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8"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003"/>
    <a:srgbClr val="670101"/>
    <a:srgbClr val="800000"/>
    <a:srgbClr val="350005"/>
  </p:clrMru>
</p:presentationPr>
</file>

<file path=ppt/tableStyles.xml><?xml version="1.0" encoding="utf-8"?>
<a:tblStyleLst xmlns:a="http://schemas.openxmlformats.org/drawingml/2006/main" def="{5C22544A-7EE6-4342-B048-85BDC9FD1C3A}">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60" d="100"/>
          <a:sy n="60" d="100"/>
        </p:scale>
        <p:origin x="-9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werkblad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NL"/>
  <c:chart>
    <c:autoTitleDeleted val="1"/>
    <c:plotArea>
      <c:layout>
        <c:manualLayout>
          <c:layoutTarget val="inner"/>
          <c:xMode val="edge"/>
          <c:yMode val="edge"/>
          <c:x val="0.1054481546572935"/>
          <c:y val="5.9259259259259282E-2"/>
          <c:w val="0.88927943760984507"/>
          <c:h val="0.62222222222222223"/>
        </c:manualLayout>
      </c:layout>
      <c:barChart>
        <c:barDir val="col"/>
        <c:grouping val="clustered"/>
        <c:ser>
          <c:idx val="1"/>
          <c:order val="0"/>
          <c:tx>
            <c:strRef>
              <c:f>Sheet1!$A$2</c:f>
              <c:strCache>
                <c:ptCount val="1"/>
                <c:pt idx="0">
                  <c:v>Incidence per 100,000</c:v>
                </c:pt>
              </c:strCache>
            </c:strRef>
          </c:tx>
          <c:spPr>
            <a:solidFill>
              <a:srgbClr val="0066CC"/>
            </a:solidFill>
            <a:ln w="15091">
              <a:solidFill>
                <a:schemeClr val="tx1"/>
              </a:solidFill>
              <a:prstDash val="solid"/>
            </a:ln>
          </c:spPr>
          <c:cat>
            <c:strRef>
              <c:f>Sheet1!$B$1:$K$1</c:f>
              <c:strCache>
                <c:ptCount val="10"/>
                <c:pt idx="0">
                  <c:v>Finland</c:v>
                </c:pt>
                <c:pt idx="1">
                  <c:v>United Kingdom</c:v>
                </c:pt>
                <c:pt idx="2">
                  <c:v>Canada</c:v>
                </c:pt>
                <c:pt idx="3">
                  <c:v>United States</c:v>
                </c:pt>
                <c:pt idx="4">
                  <c:v>Australia</c:v>
                </c:pt>
                <c:pt idx="5">
                  <c:v>Germany </c:v>
                </c:pt>
                <c:pt idx="6">
                  <c:v>Spain</c:v>
                </c:pt>
                <c:pt idx="7">
                  <c:v>Italy</c:v>
                </c:pt>
                <c:pt idx="8">
                  <c:v>France</c:v>
                </c:pt>
                <c:pt idx="9">
                  <c:v>Japan</c:v>
                </c:pt>
              </c:strCache>
            </c:strRef>
          </c:cat>
          <c:val>
            <c:numRef>
              <c:f>Sheet1!$B$2:$K$2</c:f>
              <c:numCache>
                <c:formatCode>General</c:formatCode>
                <c:ptCount val="10"/>
                <c:pt idx="0">
                  <c:v>41</c:v>
                </c:pt>
                <c:pt idx="1">
                  <c:v>22.2</c:v>
                </c:pt>
                <c:pt idx="2">
                  <c:v>22</c:v>
                </c:pt>
                <c:pt idx="3">
                  <c:v>17</c:v>
                </c:pt>
                <c:pt idx="4">
                  <c:v>15</c:v>
                </c:pt>
                <c:pt idx="5">
                  <c:v>13</c:v>
                </c:pt>
                <c:pt idx="6">
                  <c:v>12</c:v>
                </c:pt>
                <c:pt idx="7">
                  <c:v>9</c:v>
                </c:pt>
                <c:pt idx="8">
                  <c:v>8.7000000000000011</c:v>
                </c:pt>
                <c:pt idx="9">
                  <c:v>3.1</c:v>
                </c:pt>
              </c:numCache>
            </c:numRef>
          </c:val>
        </c:ser>
        <c:gapWidth val="60"/>
        <c:axId val="108013824"/>
        <c:axId val="108019712"/>
      </c:barChart>
      <c:catAx>
        <c:axId val="108013824"/>
        <c:scaling>
          <c:orientation val="minMax"/>
        </c:scaling>
        <c:axPos val="b"/>
        <c:numFmt formatCode="General" sourceLinked="1"/>
        <c:majorTickMark val="none"/>
        <c:tickLblPos val="nextTo"/>
        <c:spPr>
          <a:ln w="3773">
            <a:solidFill>
              <a:schemeClr val="tx1"/>
            </a:solidFill>
            <a:prstDash val="solid"/>
          </a:ln>
        </c:spPr>
        <c:txPr>
          <a:bodyPr rot="-5400000" vert="horz"/>
          <a:lstStyle/>
          <a:p>
            <a:pPr>
              <a:defRPr/>
            </a:pPr>
            <a:endParaRPr lang="nl-NL"/>
          </a:p>
        </c:txPr>
        <c:crossAx val="108019712"/>
        <c:crosses val="autoZero"/>
        <c:lblAlgn val="ctr"/>
        <c:lblOffset val="100"/>
        <c:tickLblSkip val="1"/>
        <c:tickMarkSkip val="1"/>
      </c:catAx>
      <c:valAx>
        <c:axId val="108019712"/>
        <c:scaling>
          <c:orientation val="minMax"/>
        </c:scaling>
        <c:axPos val="l"/>
        <c:title>
          <c:tx>
            <c:rich>
              <a:bodyPr/>
              <a:lstStyle/>
              <a:p>
                <a:pPr>
                  <a:defRPr/>
                </a:pPr>
                <a:r>
                  <a:rPr lang="en-US"/>
                  <a:t>Incidence per 100,000/ year</a:t>
                </a:r>
              </a:p>
            </c:rich>
          </c:tx>
          <c:layout>
            <c:manualLayout>
              <c:xMode val="edge"/>
              <c:yMode val="edge"/>
              <c:x val="0"/>
              <c:y val="0.1329806690830313"/>
            </c:manualLayout>
          </c:layout>
          <c:spPr>
            <a:noFill/>
            <a:ln w="30182">
              <a:noFill/>
            </a:ln>
          </c:spPr>
        </c:title>
        <c:numFmt formatCode="General" sourceLinked="1"/>
        <c:majorTickMark val="cross"/>
        <c:tickLblPos val="nextTo"/>
        <c:spPr>
          <a:ln w="15091">
            <a:solidFill>
              <a:schemeClr val="tx1"/>
            </a:solidFill>
            <a:prstDash val="solid"/>
          </a:ln>
        </c:spPr>
        <c:txPr>
          <a:bodyPr rot="0" vert="horz"/>
          <a:lstStyle/>
          <a:p>
            <a:pPr>
              <a:defRPr/>
            </a:pPr>
            <a:endParaRPr lang="nl-NL"/>
          </a:p>
        </c:txPr>
        <c:crossAx val="108013824"/>
        <c:crosses val="autoZero"/>
        <c:crossBetween val="between"/>
      </c:valAx>
      <c:spPr>
        <a:noFill/>
        <a:ln w="30182">
          <a:noFill/>
        </a:ln>
      </c:spPr>
    </c:plotArea>
    <c:plotVisOnly val="1"/>
    <c:dispBlanksAs val="gap"/>
  </c:chart>
  <c:spPr>
    <a:noFill/>
    <a:ln>
      <a:noFill/>
    </a:ln>
  </c:spPr>
  <c:txPr>
    <a:bodyPr/>
    <a:lstStyle/>
    <a:p>
      <a:pPr>
        <a:defRPr sz="1426" b="0" i="0" u="none" strike="noStrike" baseline="0">
          <a:solidFill>
            <a:schemeClr val="bg1"/>
          </a:solidFill>
          <a:latin typeface="Arial"/>
          <a:ea typeface="Arial"/>
          <a:cs typeface="Arial"/>
        </a:defRPr>
      </a:pPr>
      <a:endParaRPr lang="nl-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chart>
    <c:autoTitleDeleted val="1"/>
    <c:plotArea>
      <c:layout>
        <c:manualLayout>
          <c:layoutTarget val="inner"/>
          <c:xMode val="edge"/>
          <c:yMode val="edge"/>
          <c:x val="0.19111969111969121"/>
          <c:y val="3.9408866995073892E-2"/>
          <c:w val="0.80115830115830111"/>
          <c:h val="0.85221674876847286"/>
        </c:manualLayout>
      </c:layout>
      <c:barChart>
        <c:barDir val="col"/>
        <c:grouping val="clustered"/>
        <c:ser>
          <c:idx val="1"/>
          <c:order val="0"/>
          <c:tx>
            <c:strRef>
              <c:f>Sheet1!$A$2</c:f>
              <c:strCache>
                <c:ptCount val="1"/>
                <c:pt idx="0">
                  <c:v>Risk reduction</c:v>
                </c:pt>
              </c:strCache>
            </c:strRef>
          </c:tx>
          <c:spPr>
            <a:solidFill>
              <a:srgbClr val="0066CC"/>
            </a:solidFill>
            <a:ln w="12537">
              <a:solidFill>
                <a:schemeClr val="tx1"/>
              </a:solidFill>
              <a:prstDash val="solid"/>
            </a:ln>
          </c:spPr>
          <c:dLbls>
            <c:spPr>
              <a:noFill/>
              <a:ln w="25074">
                <a:noFill/>
              </a:ln>
            </c:spPr>
            <c:showVal val="1"/>
          </c:dLbls>
          <c:cat>
            <c:strRef>
              <c:f>Sheet1!$B$1:$D$1</c:f>
              <c:strCache>
                <c:ptCount val="3"/>
                <c:pt idx="0">
                  <c:v>Retinopathy</c:v>
                </c:pt>
                <c:pt idx="1">
                  <c:v>Neuropathy</c:v>
                </c:pt>
                <c:pt idx="2">
                  <c:v>Nephropathy</c:v>
                </c:pt>
              </c:strCache>
            </c:strRef>
          </c:cat>
          <c:val>
            <c:numRef>
              <c:f>Sheet1!$B$2:$D$2</c:f>
              <c:numCache>
                <c:formatCode>0%</c:formatCode>
                <c:ptCount val="3"/>
                <c:pt idx="0">
                  <c:v>0.76000000000000156</c:v>
                </c:pt>
                <c:pt idx="1">
                  <c:v>0.69000000000000061</c:v>
                </c:pt>
                <c:pt idx="2">
                  <c:v>0.34</c:v>
                </c:pt>
              </c:numCache>
            </c:numRef>
          </c:val>
        </c:ser>
        <c:gapWidth val="60"/>
        <c:axId val="144725504"/>
        <c:axId val="144727040"/>
      </c:barChart>
      <c:catAx>
        <c:axId val="144725504"/>
        <c:scaling>
          <c:orientation val="minMax"/>
        </c:scaling>
        <c:axPos val="b"/>
        <c:numFmt formatCode="General" sourceLinked="1"/>
        <c:majorTickMark val="none"/>
        <c:tickLblPos val="nextTo"/>
        <c:spPr>
          <a:ln w="3134">
            <a:solidFill>
              <a:schemeClr val="tx1"/>
            </a:solidFill>
            <a:prstDash val="solid"/>
          </a:ln>
        </c:spPr>
        <c:txPr>
          <a:bodyPr rot="0" vert="horz"/>
          <a:lstStyle/>
          <a:p>
            <a:pPr>
              <a:defRPr/>
            </a:pPr>
            <a:endParaRPr lang="nl-NL"/>
          </a:p>
        </c:txPr>
        <c:crossAx val="144727040"/>
        <c:crosses val="autoZero"/>
        <c:lblAlgn val="ctr"/>
        <c:lblOffset val="100"/>
        <c:tickLblSkip val="1"/>
        <c:tickMarkSkip val="1"/>
      </c:catAx>
      <c:valAx>
        <c:axId val="144727040"/>
        <c:scaling>
          <c:orientation val="minMax"/>
          <c:max val="1"/>
          <c:min val="0"/>
        </c:scaling>
        <c:axPos val="l"/>
        <c:title>
          <c:tx>
            <c:rich>
              <a:bodyPr/>
              <a:lstStyle/>
              <a:p>
                <a:pPr>
                  <a:defRPr/>
                </a:pPr>
                <a:r>
                  <a:rPr lang="en-US"/>
                  <a:t>Risk Reduction</a:t>
                </a:r>
              </a:p>
            </c:rich>
          </c:tx>
          <c:layout>
            <c:manualLayout>
              <c:xMode val="edge"/>
              <c:yMode val="edge"/>
              <c:x val="0"/>
              <c:y val="0.25615763546798026"/>
            </c:manualLayout>
          </c:layout>
          <c:spPr>
            <a:noFill/>
            <a:ln w="25074">
              <a:noFill/>
            </a:ln>
          </c:spPr>
        </c:title>
        <c:numFmt formatCode="0%" sourceLinked="0"/>
        <c:majorTickMark val="cross"/>
        <c:tickLblPos val="nextTo"/>
        <c:spPr>
          <a:ln w="12537">
            <a:solidFill>
              <a:schemeClr val="tx1"/>
            </a:solidFill>
            <a:prstDash val="solid"/>
          </a:ln>
        </c:spPr>
        <c:txPr>
          <a:bodyPr rot="0" vert="horz"/>
          <a:lstStyle/>
          <a:p>
            <a:pPr>
              <a:defRPr/>
            </a:pPr>
            <a:endParaRPr lang="nl-NL"/>
          </a:p>
        </c:txPr>
        <c:crossAx val="144725504"/>
        <c:crosses val="autoZero"/>
        <c:crossBetween val="between"/>
      </c:valAx>
      <c:spPr>
        <a:noFill/>
        <a:ln w="25074">
          <a:noFill/>
        </a:ln>
      </c:spPr>
    </c:plotArea>
    <c:plotVisOnly val="1"/>
    <c:dispBlanksAs val="gap"/>
  </c:chart>
  <c:spPr>
    <a:noFill/>
    <a:ln>
      <a:noFill/>
    </a:ln>
  </c:spPr>
  <c:txPr>
    <a:bodyPr/>
    <a:lstStyle/>
    <a:p>
      <a:pPr>
        <a:defRPr sz="1185" b="0" i="0" u="none" strike="noStrike" baseline="0">
          <a:solidFill>
            <a:schemeClr val="bg1"/>
          </a:solidFill>
          <a:latin typeface="Arial"/>
          <a:ea typeface="Arial"/>
          <a:cs typeface="Arial"/>
        </a:defRPr>
      </a:pPr>
      <a:endParaRPr lang="nl-NL"/>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17DFD3-803F-FD42-A21E-1975BB90B0C4}" type="datetimeFigureOut">
              <a:rPr lang="nl-NL"/>
              <a:pPr/>
              <a:t>23-5-2013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413ED4-C4D9-AA43-9CAC-8BFB0F7CC911}" type="slidenum">
              <a: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9787D-0ADD-4A84-BF78-EAAF210948D2}" type="datetimeFigureOut">
              <a:rPr lang="nl-NL" smtClean="0"/>
              <a:pPr/>
              <a:t>23-5-2013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CA09E-989E-47F0-A9D5-7A097049B9E7}"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endParaRPr lang="en-US" sz="1000" u="sng" baseline="30000" dirty="0" smtClean="0">
              <a:latin typeface="Arial" pitchFamily="34" charset="0"/>
            </a:endParaRPr>
          </a:p>
          <a:p>
            <a:pPr marL="222768" lvl="1" indent="-221210">
              <a:lnSpc>
                <a:spcPct val="95000"/>
              </a:lnSpc>
              <a:spcBef>
                <a:spcPts val="353"/>
              </a:spcBef>
              <a:buFont typeface="Wingdings" pitchFamily="2" charset="2"/>
              <a:buChar char="§"/>
            </a:pPr>
            <a:r>
              <a:rPr lang="en-US" sz="1000" dirty="0" smtClean="0">
                <a:latin typeface="Arial" pitchFamily="34" charset="0"/>
              </a:rPr>
              <a:t>The EURODIAB collaborative group was established in 1988.</a:t>
            </a:r>
          </a:p>
          <a:p>
            <a:pPr marL="222768" lvl="1" indent="-221210">
              <a:lnSpc>
                <a:spcPct val="95000"/>
              </a:lnSpc>
              <a:spcBef>
                <a:spcPts val="353"/>
              </a:spcBef>
              <a:buFont typeface="Wingdings" pitchFamily="2" charset="2"/>
              <a:buChar char="§"/>
            </a:pPr>
            <a:r>
              <a:rPr lang="en-US" sz="1000" dirty="0" smtClean="0">
                <a:latin typeface="Arial" pitchFamily="34" charset="0"/>
              </a:rPr>
              <a:t>It is a prospective geographically defined registry of new cases diagnosed under 15 years of age.</a:t>
            </a:r>
            <a:endParaRPr lang="en-US" sz="1000" baseline="30000" dirty="0" smtClean="0">
              <a:latin typeface="Arial" pitchFamily="34" charset="0"/>
            </a:endParaRPr>
          </a:p>
          <a:p>
            <a:pPr marL="222768" lvl="1" indent="-221210">
              <a:lnSpc>
                <a:spcPct val="95000"/>
              </a:lnSpc>
              <a:spcBef>
                <a:spcPts val="353"/>
              </a:spcBef>
              <a:buFont typeface="Wingdings" pitchFamily="2" charset="2"/>
              <a:buChar char="§"/>
            </a:pPr>
            <a:r>
              <a:rPr lang="en-US" sz="1000" dirty="0" smtClean="0">
                <a:latin typeface="Arial" pitchFamily="34" charset="0"/>
                <a:cs typeface="Arial" pitchFamily="34" charset="0"/>
              </a:rPr>
              <a:t>The risk of Type 1 Diabetes is increasing rapidly.</a:t>
            </a:r>
            <a:endParaRPr lang="en-US" sz="1000" baseline="30000" dirty="0" smtClean="0">
              <a:latin typeface="Arial" pitchFamily="34" charset="0"/>
            </a:endParaRPr>
          </a:p>
          <a:p>
            <a:pPr marL="222768" lvl="1" indent="-221210">
              <a:lnSpc>
                <a:spcPct val="95000"/>
              </a:lnSpc>
              <a:spcBef>
                <a:spcPts val="353"/>
              </a:spcBef>
              <a:buFont typeface="Wingdings" pitchFamily="2" charset="2"/>
              <a:buChar char="§"/>
            </a:pPr>
            <a:r>
              <a:rPr lang="en-US" sz="1000" dirty="0" smtClean="0">
                <a:latin typeface="Arial" pitchFamily="34" charset="0"/>
              </a:rPr>
              <a:t>An average 3.4% (2.5%-4.4%) increase in incidence per year as reported by the EURODIAB ACE Study Group.</a:t>
            </a:r>
          </a:p>
          <a:p>
            <a:pPr marL="222768" lvl="1" indent="-221210">
              <a:lnSpc>
                <a:spcPct val="95000"/>
              </a:lnSpc>
              <a:spcBef>
                <a:spcPts val="353"/>
              </a:spcBef>
              <a:buFont typeface="Wingdings" pitchFamily="2" charset="2"/>
              <a:buChar char="§"/>
            </a:pPr>
            <a:r>
              <a:rPr lang="en-US" sz="1000" dirty="0" smtClean="0">
                <a:latin typeface="Arial" pitchFamily="34" charset="0"/>
              </a:rPr>
              <a:t>No evidence of a difference in trends between boys and girls.  </a:t>
            </a:r>
          </a:p>
          <a:p>
            <a:pPr marL="222768" lvl="1" indent="-221210">
              <a:lnSpc>
                <a:spcPct val="95000"/>
              </a:lnSpc>
              <a:spcBef>
                <a:spcPts val="353"/>
              </a:spcBef>
              <a:buFont typeface="Wingdings" pitchFamily="2" charset="2"/>
              <a:buChar char="§"/>
            </a:pPr>
            <a:r>
              <a:rPr lang="en-US" sz="1000" dirty="0" smtClean="0">
                <a:latin typeface="Arial" pitchFamily="34" charset="0"/>
              </a:rPr>
              <a:t>No evidence of difference in trends between age-groups between boys and girls.</a:t>
            </a:r>
          </a:p>
          <a:p>
            <a:pPr marL="222768" lvl="1" indent="-221210">
              <a:lnSpc>
                <a:spcPct val="95000"/>
              </a:lnSpc>
              <a:spcBef>
                <a:spcPts val="353"/>
              </a:spcBef>
              <a:buFont typeface="Wingdings" pitchFamily="2" charset="2"/>
              <a:buChar char="§"/>
            </a:pPr>
            <a:r>
              <a:rPr lang="en-US" sz="1000" dirty="0" smtClean="0">
                <a:latin typeface="Arial" pitchFamily="34" charset="0"/>
              </a:rPr>
              <a:t>There is no known explanation for this increasing incidence.</a:t>
            </a:r>
          </a:p>
          <a:p>
            <a:pPr>
              <a:lnSpc>
                <a:spcPct val="95000"/>
              </a:lnSpc>
              <a:spcBef>
                <a:spcPts val="353"/>
              </a:spcBef>
              <a:buFontTx/>
              <a:buChar char="•"/>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EURODIAB ACE Study Group. Variation and trends in incidence of childhood diabetes in Europe. </a:t>
            </a:r>
            <a:r>
              <a:rPr lang="en-US" sz="1000" i="1" dirty="0" smtClean="0">
                <a:latin typeface="Arial" pitchFamily="34" charset="0"/>
              </a:rPr>
              <a:t>Lancet.</a:t>
            </a:r>
            <a:r>
              <a:rPr lang="en-US" sz="1000" dirty="0" smtClean="0">
                <a:latin typeface="Arial" pitchFamily="34" charset="0"/>
              </a:rPr>
              <a:t> 2000;355:873-876.</a:t>
            </a:r>
          </a:p>
          <a:p>
            <a:pPr>
              <a:lnSpc>
                <a:spcPct val="120000"/>
              </a:lnSpc>
              <a:spcBef>
                <a:spcPct val="20000"/>
              </a:spcBef>
              <a:buFontTx/>
              <a:buChar char="•"/>
            </a:pPr>
            <a:endParaRPr lang="en-US" sz="1000"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endParaRPr lang="en-US" sz="1000" u="sng" baseline="30000" dirty="0" smtClean="0">
              <a:latin typeface="Arial" pitchFamily="34" charset="0"/>
            </a:endParaRPr>
          </a:p>
          <a:p>
            <a:pPr>
              <a:lnSpc>
                <a:spcPct val="95000"/>
              </a:lnSpc>
              <a:spcBef>
                <a:spcPts val="353"/>
              </a:spcBef>
              <a:defRPr/>
            </a:pPr>
            <a:r>
              <a:rPr lang="en-US" sz="1000" dirty="0" smtClean="0">
                <a:latin typeface="Arial" pitchFamily="34" charset="0"/>
              </a:rPr>
              <a:t>Specific genes have been linked to type 1 diabetes.</a:t>
            </a:r>
            <a:endParaRPr lang="en-US" sz="1000" baseline="30000" dirty="0" smtClean="0">
              <a:latin typeface="Arial" pitchFamily="34" charset="0"/>
            </a:endParaRPr>
          </a:p>
          <a:p>
            <a:pPr marL="222768" lvl="1" indent="-221210">
              <a:lnSpc>
                <a:spcPct val="95000"/>
              </a:lnSpc>
              <a:spcBef>
                <a:spcPts val="353"/>
              </a:spcBef>
              <a:buFont typeface="Wingdings" pitchFamily="2" charset="2"/>
              <a:buChar char="§"/>
              <a:defRPr/>
            </a:pPr>
            <a:r>
              <a:rPr lang="en-US" sz="1000" dirty="0" smtClean="0">
                <a:latin typeface="Arial" pitchFamily="34" charset="0"/>
              </a:rPr>
              <a:t>The concordance for type 1 diabetes is approximately 50% for monozygotic twins, and the risk to a first degree relative is approximately 5%.</a:t>
            </a:r>
          </a:p>
          <a:p>
            <a:pPr marL="222768" lvl="1" indent="-221210">
              <a:lnSpc>
                <a:spcPct val="95000"/>
              </a:lnSpc>
              <a:spcBef>
                <a:spcPts val="353"/>
              </a:spcBef>
              <a:buFont typeface="Wingdings" pitchFamily="2" charset="2"/>
              <a:buChar char="§"/>
              <a:defRPr/>
            </a:pPr>
            <a:r>
              <a:rPr lang="en-US" sz="1000" dirty="0" smtClean="0">
                <a:latin typeface="Arial" pitchFamily="34" charset="0"/>
              </a:rPr>
              <a:t>More than 90% of patients who develop type 1 diabetes have either DR3, DQ2 or DR4, DQ8 </a:t>
            </a:r>
            <a:r>
              <a:rPr lang="en-US" sz="1000" dirty="0" err="1" smtClean="0">
                <a:latin typeface="Arial" pitchFamily="34" charset="0"/>
              </a:rPr>
              <a:t>haplotypes</a:t>
            </a:r>
            <a:r>
              <a:rPr lang="en-US" sz="1000" dirty="0" smtClean="0">
                <a:latin typeface="Arial" pitchFamily="34" charset="0"/>
              </a:rPr>
              <a:t>, whereas fewer than 40% of normal controls have these </a:t>
            </a:r>
            <a:r>
              <a:rPr lang="en-US" sz="1000" dirty="0" err="1" smtClean="0">
                <a:latin typeface="Arial" pitchFamily="34" charset="0"/>
              </a:rPr>
              <a:t>haplotypes</a:t>
            </a:r>
            <a:r>
              <a:rPr lang="en-US" sz="1000" dirty="0" smtClean="0">
                <a:latin typeface="Arial" pitchFamily="34" charset="0"/>
              </a:rPr>
              <a:t>.</a:t>
            </a:r>
          </a:p>
          <a:p>
            <a:pPr marL="222768" lvl="1" indent="-221210">
              <a:lnSpc>
                <a:spcPct val="95000"/>
              </a:lnSpc>
              <a:spcBef>
                <a:spcPts val="353"/>
              </a:spcBef>
              <a:buFont typeface="Wingdings" pitchFamily="2" charset="2"/>
              <a:buChar char="§"/>
              <a:defRPr/>
            </a:pPr>
            <a:r>
              <a:rPr lang="en-US" sz="1000" dirty="0" smtClean="0">
                <a:latin typeface="Arial" pitchFamily="34" charset="0"/>
              </a:rPr>
              <a:t>Changes in the insulin gene (IDDM2), and </a:t>
            </a:r>
            <a:r>
              <a:rPr lang="en-US" sz="1000" dirty="0" err="1" smtClean="0">
                <a:latin typeface="Arial" pitchFamily="34" charset="0"/>
              </a:rPr>
              <a:t>cytotoxic</a:t>
            </a:r>
            <a:r>
              <a:rPr lang="en-US" sz="1000" dirty="0" smtClean="0">
                <a:latin typeface="Arial" pitchFamily="34" charset="0"/>
              </a:rPr>
              <a:t> T-lymphocyte-associated antigen-4 gene (CTLA-4) have been associated with risk; but the association is much less strong than the association with human leukocyte antigen (HLA).</a:t>
            </a:r>
          </a:p>
          <a:p>
            <a:pPr marL="222768" lvl="1" indent="-221210">
              <a:lnSpc>
                <a:spcPct val="95000"/>
              </a:lnSpc>
              <a:spcBef>
                <a:spcPts val="353"/>
              </a:spcBef>
              <a:defRPr/>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defRPr/>
            </a:pPr>
            <a:r>
              <a:rPr lang="en-US" sz="1000" dirty="0" err="1" smtClean="0">
                <a:latin typeface="Arial" pitchFamily="34" charset="0"/>
              </a:rPr>
              <a:t>Devendra</a:t>
            </a:r>
            <a:r>
              <a:rPr lang="en-US" sz="1000" dirty="0" smtClean="0">
                <a:latin typeface="Arial" pitchFamily="34" charset="0"/>
              </a:rPr>
              <a:t> D, Liu E, </a:t>
            </a:r>
            <a:r>
              <a:rPr lang="en-US" sz="1000" dirty="0" err="1" smtClean="0">
                <a:latin typeface="Arial" pitchFamily="34" charset="0"/>
              </a:rPr>
              <a:t>Eisenbarth</a:t>
            </a:r>
            <a:r>
              <a:rPr lang="en-US" sz="1000" dirty="0" smtClean="0">
                <a:latin typeface="Arial" pitchFamily="34" charset="0"/>
              </a:rPr>
              <a:t> GS. Type 1 diabetes: recent developments. </a:t>
            </a:r>
            <a:r>
              <a:rPr lang="en-US" sz="1000" i="1" dirty="0" smtClean="0">
                <a:latin typeface="Arial" pitchFamily="34" charset="0"/>
              </a:rPr>
              <a:t>BMJ.</a:t>
            </a:r>
            <a:r>
              <a:rPr lang="en-US" sz="1000" dirty="0" smtClean="0">
                <a:latin typeface="Arial" pitchFamily="34" charset="0"/>
              </a:rPr>
              <a:t> 2004;328:750-754.</a:t>
            </a:r>
          </a:p>
          <a:p>
            <a:pPr>
              <a:lnSpc>
                <a:spcPct val="120000"/>
              </a:lnSpc>
              <a:spcBef>
                <a:spcPct val="20000"/>
              </a:spcBef>
              <a:buFontTx/>
              <a:buChar char="•"/>
            </a:pPr>
            <a:endParaRPr lang="en-US" sz="1000"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p>
          <a:p>
            <a:pPr marL="222768" lvl="1" indent="-221210">
              <a:lnSpc>
                <a:spcPct val="95000"/>
              </a:lnSpc>
              <a:spcBef>
                <a:spcPts val="353"/>
              </a:spcBef>
              <a:buFont typeface="Wingdings" pitchFamily="2" charset="2"/>
              <a:buChar char="§"/>
            </a:pPr>
            <a:r>
              <a:rPr lang="en-US" sz="1000" dirty="0" smtClean="0">
                <a:latin typeface="Arial" pitchFamily="34" charset="0"/>
              </a:rPr>
              <a:t>Less than 10% of genetically susceptible individuals progress to clinical disease implying the role of additional factors that trigger and drive beta-cell destruction in genetically predisposed subjects.</a:t>
            </a:r>
            <a:r>
              <a:rPr lang="en-US" sz="1000" baseline="30000" dirty="0" smtClean="0">
                <a:latin typeface="Arial" pitchFamily="34" charset="0"/>
              </a:rPr>
              <a:t>1</a:t>
            </a:r>
            <a:endParaRPr lang="en-US" sz="1000" dirty="0" smtClean="0">
              <a:latin typeface="Arial" pitchFamily="34" charset="0"/>
            </a:endParaRPr>
          </a:p>
          <a:p>
            <a:pPr marL="222768" lvl="1" indent="-221210">
              <a:lnSpc>
                <a:spcPct val="95000"/>
              </a:lnSpc>
              <a:spcBef>
                <a:spcPts val="353"/>
              </a:spcBef>
              <a:buFont typeface="Wingdings" pitchFamily="2" charset="2"/>
              <a:buChar char="§"/>
            </a:pPr>
            <a:r>
              <a:rPr lang="en-US" sz="1000" dirty="0" smtClean="0">
                <a:latin typeface="Arial" pitchFamily="34" charset="0"/>
              </a:rPr>
              <a:t>There are several hypotheses on relevant environmental triggers.</a:t>
            </a:r>
            <a:r>
              <a:rPr lang="en-US" sz="1000" baseline="30000" dirty="0" smtClean="0">
                <a:latin typeface="Arial" pitchFamily="34" charset="0"/>
              </a:rPr>
              <a:t>1,2,3</a:t>
            </a:r>
          </a:p>
          <a:p>
            <a:pPr marL="222768" lvl="1" indent="-221210">
              <a:lnSpc>
                <a:spcPct val="95000"/>
              </a:lnSpc>
              <a:spcBef>
                <a:spcPts val="353"/>
              </a:spcBef>
              <a:buClr>
                <a:schemeClr val="tx1"/>
              </a:buClr>
              <a:buSzPct val="100000"/>
              <a:buFont typeface="Wingdings" pitchFamily="2" charset="2"/>
              <a:buChar char="§"/>
            </a:pPr>
            <a:r>
              <a:rPr lang="en-US" sz="1000" dirty="0" smtClean="0">
                <a:latin typeface="Arial" pitchFamily="34" charset="0"/>
              </a:rPr>
              <a:t>Viruses such as rotavirus, </a:t>
            </a:r>
            <a:r>
              <a:rPr lang="en-US" sz="1000" dirty="0" err="1" smtClean="0">
                <a:latin typeface="Arial" pitchFamily="34" charset="0"/>
              </a:rPr>
              <a:t>enterovirus</a:t>
            </a:r>
            <a:r>
              <a:rPr lang="en-US" sz="1000" dirty="0" smtClean="0">
                <a:latin typeface="Arial" pitchFamily="34" charset="0"/>
              </a:rPr>
              <a:t>, and rubella may cause diabetes by infecting beta cells or by inducing an autoimmune attack. However, some believe that viruses have a protective effect.</a:t>
            </a:r>
            <a:endParaRPr lang="en-US" sz="1000" baseline="30000" dirty="0" smtClean="0">
              <a:latin typeface="Arial" pitchFamily="34" charset="0"/>
            </a:endParaRPr>
          </a:p>
          <a:p>
            <a:pPr marL="222768" lvl="1" indent="-221210">
              <a:lnSpc>
                <a:spcPct val="95000"/>
              </a:lnSpc>
              <a:spcBef>
                <a:spcPts val="353"/>
              </a:spcBef>
              <a:buClr>
                <a:schemeClr val="tx1"/>
              </a:buClr>
              <a:buSzPct val="100000"/>
              <a:buFont typeface="Wingdings" pitchFamily="2" charset="2"/>
              <a:buChar char="§"/>
            </a:pPr>
            <a:r>
              <a:rPr lang="en-US" sz="1000" dirty="0" smtClean="0">
                <a:latin typeface="Arial" pitchFamily="34" charset="0"/>
              </a:rPr>
              <a:t>Dietary interventions such as early introduction to cow’s milk (specifically, albumin and beta-casein proteins) has been studied with conflicting results. Early introduction to cereal (gluten) and nitrates in drinking water concentration have been suggested as risk factors. Vitamin D supplements might </a:t>
            </a:r>
            <a:br>
              <a:rPr lang="en-US" sz="1000" dirty="0" smtClean="0">
                <a:latin typeface="Arial" pitchFamily="34" charset="0"/>
              </a:rPr>
            </a:br>
            <a:r>
              <a:rPr lang="en-US" sz="1000" dirty="0" smtClean="0">
                <a:latin typeface="Arial" pitchFamily="34" charset="0"/>
              </a:rPr>
              <a:t>be protective.</a:t>
            </a: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REFERENCES</a:t>
            </a:r>
          </a:p>
          <a:p>
            <a:pPr marL="222768" lvl="1" indent="-221210">
              <a:lnSpc>
                <a:spcPct val="95000"/>
              </a:lnSpc>
              <a:spcBef>
                <a:spcPts val="353"/>
              </a:spcBef>
              <a:buFont typeface="Calibri" pitchFamily="34" charset="0"/>
              <a:buAutoNum type="arabicPeriod"/>
            </a:pPr>
            <a:r>
              <a:rPr lang="fi-FI" sz="1000" dirty="0" smtClean="0">
                <a:latin typeface="Arial" pitchFamily="34" charset="0"/>
              </a:rPr>
              <a:t>Knip M, Veijola R, Virtanen SM, et al. </a:t>
            </a:r>
            <a:r>
              <a:rPr lang="en-US" sz="1000" dirty="0" smtClean="0">
                <a:latin typeface="Arial" pitchFamily="34" charset="0"/>
              </a:rPr>
              <a:t>Environmental triggers and determinants of type 1 diabetes. </a:t>
            </a:r>
            <a:r>
              <a:rPr lang="en-US" sz="1000" i="1" dirty="0" smtClean="0">
                <a:latin typeface="Arial" pitchFamily="34" charset="0"/>
              </a:rPr>
              <a:t>Diabetes</a:t>
            </a:r>
            <a:r>
              <a:rPr lang="en-US" sz="1000" dirty="0" smtClean="0">
                <a:latin typeface="Arial" pitchFamily="34" charset="0"/>
              </a:rPr>
              <a:t>. 2005;54:S125-S136.</a:t>
            </a:r>
          </a:p>
          <a:p>
            <a:pPr marL="222768" lvl="1" indent="-221210">
              <a:lnSpc>
                <a:spcPct val="95000"/>
              </a:lnSpc>
              <a:spcBef>
                <a:spcPts val="353"/>
              </a:spcBef>
              <a:buFont typeface="Calibri" pitchFamily="34" charset="0"/>
              <a:buAutoNum type="arabicPeriod"/>
            </a:pPr>
            <a:r>
              <a:rPr lang="en-US" sz="1000" dirty="0" smtClean="0">
                <a:latin typeface="Arial" pitchFamily="34" charset="0"/>
              </a:rPr>
              <a:t>Gillespie KM. Type 1 diabetes: pathogenesis and prevention. </a:t>
            </a:r>
            <a:r>
              <a:rPr lang="en-US" sz="1000" i="1" dirty="0" smtClean="0">
                <a:latin typeface="Arial" pitchFamily="34" charset="0"/>
              </a:rPr>
              <a:t>CMAJ</a:t>
            </a:r>
            <a:r>
              <a:rPr lang="en-US" sz="1000" dirty="0" smtClean="0">
                <a:latin typeface="Arial" pitchFamily="34" charset="0"/>
              </a:rPr>
              <a:t>. 2006;175(2):165-170.</a:t>
            </a:r>
          </a:p>
          <a:p>
            <a:pPr marL="222768" lvl="1" indent="-221210">
              <a:lnSpc>
                <a:spcPct val="95000"/>
              </a:lnSpc>
              <a:spcBef>
                <a:spcPts val="353"/>
              </a:spcBef>
              <a:buFont typeface="Calibri" pitchFamily="34" charset="0"/>
              <a:buAutoNum type="arabicPeriod"/>
            </a:pPr>
            <a:r>
              <a:rPr lang="en-US" sz="1000" dirty="0" err="1" smtClean="0">
                <a:latin typeface="Arial" pitchFamily="34" charset="0"/>
              </a:rPr>
              <a:t>Devendra</a:t>
            </a:r>
            <a:r>
              <a:rPr lang="en-US" sz="1000" dirty="0" smtClean="0">
                <a:latin typeface="Arial" pitchFamily="34" charset="0"/>
              </a:rPr>
              <a:t> D, Liu E, </a:t>
            </a:r>
            <a:r>
              <a:rPr lang="en-US" sz="1000" dirty="0" err="1" smtClean="0">
                <a:latin typeface="Arial" pitchFamily="34" charset="0"/>
              </a:rPr>
              <a:t>Eisenbarth</a:t>
            </a:r>
            <a:r>
              <a:rPr lang="en-US" sz="1000" dirty="0" smtClean="0">
                <a:latin typeface="Arial" pitchFamily="34" charset="0"/>
              </a:rPr>
              <a:t> GS. Type 1 diabetes: recent developments. </a:t>
            </a:r>
            <a:r>
              <a:rPr lang="en-US" sz="1000" i="1" dirty="0" smtClean="0">
                <a:latin typeface="Arial" pitchFamily="34" charset="0"/>
              </a:rPr>
              <a:t>BMJ</a:t>
            </a:r>
            <a:r>
              <a:rPr lang="en-US" sz="1000" dirty="0" smtClean="0">
                <a:latin typeface="Arial" pitchFamily="34" charset="0"/>
              </a:rPr>
              <a:t>. 2004;328:750-754.</a:t>
            </a:r>
          </a:p>
          <a:p>
            <a:pPr>
              <a:lnSpc>
                <a:spcPct val="120000"/>
              </a:lnSpc>
              <a:spcBef>
                <a:spcPct val="20000"/>
              </a:spcBef>
              <a:buFont typeface="Calibri" pitchFamily="34" charset="0"/>
              <a:buNone/>
            </a:pPr>
            <a:endParaRPr lang="en-US" sz="1000" b="1"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Autoimmune destruction of insulin-producing beta cells in the pancreas by CD4</a:t>
            </a:r>
            <a:r>
              <a:rPr lang="en-US" sz="1000" baseline="30000" dirty="0" smtClean="0">
                <a:latin typeface="Arial" pitchFamily="34" charset="0"/>
              </a:rPr>
              <a:t>+</a:t>
            </a:r>
            <a:r>
              <a:rPr lang="en-US" sz="1000" dirty="0" smtClean="0">
                <a:latin typeface="Arial" pitchFamily="34" charset="0"/>
              </a:rPr>
              <a:t> and CD8</a:t>
            </a:r>
            <a:r>
              <a:rPr lang="en-US" sz="1000" baseline="30000" dirty="0" smtClean="0">
                <a:latin typeface="Arial" pitchFamily="34" charset="0"/>
              </a:rPr>
              <a:t>+</a:t>
            </a:r>
            <a:r>
              <a:rPr lang="en-US" sz="1000" dirty="0" smtClean="0">
                <a:latin typeface="Arial" pitchFamily="34" charset="0"/>
              </a:rPr>
              <a:t> T cells and macrophages is responsible for the development of type 1 diabetes.</a:t>
            </a:r>
            <a:r>
              <a:rPr lang="en-US" sz="1000" baseline="30000" dirty="0" smtClean="0">
                <a:latin typeface="Arial" pitchFamily="34" charset="0"/>
              </a:rPr>
              <a:t>1</a:t>
            </a:r>
          </a:p>
          <a:p>
            <a:pPr marL="224325" indent="-224325">
              <a:lnSpc>
                <a:spcPct val="95000"/>
              </a:lnSpc>
              <a:spcBef>
                <a:spcPts val="353"/>
              </a:spcBef>
              <a:buFont typeface="Wingdings" pitchFamily="2" charset="2"/>
              <a:buChar char="§"/>
            </a:pPr>
            <a:r>
              <a:rPr lang="en-US" sz="1000" dirty="0" smtClean="0">
                <a:latin typeface="Arial" pitchFamily="34" charset="0"/>
              </a:rPr>
              <a:t>B cells produce </a:t>
            </a:r>
            <a:r>
              <a:rPr lang="en-US" sz="1000" dirty="0" err="1" smtClean="0">
                <a:latin typeface="Arial" pitchFamily="34" charset="0"/>
              </a:rPr>
              <a:t>autoantibodies</a:t>
            </a:r>
            <a:r>
              <a:rPr lang="en-US" sz="1000" dirty="0" smtClean="0">
                <a:latin typeface="Arial" pitchFamily="34" charset="0"/>
              </a:rPr>
              <a:t> to beta-cell antigens. These present as self-antigens and activate the T cells.</a:t>
            </a:r>
            <a:r>
              <a:rPr lang="en-US" sz="1000" baseline="30000" dirty="0" smtClean="0">
                <a:latin typeface="Arial" pitchFamily="34" charset="0"/>
              </a:rPr>
              <a:t>2</a:t>
            </a:r>
          </a:p>
          <a:p>
            <a:pPr marL="224325" indent="-224325">
              <a:lnSpc>
                <a:spcPct val="95000"/>
              </a:lnSpc>
              <a:spcBef>
                <a:spcPts val="353"/>
              </a:spcBef>
              <a:buFont typeface="Wingdings" pitchFamily="2" charset="2"/>
              <a:buChar char="§"/>
            </a:pPr>
            <a:r>
              <a:rPr lang="en-US" sz="1000" dirty="0" smtClean="0">
                <a:latin typeface="Arial" pitchFamily="34" charset="0"/>
              </a:rPr>
              <a:t>The infiltrating inflammatory cells may themselves express cytokines that lead to cellular </a:t>
            </a:r>
            <a:r>
              <a:rPr lang="en-US" sz="1000" dirty="0" err="1" smtClean="0">
                <a:latin typeface="Arial" pitchFamily="34" charset="0"/>
              </a:rPr>
              <a:t>cytotoxicity</a:t>
            </a:r>
            <a:r>
              <a:rPr lang="en-US" sz="1000" dirty="0" smtClean="0">
                <a:latin typeface="Arial" pitchFamily="34" charset="0"/>
              </a:rPr>
              <a:t> or autoantibody formation.</a:t>
            </a:r>
            <a:r>
              <a:rPr lang="en-US" sz="1000" baseline="30000" dirty="0" smtClean="0">
                <a:latin typeface="Arial" pitchFamily="34" charset="0"/>
              </a:rPr>
              <a:t>3</a:t>
            </a:r>
          </a:p>
          <a:p>
            <a:pPr marL="224325" indent="-224325">
              <a:lnSpc>
                <a:spcPct val="95000"/>
              </a:lnSpc>
              <a:spcBef>
                <a:spcPts val="353"/>
              </a:spcBef>
              <a:buFont typeface="Wingdings" pitchFamily="2" charset="2"/>
              <a:buChar char="§"/>
            </a:pPr>
            <a:r>
              <a:rPr lang="en-US" sz="1000" dirty="0" err="1" smtClean="0">
                <a:latin typeface="Arial" pitchFamily="34" charset="0"/>
              </a:rPr>
              <a:t>Insulitis</a:t>
            </a:r>
            <a:r>
              <a:rPr lang="en-US" sz="1000" dirty="0" smtClean="0">
                <a:latin typeface="Arial" pitchFamily="34" charset="0"/>
              </a:rPr>
              <a:t>, an inflammatory infiltrate containing large numbers of mononuclear cells and CD8</a:t>
            </a:r>
            <a:r>
              <a:rPr lang="en-US" sz="1000" baseline="30000" dirty="0" smtClean="0">
                <a:latin typeface="Arial" pitchFamily="34" charset="0"/>
              </a:rPr>
              <a:t>+</a:t>
            </a:r>
            <a:r>
              <a:rPr lang="en-US" sz="1000" dirty="0" smtClean="0">
                <a:latin typeface="Arial" pitchFamily="34" charset="0"/>
              </a:rPr>
              <a:t> T cells, typically occurs around or within individual islets.</a:t>
            </a:r>
            <a:r>
              <a:rPr lang="en-US" sz="1000" baseline="30000" dirty="0" smtClean="0">
                <a:latin typeface="Arial" pitchFamily="34" charset="0"/>
              </a:rPr>
              <a:t>3, 4</a:t>
            </a:r>
            <a:endParaRPr lang="en-US" sz="1000" dirty="0" smtClean="0">
              <a:latin typeface="Arial" pitchFamily="34" charset="0"/>
            </a:endParaRPr>
          </a:p>
          <a:p>
            <a:pPr marL="224325" indent="-224325">
              <a:lnSpc>
                <a:spcPct val="95000"/>
              </a:lnSpc>
              <a:spcBef>
                <a:spcPts val="353"/>
              </a:spcBef>
            </a:pPr>
            <a:endParaRPr lang="en-US" sz="1000" baseline="30000"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Font typeface="Calibri" pitchFamily="34" charset="0"/>
              <a:buAutoNum type="arabicPeriod"/>
            </a:pPr>
            <a:r>
              <a:rPr lang="en-US" sz="1000" dirty="0" smtClean="0">
                <a:latin typeface="Arial" pitchFamily="34" charset="0"/>
              </a:rPr>
              <a:t>Gillespie KM. Type 1 diabetes: pathogenesis and prevention. </a:t>
            </a:r>
            <a:r>
              <a:rPr lang="en-US" sz="1000" i="1" dirty="0" smtClean="0">
                <a:latin typeface="Arial" pitchFamily="34" charset="0"/>
              </a:rPr>
              <a:t>CMAJ</a:t>
            </a:r>
            <a:r>
              <a:rPr lang="en-US" sz="1000" dirty="0" smtClean="0">
                <a:latin typeface="Arial" pitchFamily="34" charset="0"/>
              </a:rPr>
              <a:t>. 2006;175(2):165-170.</a:t>
            </a:r>
          </a:p>
          <a:p>
            <a:pPr marL="224325" indent="-224325">
              <a:lnSpc>
                <a:spcPct val="95000"/>
              </a:lnSpc>
              <a:spcBef>
                <a:spcPts val="353"/>
              </a:spcBef>
              <a:buFont typeface="Calibri" pitchFamily="34" charset="0"/>
              <a:buAutoNum type="arabicPeriod"/>
            </a:pPr>
            <a:r>
              <a:rPr lang="en-US" sz="1000" dirty="0" smtClean="0">
                <a:latin typeface="Arial" pitchFamily="34" charset="0"/>
              </a:rPr>
              <a:t>Kim MS. </a:t>
            </a:r>
            <a:r>
              <a:rPr lang="en-US" sz="1000" dirty="0" err="1" smtClean="0">
                <a:latin typeface="Arial" pitchFamily="34" charset="0"/>
              </a:rPr>
              <a:t>Immunogenetics</a:t>
            </a:r>
            <a:r>
              <a:rPr lang="en-US" sz="1000" dirty="0" smtClean="0">
                <a:latin typeface="Arial" pitchFamily="34" charset="0"/>
              </a:rPr>
              <a:t> of type 1 diabetes. </a:t>
            </a:r>
            <a:r>
              <a:rPr lang="en-US" sz="1000" i="1" dirty="0" err="1" smtClean="0">
                <a:latin typeface="Arial" pitchFamily="34" charset="0"/>
              </a:rPr>
              <a:t>Horm</a:t>
            </a:r>
            <a:r>
              <a:rPr lang="en-US" sz="1000" i="1" dirty="0" smtClean="0">
                <a:latin typeface="Arial" pitchFamily="34" charset="0"/>
              </a:rPr>
              <a:t> Res</a:t>
            </a:r>
            <a:r>
              <a:rPr lang="en-US" sz="1000" dirty="0" smtClean="0">
                <a:latin typeface="Arial" pitchFamily="34" charset="0"/>
              </a:rPr>
              <a:t>. 2005;64:180-188.</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Notkins</a:t>
            </a:r>
            <a:r>
              <a:rPr lang="en-US" sz="1000" dirty="0" smtClean="0">
                <a:latin typeface="Arial" pitchFamily="34" charset="0"/>
              </a:rPr>
              <a:t> AL, </a:t>
            </a:r>
            <a:r>
              <a:rPr lang="en-US" sz="1000" dirty="0" err="1" smtClean="0">
                <a:latin typeface="Arial" pitchFamily="34" charset="0"/>
              </a:rPr>
              <a:t>Lernmark</a:t>
            </a:r>
            <a:r>
              <a:rPr lang="en-US" sz="1000" dirty="0" smtClean="0">
                <a:latin typeface="Arial" pitchFamily="34" charset="0"/>
              </a:rPr>
              <a:t> A. Autoimmune type 1 diabetes: resolved and unresolved issues. </a:t>
            </a:r>
            <a:r>
              <a:rPr lang="en-US" sz="1000" i="1" dirty="0" smtClean="0">
                <a:latin typeface="Arial" pitchFamily="34" charset="0"/>
              </a:rPr>
              <a:t>J </a:t>
            </a:r>
            <a:r>
              <a:rPr lang="en-US" sz="1000" i="1" dirty="0" err="1" smtClean="0">
                <a:latin typeface="Arial" pitchFamily="34" charset="0"/>
              </a:rPr>
              <a:t>Clin</a:t>
            </a:r>
            <a:r>
              <a:rPr lang="en-US" sz="1000" i="1" dirty="0" smtClean="0">
                <a:latin typeface="Arial" pitchFamily="34" charset="0"/>
              </a:rPr>
              <a:t> Invest. </a:t>
            </a:r>
            <a:r>
              <a:rPr lang="en-US" sz="1000" dirty="0" smtClean="0">
                <a:latin typeface="Arial" pitchFamily="34" charset="0"/>
              </a:rPr>
              <a:t>2001;108:1247-1252.</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Narendran</a:t>
            </a:r>
            <a:r>
              <a:rPr lang="en-US" sz="1000" dirty="0" smtClean="0">
                <a:latin typeface="Arial" pitchFamily="34" charset="0"/>
              </a:rPr>
              <a:t> P, et al. Immunology of type 1 diabetes. </a:t>
            </a:r>
            <a:r>
              <a:rPr lang="da-DK" sz="1000" i="1" dirty="0" smtClean="0">
                <a:latin typeface="Arial" pitchFamily="34" charset="0"/>
              </a:rPr>
              <a:t>Q J Med.</a:t>
            </a:r>
            <a:r>
              <a:rPr lang="da-DK" sz="1000" dirty="0" smtClean="0">
                <a:latin typeface="Arial" pitchFamily="34" charset="0"/>
              </a:rPr>
              <a:t> 2005; 98:547-556.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5" name="Notes Placeholder 2"/>
          <p:cNvSpPr>
            <a:spLocks noGrp="1"/>
          </p:cNvSpPr>
          <p:nvPr>
            <p:ph type="body" sz="quarter" idx="10"/>
          </p:nvPr>
        </p:nvSpPr>
        <p:spPr>
          <a:noFill/>
          <a:ln/>
        </p:spPr>
        <p:txBody>
          <a:bodyPr>
            <a:normAutofit lnSpcReduction="10000"/>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Two discoveries in 1970 provided evidence of the role of autoimmunity in the pathogenesis of type 1 diabetes:</a:t>
            </a:r>
            <a:r>
              <a:rPr lang="en-US" sz="1000" baseline="30000" dirty="0" smtClean="0">
                <a:latin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rPr>
              <a:t>Human leukocyte antigen (HLA)</a:t>
            </a:r>
          </a:p>
          <a:p>
            <a:pPr marL="897301" lvl="2">
              <a:lnSpc>
                <a:spcPct val="95000"/>
              </a:lnSpc>
              <a:spcBef>
                <a:spcPts val="353"/>
              </a:spcBef>
              <a:buFont typeface="Wingdings" pitchFamily="2" charset="2"/>
              <a:buChar char="§"/>
            </a:pPr>
            <a:r>
              <a:rPr lang="en-US" sz="1000" dirty="0" smtClean="0">
                <a:latin typeface="Arial" pitchFamily="34" charset="0"/>
              </a:rPr>
              <a:t>A strong linkage of type 1 diabetes to the highly polymorphic HLA class II: only 45% of the population in the United States express DR3 or DR4, whereas 95% of those who develop type 1 diabetes express these </a:t>
            </a:r>
            <a:r>
              <a:rPr lang="en-US" sz="1000" dirty="0" err="1" smtClean="0">
                <a:latin typeface="Arial" pitchFamily="34" charset="0"/>
              </a:rPr>
              <a:t>haplotypes</a:t>
            </a:r>
            <a:endParaRPr lang="en-US" sz="1000" dirty="0" smtClean="0">
              <a:latin typeface="Arial" pitchFamily="34" charset="0"/>
            </a:endParaRPr>
          </a:p>
          <a:p>
            <a:pPr marL="897301" lvl="2">
              <a:lnSpc>
                <a:spcPct val="95000"/>
              </a:lnSpc>
              <a:spcBef>
                <a:spcPts val="353"/>
              </a:spcBef>
              <a:buFont typeface="Wingdings" pitchFamily="2" charset="2"/>
              <a:buChar char="§"/>
            </a:pPr>
            <a:r>
              <a:rPr lang="en-US" sz="1000" dirty="0" smtClean="0">
                <a:latin typeface="Arial" pitchFamily="34" charset="0"/>
              </a:rPr>
              <a:t>Known role of HLA molecules in antigen presentation supported the hypothesis that type 1 diabetes has an autoimmune component</a:t>
            </a:r>
          </a:p>
          <a:p>
            <a:pPr marL="560813" lvl="1" indent="-224325">
              <a:lnSpc>
                <a:spcPct val="95000"/>
              </a:lnSpc>
              <a:spcBef>
                <a:spcPts val="353"/>
              </a:spcBef>
              <a:buFont typeface="Wingdings" pitchFamily="2" charset="2"/>
              <a:buChar char="§"/>
            </a:pPr>
            <a:r>
              <a:rPr lang="en-US" sz="1000" dirty="0" smtClean="0">
                <a:latin typeface="Arial" pitchFamily="34" charset="0"/>
              </a:rPr>
              <a:t>Antibodies</a:t>
            </a:r>
          </a:p>
          <a:p>
            <a:pPr marL="897301" lvl="2">
              <a:lnSpc>
                <a:spcPct val="95000"/>
              </a:lnSpc>
              <a:spcBef>
                <a:spcPts val="353"/>
              </a:spcBef>
              <a:buFont typeface="Wingdings" pitchFamily="2" charset="2"/>
              <a:buChar char="§"/>
            </a:pPr>
            <a:r>
              <a:rPr lang="en-US" sz="1000" dirty="0" smtClean="0">
                <a:latin typeface="Arial" pitchFamily="34" charset="0"/>
              </a:rPr>
              <a:t>The sera from type 1 diabetic patients with </a:t>
            </a:r>
            <a:r>
              <a:rPr lang="en-US" sz="1000" dirty="0" err="1" smtClean="0">
                <a:latin typeface="Arial" pitchFamily="34" charset="0"/>
              </a:rPr>
              <a:t>polyendocrine</a:t>
            </a:r>
            <a:r>
              <a:rPr lang="en-US" sz="1000" dirty="0" smtClean="0">
                <a:latin typeface="Arial" pitchFamily="34" charset="0"/>
              </a:rPr>
              <a:t> disease were found, by </a:t>
            </a:r>
            <a:r>
              <a:rPr lang="en-US" sz="1000" dirty="0" err="1" smtClean="0">
                <a:latin typeface="Arial" pitchFamily="34" charset="0"/>
              </a:rPr>
              <a:t>immunofluorescence</a:t>
            </a:r>
            <a:r>
              <a:rPr lang="en-US" sz="1000" dirty="0" smtClean="0">
                <a:latin typeface="Arial" pitchFamily="34" charset="0"/>
              </a:rPr>
              <a:t>, to stain pancreatic islets</a:t>
            </a:r>
          </a:p>
          <a:p>
            <a:pPr marL="897301" lvl="2">
              <a:lnSpc>
                <a:spcPct val="95000"/>
              </a:lnSpc>
              <a:spcBef>
                <a:spcPts val="353"/>
              </a:spcBef>
              <a:buFont typeface="Wingdings" pitchFamily="2" charset="2"/>
              <a:buChar char="§"/>
            </a:pPr>
            <a:r>
              <a:rPr lang="en-US" sz="1000" dirty="0" smtClean="0">
                <a:latin typeface="Arial" pitchFamily="34" charset="0"/>
              </a:rPr>
              <a:t>These antibodies, which came to be known as islet cell antibodies, have been widely used to study the clinical course and pathogenesis of type 1 diabetes</a:t>
            </a:r>
          </a:p>
          <a:p>
            <a:pPr marL="224325" indent="-224325">
              <a:lnSpc>
                <a:spcPct val="95000"/>
              </a:lnSpc>
              <a:spcBef>
                <a:spcPts val="353"/>
              </a:spcBef>
              <a:buFont typeface="Wingdings" pitchFamily="2" charset="2"/>
              <a:buChar char="§"/>
            </a:pPr>
            <a:r>
              <a:rPr lang="en-US" sz="1000" dirty="0" smtClean="0">
                <a:latin typeface="Arial" pitchFamily="34" charset="0"/>
              </a:rPr>
              <a:t>The presence of pancreatic infiltrates</a:t>
            </a:r>
          </a:p>
          <a:p>
            <a:pPr marL="224325" indent="-224325">
              <a:lnSpc>
                <a:spcPct val="95000"/>
              </a:lnSpc>
              <a:spcBef>
                <a:spcPts val="353"/>
              </a:spcBef>
              <a:buFont typeface="Wingdings" pitchFamily="2" charset="2"/>
              <a:buChar char="§"/>
            </a:pPr>
            <a:r>
              <a:rPr lang="en-US" sz="1000" dirty="0" smtClean="0">
                <a:latin typeface="Arial" pitchFamily="34" charset="0"/>
              </a:rPr>
              <a:t>Response to immunosuppressive agents</a:t>
            </a:r>
          </a:p>
          <a:p>
            <a:pPr marL="224325" indent="-224325">
              <a:lnSpc>
                <a:spcPct val="95000"/>
              </a:lnSpc>
              <a:spcBef>
                <a:spcPts val="353"/>
              </a:spcBef>
              <a:buFont typeface="Wingdings" pitchFamily="2" charset="2"/>
              <a:buChar char="§"/>
            </a:pPr>
            <a:r>
              <a:rPr lang="en-US" sz="1000" dirty="0" smtClean="0">
                <a:latin typeface="Arial" pitchFamily="34" charset="0"/>
              </a:rPr>
              <a:t>Identification of </a:t>
            </a:r>
            <a:r>
              <a:rPr lang="en-US" sz="1000" dirty="0" err="1" smtClean="0">
                <a:latin typeface="Arial" pitchFamily="34" charset="0"/>
              </a:rPr>
              <a:t>autoantigens</a:t>
            </a:r>
            <a:r>
              <a:rPr lang="en-US" sz="1000" dirty="0" smtClean="0">
                <a:latin typeface="Arial" pitchFamily="34" charset="0"/>
              </a:rPr>
              <a:t> recognized by islet cell antibodies in the 1980s and early 1990s</a:t>
            </a:r>
            <a:r>
              <a:rPr lang="en-US" sz="1000" baseline="30000" dirty="0" smtClean="0">
                <a:latin typeface="Arial" pitchFamily="34" charset="0"/>
              </a:rPr>
              <a:t>1</a:t>
            </a:r>
            <a:endParaRPr lang="en-US" sz="1000" dirty="0" smtClean="0">
              <a:latin typeface="Arial" pitchFamily="34" charset="0"/>
            </a:endParaRPr>
          </a:p>
          <a:p>
            <a:pPr marL="224325" indent="-224325">
              <a:lnSpc>
                <a:spcPct val="95000"/>
              </a:lnSpc>
              <a:spcBef>
                <a:spcPts val="353"/>
              </a:spcBef>
              <a:buFont typeface="Wingdings" pitchFamily="2" charset="2"/>
              <a:buChar char="§"/>
            </a:pPr>
            <a:r>
              <a:rPr lang="en-US" sz="1000" dirty="0" smtClean="0">
                <a:latin typeface="Arial" pitchFamily="34" charset="0"/>
              </a:rPr>
              <a:t>Presence of other autoimmune disease further strengthened the autoimmune hypothesis</a:t>
            </a:r>
            <a:r>
              <a:rPr lang="en-US" sz="1000" baseline="30000" dirty="0" smtClean="0">
                <a:latin typeface="Arial" pitchFamily="34" charset="0"/>
              </a:rPr>
              <a:t>2</a:t>
            </a:r>
            <a:endParaRPr lang="en-US" sz="1000" dirty="0" smtClean="0">
              <a:latin typeface="Arial" pitchFamily="34" charset="0"/>
            </a:endParaRPr>
          </a:p>
          <a:p>
            <a:pPr marL="224325" indent="-224325">
              <a:lnSpc>
                <a:spcPct val="95000"/>
              </a:lnSpc>
              <a:spcBef>
                <a:spcPts val="353"/>
              </a:spcBef>
            </a:pPr>
            <a:endParaRPr lang="en-US" sz="1000" b="1"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Notkins</a:t>
            </a:r>
            <a:r>
              <a:rPr lang="en-US" sz="1000" dirty="0" smtClean="0">
                <a:latin typeface="Arial" pitchFamily="34" charset="0"/>
              </a:rPr>
              <a:t> AL, </a:t>
            </a:r>
            <a:r>
              <a:rPr lang="en-US" sz="1000" dirty="0" err="1" smtClean="0">
                <a:latin typeface="Arial" pitchFamily="34" charset="0"/>
              </a:rPr>
              <a:t>Lernmark</a:t>
            </a:r>
            <a:r>
              <a:rPr lang="en-US" sz="1000" dirty="0" smtClean="0">
                <a:latin typeface="Arial" pitchFamily="34" charset="0"/>
              </a:rPr>
              <a:t> A. Autoimmune type 1 diabetes: resolved and unresolved issues. </a:t>
            </a:r>
            <a:r>
              <a:rPr lang="en-US" sz="1000" i="1" dirty="0" smtClean="0">
                <a:latin typeface="Arial" pitchFamily="34" charset="0"/>
              </a:rPr>
              <a:t>J </a:t>
            </a:r>
            <a:r>
              <a:rPr lang="en-US" sz="1000" i="1" dirty="0" err="1" smtClean="0">
                <a:latin typeface="Arial" pitchFamily="34" charset="0"/>
              </a:rPr>
              <a:t>Clin</a:t>
            </a:r>
            <a:r>
              <a:rPr lang="en-US" sz="1000" i="1" dirty="0" smtClean="0">
                <a:latin typeface="Arial" pitchFamily="34" charset="0"/>
              </a:rPr>
              <a:t> Invest. </a:t>
            </a:r>
            <a:r>
              <a:rPr lang="en-US" sz="1000" dirty="0" smtClean="0">
                <a:latin typeface="Arial" pitchFamily="34" charset="0"/>
              </a:rPr>
              <a:t>2001;108:1247–1252.</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Narendran</a:t>
            </a:r>
            <a:r>
              <a:rPr lang="en-US" sz="1000" dirty="0" smtClean="0">
                <a:latin typeface="Arial" pitchFamily="34" charset="0"/>
              </a:rPr>
              <a:t> P, et al. Immunology of type 1 diabetes. </a:t>
            </a:r>
            <a:r>
              <a:rPr lang="da-DK" sz="1000" i="1" dirty="0" smtClean="0">
                <a:latin typeface="Arial" pitchFamily="34" charset="0"/>
              </a:rPr>
              <a:t>Q J Med.</a:t>
            </a:r>
            <a:r>
              <a:rPr lang="da-DK" sz="1000" dirty="0" smtClean="0">
                <a:latin typeface="Arial" pitchFamily="34" charset="0"/>
              </a:rPr>
              <a:t> 2005; 98:547–556.</a:t>
            </a:r>
            <a:endParaRPr lang="en-US" sz="1000"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Imbalance between </a:t>
            </a:r>
            <a:r>
              <a:rPr lang="en-US" sz="1000" dirty="0" err="1" smtClean="0">
                <a:latin typeface="Arial" pitchFamily="34" charset="0"/>
              </a:rPr>
              <a:t>effector</a:t>
            </a:r>
            <a:r>
              <a:rPr lang="en-US" sz="1000" dirty="0" smtClean="0">
                <a:latin typeface="Arial" pitchFamily="34" charset="0"/>
              </a:rPr>
              <a:t> T cells and regulatory T cells leads to </a:t>
            </a:r>
            <a:r>
              <a:rPr lang="en-US" sz="1000" dirty="0" err="1" smtClean="0">
                <a:latin typeface="Arial" pitchFamily="34" charset="0"/>
              </a:rPr>
              <a:t>dysregulation</a:t>
            </a:r>
            <a:r>
              <a:rPr lang="en-US" sz="1000" dirty="0" smtClean="0">
                <a:latin typeface="Arial" pitchFamily="34" charset="0"/>
              </a:rPr>
              <a:t> of immunity.</a:t>
            </a:r>
            <a:r>
              <a:rPr lang="en-US" sz="1000" baseline="30000" dirty="0" smtClean="0">
                <a:latin typeface="Arial" pitchFamily="34" charset="0"/>
              </a:rPr>
              <a:t>1</a:t>
            </a:r>
          </a:p>
          <a:p>
            <a:pPr marL="224325" indent="-224325">
              <a:lnSpc>
                <a:spcPct val="95000"/>
              </a:lnSpc>
              <a:spcBef>
                <a:spcPts val="353"/>
              </a:spcBef>
              <a:buFont typeface="Wingdings" pitchFamily="2" charset="2"/>
              <a:buChar char="§"/>
            </a:pPr>
            <a:r>
              <a:rPr lang="en-US" sz="1000" dirty="0" smtClean="0">
                <a:latin typeface="Arial" pitchFamily="34" charset="0"/>
              </a:rPr>
              <a:t>Four major islet cell </a:t>
            </a:r>
            <a:r>
              <a:rPr lang="en-US" sz="1000" dirty="0" err="1" smtClean="0">
                <a:latin typeface="Arial" pitchFamily="34" charset="0"/>
              </a:rPr>
              <a:t>autoantigens</a:t>
            </a:r>
            <a:r>
              <a:rPr lang="en-US" sz="1000" dirty="0" smtClean="0">
                <a:latin typeface="Arial" pitchFamily="34" charset="0"/>
              </a:rPr>
              <a:t> have been identified.</a:t>
            </a:r>
          </a:p>
          <a:p>
            <a:pPr marL="224325" indent="-224325">
              <a:lnSpc>
                <a:spcPct val="95000"/>
              </a:lnSpc>
              <a:spcBef>
                <a:spcPts val="353"/>
              </a:spcBef>
              <a:buFont typeface="Wingdings" pitchFamily="2" charset="2"/>
              <a:buChar char="§"/>
            </a:pPr>
            <a:r>
              <a:rPr lang="en-US" sz="1000" dirty="0" smtClean="0">
                <a:latin typeface="Arial" pitchFamily="34" charset="0"/>
              </a:rPr>
              <a:t>These antigens are presented to T cells By HLA class II molecules on the antigen-presenting cell.</a:t>
            </a:r>
          </a:p>
          <a:p>
            <a:pPr marL="224325" indent="-224325">
              <a:lnSpc>
                <a:spcPct val="95000"/>
              </a:lnSpc>
              <a:spcBef>
                <a:spcPts val="353"/>
              </a:spcBef>
              <a:buFont typeface="Wingdings" pitchFamily="2" charset="2"/>
              <a:buChar char="§"/>
            </a:pPr>
            <a:r>
              <a:rPr lang="en-US" sz="1000" dirty="0" smtClean="0">
                <a:latin typeface="Arial" pitchFamily="34" charset="0"/>
              </a:rPr>
              <a:t>This results in T cell activation leading to beta cell destruction.</a:t>
            </a:r>
            <a:r>
              <a:rPr lang="en-US" sz="1000" baseline="30000" dirty="0" smtClean="0">
                <a:latin typeface="Arial" pitchFamily="34" charset="0"/>
              </a:rPr>
              <a:t>2</a:t>
            </a:r>
          </a:p>
          <a:p>
            <a:pPr marL="224325" indent="-224325">
              <a:lnSpc>
                <a:spcPct val="95000"/>
              </a:lnSpc>
              <a:spcBef>
                <a:spcPts val="353"/>
              </a:spcBef>
              <a:buFontTx/>
              <a:buChar char="•"/>
            </a:pPr>
            <a:endParaRPr lang="en-US" sz="1000"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Font typeface="Calibri" pitchFamily="34" charset="0"/>
              <a:buAutoNum type="arabicPeriod"/>
            </a:pPr>
            <a:r>
              <a:rPr lang="en-US" sz="1000" dirty="0" smtClean="0">
                <a:latin typeface="Arial" pitchFamily="34" charset="0"/>
              </a:rPr>
              <a:t>Kim MS. </a:t>
            </a:r>
            <a:r>
              <a:rPr lang="en-US" sz="1000" dirty="0" err="1" smtClean="0">
                <a:latin typeface="Arial" pitchFamily="34" charset="0"/>
              </a:rPr>
              <a:t>Immunogenetics</a:t>
            </a:r>
            <a:r>
              <a:rPr lang="en-US" sz="1000" dirty="0" smtClean="0">
                <a:latin typeface="Arial" pitchFamily="34" charset="0"/>
              </a:rPr>
              <a:t> of type 1 diabetes. </a:t>
            </a:r>
            <a:r>
              <a:rPr lang="en-US" sz="1000" i="1" dirty="0" err="1" smtClean="0">
                <a:latin typeface="Arial" pitchFamily="34" charset="0"/>
              </a:rPr>
              <a:t>Horm</a:t>
            </a:r>
            <a:r>
              <a:rPr lang="en-US" sz="1000" i="1" dirty="0" smtClean="0">
                <a:latin typeface="Arial" pitchFamily="34" charset="0"/>
              </a:rPr>
              <a:t> Res</a:t>
            </a:r>
            <a:r>
              <a:rPr lang="en-US" sz="1000" dirty="0" smtClean="0">
                <a:latin typeface="Arial" pitchFamily="34" charset="0"/>
              </a:rPr>
              <a:t>. 2005;64:180-188.</a:t>
            </a:r>
          </a:p>
          <a:p>
            <a:pPr marL="224325" indent="-224325">
              <a:lnSpc>
                <a:spcPct val="95000"/>
              </a:lnSpc>
              <a:spcBef>
                <a:spcPts val="353"/>
              </a:spcBef>
              <a:buFont typeface="Calibri" pitchFamily="34" charset="0"/>
              <a:buAutoNum type="arabicPeriod"/>
            </a:pPr>
            <a:r>
              <a:rPr lang="en-US" sz="1000" dirty="0" smtClean="0">
                <a:latin typeface="Arial" pitchFamily="34" charset="0"/>
              </a:rPr>
              <a:t>Gillespie KM. Type 1 diabetes: pathogenesis and prevention. </a:t>
            </a:r>
            <a:r>
              <a:rPr lang="en-US" sz="1000" i="1" dirty="0" smtClean="0">
                <a:latin typeface="Arial" pitchFamily="34" charset="0"/>
              </a:rPr>
              <a:t>CMAJ</a:t>
            </a:r>
            <a:r>
              <a:rPr lang="en-US" sz="1000" dirty="0" smtClean="0">
                <a:latin typeface="Arial" pitchFamily="34" charset="0"/>
              </a:rPr>
              <a:t>. 2006;175(2):165-170.</a:t>
            </a:r>
          </a:p>
          <a:p>
            <a:pPr marL="224325" indent="-224325">
              <a:lnSpc>
                <a:spcPct val="120000"/>
              </a:lnSpc>
              <a:spcBef>
                <a:spcPct val="20000"/>
              </a:spcBef>
              <a:buFont typeface="Calibri" pitchFamily="34" charset="0"/>
              <a:buAutoNum type="arabicPeriod"/>
            </a:pPr>
            <a:endParaRPr lang="en-US" sz="1000" dirty="0" smtClean="0">
              <a:latin typeface="Arial" pitchFamily="34" charset="0"/>
            </a:endParaRPr>
          </a:p>
          <a:p>
            <a:pPr marL="224325" indent="-224325">
              <a:lnSpc>
                <a:spcPct val="120000"/>
              </a:lnSpc>
              <a:spcBef>
                <a:spcPct val="20000"/>
              </a:spcBef>
              <a:buFont typeface="Calibri" pitchFamily="34" charset="0"/>
              <a:buAutoNum type="arabicPeriod"/>
            </a:pPr>
            <a:endParaRPr lang="en-US" sz="1000" dirty="0" smtClean="0">
              <a:latin typeface="Arial" pitchFamily="34" charset="0"/>
            </a:endParaRPr>
          </a:p>
          <a:p>
            <a:pPr marL="224325" indent="-224325">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 As discussed, type 1 diabetes is characterized by the presence of antibody (</a:t>
            </a:r>
            <a:r>
              <a:rPr lang="en-US" sz="1000" dirty="0" err="1" smtClean="0">
                <a:latin typeface="Arial" pitchFamily="34" charset="0"/>
              </a:rPr>
              <a:t>humoral</a:t>
            </a:r>
            <a:r>
              <a:rPr lang="en-US" sz="1000" dirty="0" smtClean="0">
                <a:latin typeface="Arial" pitchFamily="34" charset="0"/>
              </a:rPr>
              <a:t>) and T-cell (cellular) responses to islet proteins (antigens).</a:t>
            </a:r>
            <a:r>
              <a:rPr lang="en-US" sz="1000" baseline="30000" dirty="0" smtClean="0">
                <a:latin typeface="Arial" pitchFamily="34" charset="0"/>
              </a:rPr>
              <a:t>1</a:t>
            </a:r>
          </a:p>
          <a:p>
            <a:pPr marL="224325" indent="-224325">
              <a:lnSpc>
                <a:spcPct val="95000"/>
              </a:lnSpc>
              <a:spcBef>
                <a:spcPts val="353"/>
              </a:spcBef>
              <a:buFont typeface="Wingdings" pitchFamily="2" charset="2"/>
              <a:buChar char="§"/>
            </a:pPr>
            <a:r>
              <a:rPr lang="en-US" sz="1000" dirty="0" smtClean="0">
                <a:latin typeface="Arial" pitchFamily="34" charset="0"/>
              </a:rPr>
              <a:t> Many patients have antibodies to candidate auto-antigens long before they develop disease; maybe as early as in utero.</a:t>
            </a:r>
            <a:r>
              <a:rPr lang="en-US" sz="1000" baseline="30000" dirty="0" smtClean="0">
                <a:latin typeface="Arial" pitchFamily="34" charset="0"/>
              </a:rPr>
              <a:t>1</a:t>
            </a:r>
          </a:p>
          <a:p>
            <a:pPr marL="224325" indent="-224325">
              <a:lnSpc>
                <a:spcPct val="95000"/>
              </a:lnSpc>
              <a:spcBef>
                <a:spcPts val="353"/>
              </a:spcBef>
              <a:buFont typeface="Wingdings" pitchFamily="2" charset="2"/>
              <a:buChar char="§"/>
            </a:pPr>
            <a:r>
              <a:rPr lang="en-US" sz="1000" dirty="0" smtClean="0">
                <a:latin typeface="Arial" pitchFamily="34" charset="0"/>
              </a:rPr>
              <a:t>The antibodies are:</a:t>
            </a:r>
            <a:r>
              <a:rPr lang="en-US" sz="1000" baseline="30000" dirty="0" smtClean="0">
                <a:latin typeface="Arial" pitchFamily="34" charset="0"/>
              </a:rPr>
              <a:t>1,2</a:t>
            </a:r>
            <a:endParaRPr lang="en-US" sz="1000" dirty="0" smtClean="0">
              <a:latin typeface="Arial" pitchFamily="34" charset="0"/>
            </a:endParaRPr>
          </a:p>
          <a:p>
            <a:pPr marL="560813" lvl="1" indent="-224325">
              <a:lnSpc>
                <a:spcPct val="95000"/>
              </a:lnSpc>
              <a:spcBef>
                <a:spcPts val="353"/>
              </a:spcBef>
              <a:buFont typeface="Wingdings" pitchFamily="2" charset="2"/>
              <a:buChar char="§"/>
            </a:pPr>
            <a:r>
              <a:rPr lang="en-US" sz="1000" dirty="0" smtClean="0">
                <a:latin typeface="Arial" pitchFamily="34" charset="0"/>
              </a:rPr>
              <a:t>Islet cell antigen (ICA): first to be described; antibodies to ICA are seen in 90% of patients at the time of diagnosis.</a:t>
            </a:r>
          </a:p>
          <a:p>
            <a:pPr marL="560813" lvl="1" indent="-224325">
              <a:lnSpc>
                <a:spcPct val="95000"/>
              </a:lnSpc>
              <a:spcBef>
                <a:spcPts val="353"/>
              </a:spcBef>
              <a:buFont typeface="Wingdings" pitchFamily="2" charset="2"/>
              <a:buChar char="§"/>
            </a:pPr>
            <a:r>
              <a:rPr lang="en-US" sz="1000" dirty="0" smtClean="0">
                <a:latin typeface="Arial" pitchFamily="34" charset="0"/>
              </a:rPr>
              <a:t>Insulin and pro-insulin: first to appear; present in 23% and 34% of patients at the time of diagnosis, respectively; not useful for confirming the classification of diabetes after insulin replacement as the patients develop antibodies to exogenous insulin.</a:t>
            </a:r>
          </a:p>
          <a:p>
            <a:pPr marL="560813" lvl="1" indent="-224325">
              <a:lnSpc>
                <a:spcPct val="95000"/>
              </a:lnSpc>
              <a:spcBef>
                <a:spcPts val="353"/>
              </a:spcBef>
              <a:buFont typeface="Wingdings" pitchFamily="2" charset="2"/>
              <a:buChar char="§"/>
            </a:pPr>
            <a:r>
              <a:rPr lang="en-US" sz="1000" dirty="0" err="1" smtClean="0">
                <a:latin typeface="Arial" pitchFamily="34" charset="0"/>
              </a:rPr>
              <a:t>Glutamic</a:t>
            </a:r>
            <a:r>
              <a:rPr lang="en-US" sz="1000" dirty="0" smtClean="0">
                <a:latin typeface="Arial" pitchFamily="34" charset="0"/>
              </a:rPr>
              <a:t> acid </a:t>
            </a:r>
            <a:r>
              <a:rPr lang="en-US" sz="1000" dirty="0" err="1" smtClean="0">
                <a:latin typeface="Arial" pitchFamily="34" charset="0"/>
              </a:rPr>
              <a:t>decarboxylase</a:t>
            </a:r>
            <a:r>
              <a:rPr lang="en-US" sz="1000" dirty="0" smtClean="0">
                <a:latin typeface="Arial" pitchFamily="34" charset="0"/>
              </a:rPr>
              <a:t>: present in 73% of patients at the time of diagnosis; involved in the conversion of </a:t>
            </a:r>
            <a:r>
              <a:rPr lang="en-US" sz="1000" dirty="0" err="1" smtClean="0">
                <a:latin typeface="Arial" pitchFamily="34" charset="0"/>
              </a:rPr>
              <a:t>glutamic</a:t>
            </a:r>
            <a:r>
              <a:rPr lang="en-US" sz="1000" dirty="0" smtClean="0">
                <a:latin typeface="Arial" pitchFamily="34" charset="0"/>
              </a:rPr>
              <a:t> acid to gamma-</a:t>
            </a:r>
            <a:r>
              <a:rPr lang="en-US" sz="1000" dirty="0" err="1" smtClean="0">
                <a:latin typeface="Arial" pitchFamily="34" charset="0"/>
              </a:rPr>
              <a:t>aminobutyric</a:t>
            </a:r>
            <a:r>
              <a:rPr lang="en-US" sz="1000" dirty="0" smtClean="0">
                <a:latin typeface="Arial" pitchFamily="34" charset="0"/>
              </a:rPr>
              <a:t> acid (GABA)</a:t>
            </a:r>
            <a:r>
              <a:rPr lang="en-US" sz="1000" dirty="0" smtClean="0">
                <a:latin typeface="Arial" pitchFamily="34" charset="0"/>
                <a:cs typeface="Arial" pitchFamily="34" charset="0"/>
              </a:rPr>
              <a:t>—</a:t>
            </a:r>
            <a:r>
              <a:rPr lang="en-US" sz="1000" dirty="0" smtClean="0">
                <a:latin typeface="Arial" pitchFamily="34" charset="0"/>
              </a:rPr>
              <a:t> a major inhibitory neurotransmitter.</a:t>
            </a:r>
          </a:p>
          <a:p>
            <a:pPr marL="560813" lvl="1" indent="-224325">
              <a:lnSpc>
                <a:spcPct val="95000"/>
              </a:lnSpc>
              <a:spcBef>
                <a:spcPts val="353"/>
              </a:spcBef>
              <a:buFont typeface="Wingdings" pitchFamily="2" charset="2"/>
              <a:buChar char="§"/>
            </a:pPr>
            <a:r>
              <a:rPr lang="en-US" sz="1000" dirty="0" smtClean="0">
                <a:latin typeface="Arial" pitchFamily="34" charset="0"/>
              </a:rPr>
              <a:t>Protein tyrosine </a:t>
            </a:r>
            <a:r>
              <a:rPr lang="en-US" sz="1000" dirty="0" err="1" smtClean="0">
                <a:latin typeface="Arial" pitchFamily="34" charset="0"/>
              </a:rPr>
              <a:t>phosphatase</a:t>
            </a:r>
            <a:r>
              <a:rPr lang="en-US" sz="1000" dirty="0" smtClean="0">
                <a:latin typeface="Arial" pitchFamily="34" charset="0"/>
              </a:rPr>
              <a:t>: present in 75% of patients at the time of diagnosis; lacks enzymatic activity.</a:t>
            </a:r>
          </a:p>
          <a:p>
            <a:pPr marL="224325" indent="-224325">
              <a:lnSpc>
                <a:spcPct val="95000"/>
              </a:lnSpc>
              <a:spcBef>
                <a:spcPts val="353"/>
              </a:spcBef>
              <a:buFontTx/>
              <a:buChar char="•"/>
            </a:pPr>
            <a:endParaRPr lang="en-US" sz="1000"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Narendran</a:t>
            </a:r>
            <a:r>
              <a:rPr lang="en-US" sz="1000" dirty="0" smtClean="0">
                <a:latin typeface="Arial" pitchFamily="34" charset="0"/>
              </a:rPr>
              <a:t> P, et al. Immunology of type 1 diabetes. </a:t>
            </a:r>
            <a:r>
              <a:rPr lang="da-DK" sz="1000" i="1" dirty="0" smtClean="0">
                <a:latin typeface="Arial" pitchFamily="34" charset="0"/>
              </a:rPr>
              <a:t>Q J Med.</a:t>
            </a:r>
            <a:r>
              <a:rPr lang="da-DK" sz="1000" dirty="0" smtClean="0">
                <a:latin typeface="Arial" pitchFamily="34" charset="0"/>
              </a:rPr>
              <a:t> 2005; 98:547-556.</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Notkins</a:t>
            </a:r>
            <a:r>
              <a:rPr lang="en-US" sz="1000" dirty="0" smtClean="0">
                <a:latin typeface="Arial" pitchFamily="34" charset="0"/>
              </a:rPr>
              <a:t> AL, </a:t>
            </a:r>
            <a:r>
              <a:rPr lang="en-US" sz="1000" dirty="0" err="1" smtClean="0">
                <a:latin typeface="Arial" pitchFamily="34" charset="0"/>
              </a:rPr>
              <a:t>Lernmark</a:t>
            </a:r>
            <a:r>
              <a:rPr lang="en-US" sz="1000" dirty="0" smtClean="0">
                <a:latin typeface="Arial" pitchFamily="34" charset="0"/>
              </a:rPr>
              <a:t> A. Autoimmune type 1 diabetes: resolved and unresolved issues. </a:t>
            </a:r>
            <a:r>
              <a:rPr lang="en-US" sz="1000" i="1" dirty="0" smtClean="0">
                <a:latin typeface="Arial" pitchFamily="34" charset="0"/>
              </a:rPr>
              <a:t>J </a:t>
            </a:r>
            <a:r>
              <a:rPr lang="en-US" sz="1000" i="1" dirty="0" err="1" smtClean="0">
                <a:latin typeface="Arial" pitchFamily="34" charset="0"/>
              </a:rPr>
              <a:t>Clin</a:t>
            </a:r>
            <a:r>
              <a:rPr lang="en-US" sz="1000" i="1" dirty="0" smtClean="0">
                <a:latin typeface="Arial" pitchFamily="34" charset="0"/>
              </a:rPr>
              <a:t> Invest. </a:t>
            </a:r>
            <a:r>
              <a:rPr lang="en-US" sz="1000" dirty="0" smtClean="0">
                <a:latin typeface="Arial" pitchFamily="34" charset="0"/>
              </a:rPr>
              <a:t>2001;108:1247-1252.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Current view is that patients probably have a genetic predisposition to the disease, but one or more environmental triggers are required to trigger the disease.</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Process is gradual, and symptoms may not develop for several years after physiologic changes.</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Overt disease results in symptoms of hyperglycemia.</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Treatment is chronic insulin replacement therapy.</a:t>
            </a:r>
            <a:endParaRPr lang="en-US" sz="1000" baseline="30000" dirty="0" smtClean="0">
              <a:latin typeface="Arial" pitchFamily="34" charset="0"/>
            </a:endParaRPr>
          </a:p>
          <a:p>
            <a:pPr marL="224325" indent="-224325">
              <a:lnSpc>
                <a:spcPct val="95000"/>
              </a:lnSpc>
              <a:spcBef>
                <a:spcPts val="353"/>
              </a:spcBef>
            </a:pPr>
            <a:endParaRPr lang="en-US" sz="1000" b="1"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a:t>
            </a:r>
          </a:p>
          <a:p>
            <a:pPr marL="224325" indent="-224325">
              <a:lnSpc>
                <a:spcPct val="95000"/>
              </a:lnSpc>
              <a:spcBef>
                <a:spcPts val="353"/>
              </a:spcBef>
            </a:pPr>
            <a:r>
              <a:rPr lang="en-US" sz="1000" dirty="0" err="1" smtClean="0">
                <a:latin typeface="Arial" pitchFamily="34" charset="0"/>
              </a:rPr>
              <a:t>Devendra</a:t>
            </a:r>
            <a:r>
              <a:rPr lang="en-US" sz="1000" dirty="0" smtClean="0">
                <a:latin typeface="Arial" pitchFamily="34" charset="0"/>
              </a:rPr>
              <a:t> D, Liu E, </a:t>
            </a:r>
            <a:r>
              <a:rPr lang="en-US" sz="1000" dirty="0" err="1" smtClean="0">
                <a:latin typeface="Arial" pitchFamily="34" charset="0"/>
              </a:rPr>
              <a:t>Eisenbarth</a:t>
            </a:r>
            <a:r>
              <a:rPr lang="en-US" sz="1000" dirty="0" smtClean="0">
                <a:latin typeface="Arial" pitchFamily="34" charset="0"/>
              </a:rPr>
              <a:t> GS. Type 1 diabetes: recent developments. </a:t>
            </a:r>
            <a:r>
              <a:rPr lang="en-US" sz="1000" i="1" dirty="0" smtClean="0">
                <a:latin typeface="Arial" pitchFamily="34" charset="0"/>
              </a:rPr>
              <a:t>BMJ.</a:t>
            </a:r>
            <a:r>
              <a:rPr lang="en-US" sz="1000" dirty="0" smtClean="0">
                <a:latin typeface="Arial" pitchFamily="34" charset="0"/>
              </a:rPr>
              <a:t> 2004;328:750-754.</a:t>
            </a:r>
          </a:p>
          <a:p>
            <a:pPr marL="224325" indent="-224325">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C-peptide is a peptide that is </a:t>
            </a:r>
            <a:r>
              <a:rPr lang="en-US" sz="1000" dirty="0" err="1" smtClean="0">
                <a:latin typeface="Arial" pitchFamily="34" charset="0"/>
              </a:rPr>
              <a:t>proteolytically</a:t>
            </a:r>
            <a:r>
              <a:rPr lang="en-US" sz="1000" dirty="0" smtClean="0">
                <a:latin typeface="Arial" pitchFamily="34" charset="0"/>
              </a:rPr>
              <a:t> cleaved out of the </a:t>
            </a:r>
            <a:r>
              <a:rPr lang="en-US" sz="1000" dirty="0" err="1" smtClean="0">
                <a:latin typeface="Arial" pitchFamily="34" charset="0"/>
              </a:rPr>
              <a:t>proinsulin</a:t>
            </a:r>
            <a:r>
              <a:rPr lang="en-US" sz="1000" dirty="0" smtClean="0">
                <a:latin typeface="Arial" pitchFamily="34" charset="0"/>
              </a:rPr>
              <a:t> molecule during processing to mature insulin.</a:t>
            </a:r>
          </a:p>
          <a:p>
            <a:pPr marL="224325" indent="-224325">
              <a:lnSpc>
                <a:spcPct val="95000"/>
              </a:lnSpc>
              <a:spcBef>
                <a:spcPts val="353"/>
              </a:spcBef>
              <a:buFont typeface="Wingdings" pitchFamily="2" charset="2"/>
              <a:buChar char="§"/>
            </a:pPr>
            <a:r>
              <a:rPr lang="en-US" sz="1000" dirty="0" smtClean="0">
                <a:latin typeface="Arial" pitchFamily="34" charset="0"/>
              </a:rPr>
              <a:t>It is released along with insulin from beta cell </a:t>
            </a:r>
            <a:r>
              <a:rPr lang="en-US" sz="1000" dirty="0" err="1" smtClean="0">
                <a:latin typeface="Arial" pitchFamily="34" charset="0"/>
              </a:rPr>
              <a:t>secretory</a:t>
            </a:r>
            <a:r>
              <a:rPr lang="en-US" sz="1000" dirty="0" smtClean="0">
                <a:latin typeface="Arial" pitchFamily="34" charset="0"/>
              </a:rPr>
              <a:t> granules in response to increases in circulating glucose levels.</a:t>
            </a:r>
            <a:endParaRPr lang="en-US" sz="1000" b="1" dirty="0" smtClean="0">
              <a:latin typeface="Arial" pitchFamily="34" charset="0"/>
            </a:endParaRPr>
          </a:p>
          <a:p>
            <a:pPr marL="224325" indent="-224325">
              <a:lnSpc>
                <a:spcPct val="95000"/>
              </a:lnSpc>
              <a:spcBef>
                <a:spcPts val="353"/>
              </a:spcBef>
              <a:buFont typeface="Wingdings" pitchFamily="2" charset="2"/>
              <a:buChar char="§"/>
            </a:pPr>
            <a:r>
              <a:rPr lang="en-US" sz="1000" dirty="0" smtClean="0">
                <a:latin typeface="Arial" pitchFamily="34" charset="0"/>
              </a:rPr>
              <a:t>Measuring C-peptide can help assess the residual beta cell function in patients treated with insulin and distinguish between type 1 and type 2 diabetes.</a:t>
            </a:r>
          </a:p>
          <a:p>
            <a:pPr marL="224325" indent="-224325">
              <a:lnSpc>
                <a:spcPct val="95000"/>
              </a:lnSpc>
              <a:spcBef>
                <a:spcPts val="353"/>
              </a:spcBef>
              <a:buClr>
                <a:schemeClr val="tx1"/>
              </a:buClr>
              <a:buSzPct val="80000"/>
            </a:pPr>
            <a:endParaRPr lang="en-US" sz="1000" b="1" dirty="0" smtClean="0">
              <a:solidFill>
                <a:schemeClr val="tx2"/>
              </a:solidFill>
              <a:latin typeface="Arial" pitchFamily="34" charset="0"/>
            </a:endParaRPr>
          </a:p>
          <a:p>
            <a:pPr marL="224325" indent="-224325">
              <a:lnSpc>
                <a:spcPct val="95000"/>
              </a:lnSpc>
              <a:spcBef>
                <a:spcPts val="353"/>
              </a:spcBef>
              <a:buClr>
                <a:schemeClr val="tx1"/>
              </a:buClr>
              <a:buSzPct val="80000"/>
            </a:pPr>
            <a:r>
              <a:rPr lang="en-US" sz="1000" b="1" u="sng" dirty="0" smtClean="0">
                <a:latin typeface="Arial" pitchFamily="34" charset="0"/>
              </a:rPr>
              <a:t>REFERENCE</a:t>
            </a:r>
          </a:p>
          <a:p>
            <a:pPr marL="224325" indent="-224325">
              <a:lnSpc>
                <a:spcPct val="95000"/>
              </a:lnSpc>
              <a:spcBef>
                <a:spcPts val="353"/>
              </a:spcBef>
            </a:pPr>
            <a:r>
              <a:rPr lang="en-US" sz="1000" dirty="0" smtClean="0">
                <a:latin typeface="Arial" pitchFamily="34" charset="0"/>
              </a:rPr>
              <a:t>C-Peptide: Biology. Available at: http://www.cebix.com/index.php/research/. Accessed 5 October, 2009.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5" name="Rectangle 3"/>
          <p:cNvSpPr txBox="1">
            <a:spLocks noChangeArrowheads="1"/>
          </p:cNvSpPr>
          <p:nvPr/>
        </p:nvSpPr>
        <p:spPr bwMode="auto">
          <a:xfrm>
            <a:off x="465151" y="4272197"/>
            <a:ext cx="5948570" cy="4119297"/>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marL="224325" indent="-224325" defTabSz="897301" fontAlgn="base">
              <a:lnSpc>
                <a:spcPct val="95000"/>
              </a:lnSpc>
              <a:spcBef>
                <a:spcPts val="353"/>
              </a:spcBef>
              <a:spcAft>
                <a:spcPct val="0"/>
              </a:spcAft>
              <a:defRPr/>
            </a:pPr>
            <a:r>
              <a:rPr lang="de-DE" sz="1000" b="1" u="sng" dirty="0" smtClean="0">
                <a:latin typeface="Arial" pitchFamily="34" charset="0"/>
              </a:rPr>
              <a:t>KEY POINTS</a:t>
            </a:r>
            <a:endParaRPr lang="de-DE" sz="1000" u="sng" dirty="0" smtClean="0">
              <a:latin typeface="Arial" pitchFamily="34" charset="0"/>
            </a:endParaRPr>
          </a:p>
          <a:p>
            <a:pPr marL="224325" indent="-224325" defTabSz="897301" fontAlgn="base">
              <a:lnSpc>
                <a:spcPct val="95000"/>
              </a:lnSpc>
              <a:spcBef>
                <a:spcPts val="353"/>
              </a:spcBef>
              <a:spcAft>
                <a:spcPct val="0"/>
              </a:spcAft>
              <a:buFont typeface="Wingdings" pitchFamily="2" charset="2"/>
              <a:buChar char="§"/>
              <a:defRPr/>
            </a:pPr>
            <a:r>
              <a:rPr lang="en-US" sz="1000" dirty="0" smtClean="0">
                <a:latin typeface="Arial" pitchFamily="34" charset="0"/>
              </a:rPr>
              <a:t>The images represent a diabetic patient before and after insulin therapy– 1922</a:t>
            </a:r>
            <a:r>
              <a:rPr lang="en-US" sz="1000" baseline="30000" dirty="0" smtClean="0">
                <a:latin typeface="Arial" pitchFamily="34" charset="0"/>
              </a:rPr>
              <a:t>1</a:t>
            </a:r>
          </a:p>
          <a:p>
            <a:pPr marL="224325" indent="-224325" defTabSz="897301" eaLnBrk="0" fontAlgn="base" hangingPunct="0">
              <a:lnSpc>
                <a:spcPct val="95000"/>
              </a:lnSpc>
              <a:spcBef>
                <a:spcPts val="353"/>
              </a:spcBef>
              <a:spcAft>
                <a:spcPct val="0"/>
              </a:spcAft>
              <a:buFont typeface="Wingdings" pitchFamily="2" charset="2"/>
              <a:buChar char="§"/>
              <a:defRPr/>
            </a:pPr>
            <a:r>
              <a:rPr lang="en-US" sz="1000" dirty="0" smtClean="0">
                <a:latin typeface="Arial" pitchFamily="34" charset="0"/>
              </a:rPr>
              <a:t> Discovery of insulin in the early 1920s ushered a new era in the treatment of diabetes</a:t>
            </a:r>
            <a:r>
              <a:rPr lang="en-US" sz="1000" baseline="30000" dirty="0" smtClean="0">
                <a:latin typeface="Arial" pitchFamily="34" charset="0"/>
              </a:rPr>
              <a:t>2</a:t>
            </a:r>
          </a:p>
          <a:p>
            <a:pPr marL="560813" lvl="1" indent="-224325" defTabSz="897301" eaLnBrk="0" fontAlgn="base" hangingPunct="0">
              <a:lnSpc>
                <a:spcPct val="95000"/>
              </a:lnSpc>
              <a:spcBef>
                <a:spcPts val="353"/>
              </a:spcBef>
              <a:spcAft>
                <a:spcPct val="0"/>
              </a:spcAft>
              <a:buFont typeface="Wingdings" pitchFamily="2" charset="2"/>
              <a:buChar char="§"/>
              <a:defRPr/>
            </a:pPr>
            <a:r>
              <a:rPr lang="en-US" sz="1000" dirty="0" smtClean="0">
                <a:latin typeface="Arial" pitchFamily="34" charset="0"/>
              </a:rPr>
              <a:t>Insulin helped emaciated patients gain weight and reduced the occurrence of </a:t>
            </a:r>
            <a:br>
              <a:rPr lang="en-US" sz="1000" dirty="0" smtClean="0">
                <a:latin typeface="Arial" pitchFamily="34" charset="0"/>
              </a:rPr>
            </a:br>
            <a:r>
              <a:rPr lang="en-US" sz="1000" dirty="0" smtClean="0">
                <a:latin typeface="Arial" pitchFamily="34" charset="0"/>
              </a:rPr>
              <a:t>diabetic </a:t>
            </a:r>
            <a:r>
              <a:rPr lang="en-US" sz="1000" dirty="0" err="1" smtClean="0">
                <a:latin typeface="Arial" pitchFamily="34" charset="0"/>
              </a:rPr>
              <a:t>glycosuria</a:t>
            </a:r>
            <a:endParaRPr lang="en-US" sz="1000" dirty="0" smtClean="0">
              <a:latin typeface="Arial" pitchFamily="34" charset="0"/>
            </a:endParaRPr>
          </a:p>
          <a:p>
            <a:pPr marL="224325" indent="-224325" defTabSz="897301" fontAlgn="base">
              <a:lnSpc>
                <a:spcPct val="95000"/>
              </a:lnSpc>
              <a:spcBef>
                <a:spcPts val="353"/>
              </a:spcBef>
              <a:spcAft>
                <a:spcPct val="0"/>
              </a:spcAft>
              <a:defRPr/>
            </a:pPr>
            <a:endParaRPr lang="en-US" sz="1000" dirty="0" smtClean="0">
              <a:latin typeface="Arial" pitchFamily="34" charset="0"/>
            </a:endParaRPr>
          </a:p>
          <a:p>
            <a:pPr marL="224325" indent="-224325" defTabSz="897301" fontAlgn="base">
              <a:lnSpc>
                <a:spcPct val="95000"/>
              </a:lnSpc>
              <a:spcBef>
                <a:spcPts val="353"/>
              </a:spcBef>
              <a:spcAft>
                <a:spcPct val="0"/>
              </a:spcAft>
              <a:defRPr/>
            </a:pPr>
            <a:r>
              <a:rPr lang="en-US" sz="1000" b="1" u="sng" dirty="0" smtClean="0">
                <a:latin typeface="Arial" pitchFamily="34" charset="0"/>
              </a:rPr>
              <a:t>REFERENCES</a:t>
            </a:r>
          </a:p>
          <a:p>
            <a:pPr marL="224325" indent="-224325" defTabSz="897301" eaLnBrk="0" fontAlgn="base" hangingPunct="0">
              <a:lnSpc>
                <a:spcPct val="95000"/>
              </a:lnSpc>
              <a:spcBef>
                <a:spcPts val="353"/>
              </a:spcBef>
              <a:spcAft>
                <a:spcPct val="0"/>
              </a:spcAft>
              <a:buFontTx/>
              <a:buAutoNum type="arabicPeriod"/>
              <a:defRPr/>
            </a:pPr>
            <a:r>
              <a:rPr lang="en-US" sz="1000" dirty="0" smtClean="0">
                <a:latin typeface="Arial" pitchFamily="34" charset="0"/>
              </a:rPr>
              <a:t>The Case for Serendipity. Available at: http://www.mc.vanderbilt.edu/lens/article/?id=221&amp;pg=999. Accessed 6 April, 2010.</a:t>
            </a:r>
          </a:p>
          <a:p>
            <a:pPr marL="224325" indent="-224325" defTabSz="897301" eaLnBrk="0" fontAlgn="base" hangingPunct="0">
              <a:lnSpc>
                <a:spcPct val="95000"/>
              </a:lnSpc>
              <a:spcBef>
                <a:spcPts val="353"/>
              </a:spcBef>
              <a:spcAft>
                <a:spcPct val="0"/>
              </a:spcAft>
              <a:buFont typeface="Calibri" pitchFamily="34" charset="0"/>
              <a:buAutoNum type="arabicPeriod"/>
              <a:defRPr/>
            </a:pPr>
            <a:r>
              <a:rPr lang="en-US" sz="1000" dirty="0" err="1" smtClean="0">
                <a:latin typeface="Arial" pitchFamily="34" charset="0"/>
              </a:rPr>
              <a:t>Westman</a:t>
            </a:r>
            <a:r>
              <a:rPr lang="en-US" sz="1000" dirty="0" smtClean="0">
                <a:latin typeface="Arial" pitchFamily="34" charset="0"/>
              </a:rPr>
              <a:t> EC, </a:t>
            </a:r>
            <a:r>
              <a:rPr lang="en-US" sz="1000" dirty="0" err="1" smtClean="0">
                <a:latin typeface="Arial" pitchFamily="34" charset="0"/>
              </a:rPr>
              <a:t>Yancy</a:t>
            </a:r>
            <a:r>
              <a:rPr lang="en-US" sz="1000" dirty="0" smtClean="0">
                <a:latin typeface="Arial" pitchFamily="34" charset="0"/>
              </a:rPr>
              <a:t> Jr. WS, Humphreys M. Dietary Treatment of diabetes mellitus in the pre-insulin era (1914–1922). </a:t>
            </a:r>
            <a:r>
              <a:rPr lang="en-US" sz="1000" i="1" dirty="0" smtClean="0">
                <a:latin typeface="Arial" pitchFamily="34" charset="0"/>
              </a:rPr>
              <a:t>Perspectives in Biology and Medicine. </a:t>
            </a:r>
            <a:r>
              <a:rPr lang="en-US" sz="1000" dirty="0" smtClean="0">
                <a:latin typeface="Arial" pitchFamily="34" charset="0"/>
              </a:rPr>
              <a:t>2006;49:77-83.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Acute versus Chronic Complications</a:t>
            </a:r>
          </a:p>
          <a:p>
            <a:pPr marL="560813" lvl="1" indent="-224325">
              <a:lnSpc>
                <a:spcPct val="95000"/>
              </a:lnSpc>
              <a:spcBef>
                <a:spcPts val="353"/>
              </a:spcBef>
              <a:buFont typeface="Wingdings" pitchFamily="2" charset="2"/>
              <a:buChar char="§"/>
            </a:pPr>
            <a:r>
              <a:rPr lang="en-US" sz="1000" dirty="0" smtClean="0">
                <a:latin typeface="Arial" pitchFamily="34" charset="0"/>
              </a:rPr>
              <a:t>Patients with diabetes may develop hypoglycemia as a result of treatment with insulin.</a:t>
            </a:r>
            <a:r>
              <a:rPr lang="en-US" sz="1000" baseline="30000" dirty="0" smtClean="0">
                <a:latin typeface="Arial" pitchFamily="34" charset="0"/>
              </a:rPr>
              <a:t>1</a:t>
            </a:r>
            <a:endParaRPr lang="en-US" sz="1000" b="1" dirty="0" smtClean="0">
              <a:latin typeface="Arial" pitchFamily="34" charset="0"/>
            </a:endParaRPr>
          </a:p>
          <a:p>
            <a:pPr marL="560813" lvl="1" indent="-224325">
              <a:lnSpc>
                <a:spcPct val="95000"/>
              </a:lnSpc>
              <a:spcBef>
                <a:spcPts val="353"/>
              </a:spcBef>
              <a:buFont typeface="Wingdings" pitchFamily="2" charset="2"/>
              <a:buChar char="§"/>
            </a:pPr>
            <a:r>
              <a:rPr lang="en-US" sz="1000" dirty="0" smtClean="0">
                <a:latin typeface="Arial" pitchFamily="34" charset="0"/>
              </a:rPr>
              <a:t>Many patients with diabetes also present with hyperglycemia/</a:t>
            </a:r>
            <a:r>
              <a:rPr lang="en-US" sz="1000" dirty="0" err="1" smtClean="0">
                <a:latin typeface="Arial" pitchFamily="34" charset="0"/>
              </a:rPr>
              <a:t>ketoacidosis</a:t>
            </a:r>
            <a:r>
              <a:rPr lang="en-US" sz="1000" dirty="0" smtClean="0">
                <a:latin typeface="Arial" pitchFamily="34" charset="0"/>
              </a:rPr>
              <a:t> at the time of diagnosis.</a:t>
            </a:r>
            <a:r>
              <a:rPr lang="en-US" sz="1000" baseline="30000" dirty="0" smtClean="0">
                <a:latin typeface="Arial" pitchFamily="34" charset="0"/>
              </a:rPr>
              <a:t>1</a:t>
            </a:r>
            <a:endParaRPr lang="en-US" sz="1000" dirty="0" smtClean="0">
              <a:latin typeface="Arial" pitchFamily="34" charset="0"/>
            </a:endParaRPr>
          </a:p>
          <a:p>
            <a:pPr marL="560813" lvl="1" indent="-224325">
              <a:lnSpc>
                <a:spcPct val="95000"/>
              </a:lnSpc>
              <a:spcBef>
                <a:spcPts val="353"/>
              </a:spcBef>
              <a:buFont typeface="Wingdings" pitchFamily="2" charset="2"/>
              <a:buChar char="§"/>
            </a:pPr>
            <a:r>
              <a:rPr lang="en-US" sz="1000" dirty="0" smtClean="0">
                <a:latin typeface="Arial" pitchFamily="34" charset="0"/>
              </a:rPr>
              <a:t>The long-term complications of diabetes include:</a:t>
            </a:r>
          </a:p>
          <a:p>
            <a:pPr marL="785138" lvl="2">
              <a:lnSpc>
                <a:spcPct val="95000"/>
              </a:lnSpc>
              <a:spcBef>
                <a:spcPts val="353"/>
              </a:spcBef>
              <a:buFont typeface="Wingdings" pitchFamily="2" charset="2"/>
              <a:buChar char="§"/>
            </a:pPr>
            <a:r>
              <a:rPr lang="en-US" sz="1000" dirty="0" err="1" smtClean="0">
                <a:latin typeface="Arial" pitchFamily="34" charset="0"/>
                <a:cs typeface="Arial" pitchFamily="34" charset="0"/>
              </a:rPr>
              <a:t>Microvascular</a:t>
            </a:r>
            <a:r>
              <a:rPr lang="en-US" sz="1000" dirty="0" smtClean="0">
                <a:latin typeface="Arial" pitchFamily="34" charset="0"/>
                <a:cs typeface="Arial" pitchFamily="34" charset="0"/>
              </a:rPr>
              <a:t> complications</a:t>
            </a:r>
            <a:r>
              <a:rPr lang="en-US" sz="1000" dirty="0" smtClean="0">
                <a:latin typeface="Arial" pitchFamily="34" charset="0"/>
              </a:rPr>
              <a:t> such as retinopathy, nephropathy, and neuropathy</a:t>
            </a:r>
            <a:r>
              <a:rPr lang="en-US" sz="1000" baseline="30000" dirty="0" smtClean="0">
                <a:latin typeface="Arial" pitchFamily="34" charset="0"/>
              </a:rPr>
              <a:t>1</a:t>
            </a:r>
            <a:endParaRPr lang="en-US" sz="1000" baseline="30000" dirty="0" smtClean="0">
              <a:latin typeface="Arial" pitchFamily="34" charset="0"/>
              <a:cs typeface="Arial" pitchFamily="34" charset="0"/>
            </a:endParaRPr>
          </a:p>
          <a:p>
            <a:pPr marL="785138" lvl="2">
              <a:lnSpc>
                <a:spcPct val="95000"/>
              </a:lnSpc>
              <a:spcBef>
                <a:spcPts val="353"/>
              </a:spcBef>
              <a:buFont typeface="Wingdings" pitchFamily="2" charset="2"/>
              <a:buChar char="§"/>
            </a:pPr>
            <a:r>
              <a:rPr lang="en-US" sz="1000" dirty="0" err="1" smtClean="0">
                <a:latin typeface="Arial" pitchFamily="34" charset="0"/>
                <a:cs typeface="Arial" pitchFamily="34" charset="0"/>
              </a:rPr>
              <a:t>Macrovascular</a:t>
            </a:r>
            <a:r>
              <a:rPr lang="en-US" sz="1000" dirty="0" smtClean="0">
                <a:latin typeface="Arial" pitchFamily="34" charset="0"/>
                <a:cs typeface="Arial" pitchFamily="34" charset="0"/>
              </a:rPr>
              <a:t> complications such as cardiac and peripheral vascular disease</a:t>
            </a:r>
            <a:r>
              <a:rPr lang="en-US" sz="1000" baseline="30000" dirty="0" smtClean="0">
                <a:latin typeface="Arial" pitchFamily="34" charset="0"/>
              </a:rPr>
              <a:t>1</a:t>
            </a:r>
            <a:endParaRPr lang="en-US" sz="1000" baseline="30000" dirty="0" smtClean="0">
              <a:latin typeface="Arial" pitchFamily="34" charset="0"/>
              <a:cs typeface="Arial" pitchFamily="34" charset="0"/>
            </a:endParaRPr>
          </a:p>
          <a:p>
            <a:pPr marL="560813" lvl="1" indent="-224325">
              <a:lnSpc>
                <a:spcPct val="95000"/>
              </a:lnSpc>
              <a:spcBef>
                <a:spcPts val="353"/>
              </a:spcBef>
              <a:buFontTx/>
              <a:buChar char="•"/>
            </a:pPr>
            <a:endParaRPr lang="en-US" sz="1000" baseline="30000" dirty="0" smtClean="0">
              <a:latin typeface="Arial" pitchFamily="34" charset="0"/>
              <a:cs typeface="Arial" pitchFamily="34" charset="0"/>
            </a:endParaRPr>
          </a:p>
          <a:p>
            <a:pPr>
              <a:lnSpc>
                <a:spcPct val="95000"/>
              </a:lnSpc>
              <a:spcBef>
                <a:spcPts val="353"/>
              </a:spcBef>
            </a:pPr>
            <a:r>
              <a:rPr lang="en-US" sz="1000" b="1" u="sng" dirty="0" smtClean="0">
                <a:latin typeface="Arial" pitchFamily="34" charset="0"/>
              </a:rPr>
              <a:t>REFERENCE</a:t>
            </a:r>
            <a:endParaRPr lang="en-US" sz="1000" u="sng" baseline="30000" dirty="0" smtClean="0">
              <a:latin typeface="Arial" pitchFamily="34" charset="0"/>
              <a:cs typeface="Arial" pitchFamily="34" charset="0"/>
            </a:endParaRPr>
          </a:p>
          <a:p>
            <a:pPr>
              <a:lnSpc>
                <a:spcPct val="95000"/>
              </a:lnSpc>
              <a:spcBef>
                <a:spcPts val="353"/>
              </a:spcBef>
            </a:pPr>
            <a:r>
              <a:rPr lang="en-US" sz="1000" dirty="0" err="1" smtClean="0">
                <a:latin typeface="Arial" pitchFamily="34" charset="0"/>
              </a:rPr>
              <a:t>Frier</a:t>
            </a:r>
            <a:r>
              <a:rPr lang="en-US" sz="1000" dirty="0" smtClean="0">
                <a:latin typeface="Arial" pitchFamily="34" charset="0"/>
              </a:rPr>
              <a:t> BM, Fisher M. Diabetes mellitus. In: </a:t>
            </a:r>
            <a:r>
              <a:rPr lang="en-US" sz="1000" i="1" dirty="0" smtClean="0">
                <a:latin typeface="Arial" pitchFamily="34" charset="0"/>
              </a:rPr>
              <a:t>Davidson's Principles and Practice of Medicine</a:t>
            </a:r>
            <a:r>
              <a:rPr lang="en-US" sz="1000" dirty="0" smtClean="0">
                <a:latin typeface="Arial" pitchFamily="34" charset="0"/>
              </a:rPr>
              <a:t>, 20th ed. Edinburgh: Churchill Livingstone;2006:805-847.</a:t>
            </a:r>
          </a:p>
          <a:p>
            <a:pPr>
              <a:lnSpc>
                <a:spcPct val="120000"/>
              </a:lnSpc>
              <a:spcBef>
                <a:spcPct val="20000"/>
              </a:spcBef>
            </a:pPr>
            <a:endParaRPr lang="en-GB" sz="1000"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marL="224325" indent="-224325">
              <a:lnSpc>
                <a:spcPct val="95000"/>
              </a:lnSpc>
              <a:spcBef>
                <a:spcPts val="353"/>
              </a:spcBef>
              <a:buClr>
                <a:schemeClr val="tx1"/>
              </a:buClr>
              <a:buSzPct val="80000"/>
            </a:pPr>
            <a:r>
              <a:rPr lang="en-US" sz="1000" b="1" u="sng" dirty="0" smtClean="0">
                <a:latin typeface="Arial" pitchFamily="34" charset="0"/>
              </a:rPr>
              <a:t>KEY POINTS</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Plasma glucose less than 70 mg/</a:t>
            </a:r>
            <a:r>
              <a:rPr lang="en-US" sz="1000" dirty="0" err="1" smtClean="0">
                <a:latin typeface="Arial" pitchFamily="34" charset="0"/>
              </a:rPr>
              <a:t>dL</a:t>
            </a:r>
            <a:r>
              <a:rPr lang="en-US" sz="1000" dirty="0" smtClean="0">
                <a:latin typeface="Arial" pitchFamily="34" charset="0"/>
              </a:rPr>
              <a:t> signifies hypoglycemia.</a:t>
            </a:r>
            <a:r>
              <a:rPr lang="en-US" sz="1000" baseline="30000" dirty="0" smtClean="0">
                <a:latin typeface="Arial" pitchFamily="34" charset="0"/>
              </a:rPr>
              <a:t>1</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Hypoglycemia is common in type 1 diabetes with 2% to 4% of deaths occurring in this condition.</a:t>
            </a:r>
            <a:r>
              <a:rPr lang="en-US" sz="1000" baseline="30000" dirty="0" smtClean="0">
                <a:latin typeface="Arial" pitchFamily="34" charset="0"/>
              </a:rPr>
              <a:t>2</a:t>
            </a:r>
          </a:p>
          <a:p>
            <a:pPr marL="224325" indent="-224325">
              <a:lnSpc>
                <a:spcPct val="95000"/>
              </a:lnSpc>
              <a:spcBef>
                <a:spcPts val="353"/>
              </a:spcBef>
              <a:buClr>
                <a:schemeClr val="tx1"/>
              </a:buClr>
              <a:buSzPct val="80000"/>
              <a:buFont typeface="Wingdings" pitchFamily="2" charset="2"/>
              <a:buChar char="§"/>
            </a:pPr>
            <a:r>
              <a:rPr lang="en-US" sz="1000" dirty="0" smtClean="0">
                <a:latin typeface="Arial" pitchFamily="34" charset="0"/>
              </a:rPr>
              <a:t>Reported incidence of severe hypoglycemia ranged from 4 to 65 episodes per 100 patient-years.</a:t>
            </a:r>
            <a:r>
              <a:rPr lang="en-US" sz="1000" baseline="30000" dirty="0" smtClean="0">
                <a:latin typeface="Arial" pitchFamily="34" charset="0"/>
              </a:rPr>
              <a:t>3</a:t>
            </a:r>
          </a:p>
          <a:p>
            <a:pPr marL="224325" indent="-224325">
              <a:lnSpc>
                <a:spcPct val="95000"/>
              </a:lnSpc>
              <a:spcBef>
                <a:spcPts val="353"/>
              </a:spcBef>
              <a:buClr>
                <a:schemeClr val="tx1"/>
              </a:buClr>
              <a:buSzPct val="80000"/>
              <a:buFontTx/>
              <a:buChar char="•"/>
            </a:pPr>
            <a:endParaRPr lang="en-US" sz="1000" dirty="0" smtClean="0">
              <a:latin typeface="Arial" pitchFamily="34" charset="0"/>
            </a:endParaRPr>
          </a:p>
          <a:p>
            <a:pPr marL="224325" indent="-224325">
              <a:lnSpc>
                <a:spcPct val="95000"/>
              </a:lnSpc>
              <a:spcBef>
                <a:spcPts val="353"/>
              </a:spcBef>
              <a:buClr>
                <a:schemeClr val="tx1"/>
              </a:buClr>
              <a:buSzPct val="80000"/>
            </a:pPr>
            <a:r>
              <a:rPr lang="en-US" sz="1000" b="1" u="sng" dirty="0" smtClean="0">
                <a:latin typeface="Arial" pitchFamily="34" charset="0"/>
              </a:rPr>
              <a:t>REFERENCES</a:t>
            </a:r>
          </a:p>
          <a:p>
            <a:pPr marL="224325" indent="-224325">
              <a:lnSpc>
                <a:spcPct val="95000"/>
              </a:lnSpc>
              <a:spcBef>
                <a:spcPts val="353"/>
              </a:spcBef>
              <a:buClr>
                <a:schemeClr val="tx1"/>
              </a:buClr>
              <a:buSzPct val="80000"/>
              <a:buFontTx/>
              <a:buAutoNum type="arabicPeriod"/>
            </a:pPr>
            <a:r>
              <a:rPr lang="en-US" sz="1000" dirty="0" smtClean="0">
                <a:latin typeface="Arial" pitchFamily="34" charset="0"/>
              </a:rPr>
              <a:t>American Diabetes Association. Standards of medical care in diabetes. </a:t>
            </a:r>
            <a:r>
              <a:rPr lang="en-US" sz="1000" i="1" dirty="0" smtClean="0">
                <a:latin typeface="Arial" pitchFamily="34" charset="0"/>
              </a:rPr>
              <a:t>Diabetes Care</a:t>
            </a:r>
            <a:r>
              <a:rPr lang="en-US" sz="1000" dirty="0" smtClean="0">
                <a:latin typeface="Arial" pitchFamily="34" charset="0"/>
              </a:rPr>
              <a:t>. 2009;32(</a:t>
            </a:r>
            <a:r>
              <a:rPr lang="en-US" sz="1000" dirty="0" err="1" smtClean="0">
                <a:latin typeface="Arial" pitchFamily="34" charset="0"/>
              </a:rPr>
              <a:t>suppl</a:t>
            </a:r>
            <a:r>
              <a:rPr lang="en-US" sz="1000" dirty="0" smtClean="0">
                <a:latin typeface="Arial" pitchFamily="34" charset="0"/>
              </a:rPr>
              <a:t> 1):S13-S61. </a:t>
            </a:r>
          </a:p>
          <a:p>
            <a:pPr marL="224325" indent="-224325">
              <a:lnSpc>
                <a:spcPct val="95000"/>
              </a:lnSpc>
              <a:spcBef>
                <a:spcPts val="353"/>
              </a:spcBef>
              <a:buClr>
                <a:schemeClr val="tx1"/>
              </a:buClr>
              <a:buSzPct val="80000"/>
              <a:buFontTx/>
              <a:buAutoNum type="arabicPeriod"/>
            </a:pPr>
            <a:r>
              <a:rPr lang="en-US" sz="1000" dirty="0" smtClean="0">
                <a:latin typeface="Arial" pitchFamily="34" charset="0"/>
              </a:rPr>
              <a:t>Galan BE, </a:t>
            </a:r>
            <a:r>
              <a:rPr lang="en-US" sz="1000" dirty="0" err="1" smtClean="0">
                <a:latin typeface="Arial" pitchFamily="34" charset="0"/>
              </a:rPr>
              <a:t>Schouwenberg</a:t>
            </a:r>
            <a:r>
              <a:rPr lang="en-US" sz="1000" dirty="0" smtClean="0">
                <a:latin typeface="Arial" pitchFamily="34" charset="0"/>
              </a:rPr>
              <a:t> BJ, Tack CJ, Smits P. </a:t>
            </a:r>
            <a:r>
              <a:rPr lang="en-US" sz="1000" dirty="0" err="1" smtClean="0">
                <a:latin typeface="Arial" pitchFamily="34" charset="0"/>
              </a:rPr>
              <a:t>Pathophysiology</a:t>
            </a:r>
            <a:r>
              <a:rPr lang="en-US" sz="1000" dirty="0" smtClean="0">
                <a:latin typeface="Arial" pitchFamily="34" charset="0"/>
              </a:rPr>
              <a:t> and management of recurrent </a:t>
            </a:r>
            <a:r>
              <a:rPr lang="en-US" sz="1000" dirty="0" err="1" smtClean="0">
                <a:latin typeface="Arial" pitchFamily="34" charset="0"/>
              </a:rPr>
              <a:t>hypoglycaemia</a:t>
            </a:r>
            <a:r>
              <a:rPr lang="en-US" sz="1000" dirty="0" smtClean="0">
                <a:latin typeface="Arial" pitchFamily="34" charset="0"/>
              </a:rPr>
              <a:t> and </a:t>
            </a:r>
            <a:r>
              <a:rPr lang="en-US" sz="1000" dirty="0" err="1" smtClean="0">
                <a:latin typeface="Arial" pitchFamily="34" charset="0"/>
              </a:rPr>
              <a:t>hypoglycaemia</a:t>
            </a:r>
            <a:r>
              <a:rPr lang="en-US" sz="1000" dirty="0" smtClean="0">
                <a:latin typeface="Arial" pitchFamily="34" charset="0"/>
              </a:rPr>
              <a:t> unawareness in diabetes. </a:t>
            </a:r>
            <a:r>
              <a:rPr lang="en-US" sz="1000" i="1" dirty="0" smtClean="0">
                <a:latin typeface="Arial" pitchFamily="34" charset="0"/>
              </a:rPr>
              <a:t>The Netherlands Journal of Medicine</a:t>
            </a:r>
            <a:r>
              <a:rPr lang="en-US" sz="1000" dirty="0" smtClean="0">
                <a:latin typeface="Arial" pitchFamily="34" charset="0"/>
              </a:rPr>
              <a:t>. 2006;64(6):269-276.</a:t>
            </a:r>
          </a:p>
          <a:p>
            <a:pPr marL="224325" indent="-224325">
              <a:lnSpc>
                <a:spcPct val="95000"/>
              </a:lnSpc>
              <a:spcBef>
                <a:spcPts val="353"/>
              </a:spcBef>
            </a:pPr>
            <a:r>
              <a:rPr lang="en-US" sz="1000" dirty="0" smtClean="0">
                <a:latin typeface="Arial" pitchFamily="34" charset="0"/>
              </a:rPr>
              <a:t>3. 	The DCCT Research Group. Epidemiology of severe hypoglycemia in the Diabetes Control and Complications Trial. </a:t>
            </a:r>
            <a:r>
              <a:rPr lang="en-US" sz="1000" i="1" dirty="0" smtClean="0">
                <a:latin typeface="Arial" pitchFamily="34" charset="0"/>
              </a:rPr>
              <a:t>Am J Med. </a:t>
            </a:r>
            <a:r>
              <a:rPr lang="en-US" sz="1000" dirty="0" smtClean="0">
                <a:latin typeface="Arial" pitchFamily="34" charset="0"/>
              </a:rPr>
              <a:t>1991;90:450-459.</a:t>
            </a:r>
          </a:p>
          <a:p>
            <a:pPr marL="224325" indent="-224325">
              <a:lnSpc>
                <a:spcPct val="120000"/>
              </a:lnSpc>
              <a:spcBef>
                <a:spcPct val="20000"/>
              </a:spcBef>
            </a:pPr>
            <a:endParaRPr lang="en-US" sz="1000" b="1" dirty="0" smtClean="0">
              <a:latin typeface="Arial" pitchFamily="34" charset="0"/>
            </a:endParaRPr>
          </a:p>
          <a:p>
            <a:pPr marL="224325" indent="-224325">
              <a:lnSpc>
                <a:spcPct val="120000"/>
              </a:lnSpc>
              <a:spcBef>
                <a:spcPct val="20000"/>
              </a:spcBef>
            </a:pPr>
            <a:r>
              <a:rPr lang="en-US" sz="1000" dirty="0" smtClean="0">
                <a:latin typeface="Arial"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Although maintaining strict control of HbA1c levels with intensive insulin therapy is beneficial, it significantly increases the risk of hypoglycemic events.</a:t>
            </a:r>
            <a:endParaRPr lang="en-US" sz="1000" baseline="30000" dirty="0" smtClean="0">
              <a:latin typeface="Arial" pitchFamily="34" charset="0"/>
            </a:endParaRPr>
          </a:p>
          <a:p>
            <a:pPr>
              <a:lnSpc>
                <a:spcPct val="95000"/>
              </a:lnSpc>
              <a:spcBef>
                <a:spcPts val="353"/>
              </a:spcBef>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Effect of Intensive Treatment of Diabetes on the Development and Progression of Long-Term Complications in Insulin-Dependent Diabetes Mellitus.</a:t>
            </a:r>
            <a:r>
              <a:rPr lang="en-US" sz="1000" b="1" dirty="0" smtClean="0">
                <a:latin typeface="Arial" pitchFamily="34" charset="0"/>
              </a:rPr>
              <a:t> </a:t>
            </a:r>
            <a:r>
              <a:rPr lang="en-US" sz="1000" dirty="0" smtClean="0">
                <a:latin typeface="Arial" pitchFamily="34" charset="0"/>
              </a:rPr>
              <a:t>The Diabetes Control and Complications Trial Research Group. </a:t>
            </a:r>
            <a:r>
              <a:rPr lang="en-GB" sz="1000" i="1" dirty="0" smtClean="0">
                <a:latin typeface="Arial" pitchFamily="34" charset="0"/>
              </a:rPr>
              <a:t>N </a:t>
            </a:r>
            <a:r>
              <a:rPr lang="en-GB" sz="1000" i="1" dirty="0" err="1" smtClean="0">
                <a:latin typeface="Arial" pitchFamily="34" charset="0"/>
              </a:rPr>
              <a:t>Engl</a:t>
            </a:r>
            <a:r>
              <a:rPr lang="en-GB" sz="1000" i="1" dirty="0" smtClean="0">
                <a:latin typeface="Arial" pitchFamily="34" charset="0"/>
              </a:rPr>
              <a:t> J Med</a:t>
            </a:r>
            <a:r>
              <a:rPr lang="en-GB" sz="1000" dirty="0" smtClean="0">
                <a:latin typeface="Arial" pitchFamily="34" charset="0"/>
              </a:rPr>
              <a:t>. 1993;329:977–986.</a:t>
            </a:r>
            <a:endParaRPr lang="en-US" sz="1000" b="1" dirty="0" smtClean="0">
              <a:latin typeface="Arial" pitchFamily="34" charset="0"/>
            </a:endParaRPr>
          </a:p>
          <a:p>
            <a:pPr eaLnBrk="1" hangingPunct="1">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3588" cy="3430588"/>
          </a:xfrm>
          <a:ln/>
        </p:spPr>
      </p:sp>
      <p:sp>
        <p:nvSpPr>
          <p:cNvPr id="6" name="Rectangle 3"/>
          <p:cNvSpPr>
            <a:spLocks noGrp="1" noChangeArrowheads="1"/>
          </p:cNvSpPr>
          <p:nvPr>
            <p:ph type="body" idx="3"/>
          </p:nvPr>
        </p:nvSpPr>
        <p:spPr>
          <a:xfrm>
            <a:off x="465151" y="4649949"/>
            <a:ext cx="5948570" cy="4119297"/>
          </a:xfrm>
          <a:noFill/>
          <a:ln/>
        </p:spPr>
        <p:txBody>
          <a:bodyPr lIns="91412" tIns="45706" rIns="91412" bIns="45706"/>
          <a:lstStyle/>
          <a:p>
            <a:pPr marL="1558" lvl="1">
              <a:lnSpc>
                <a:spcPct val="95000"/>
              </a:lnSpc>
              <a:spcBef>
                <a:spcPts val="353"/>
              </a:spcBef>
            </a:pPr>
            <a:r>
              <a:rPr lang="en-US" sz="1000" b="1" u="sng" dirty="0" smtClean="0">
                <a:solidFill>
                  <a:srgbClr val="000000"/>
                </a:solidFill>
                <a:latin typeface="Arial" pitchFamily="34" charset="0"/>
              </a:rPr>
              <a:t>KEY POINTS</a:t>
            </a:r>
          </a:p>
          <a:p>
            <a:pPr marL="222768" lvl="2" indent="-219652">
              <a:lnSpc>
                <a:spcPct val="95000"/>
              </a:lnSpc>
              <a:spcBef>
                <a:spcPts val="353"/>
              </a:spcBef>
              <a:buFont typeface="Wingdings" pitchFamily="2" charset="2"/>
              <a:buChar char="§"/>
            </a:pPr>
            <a:r>
              <a:rPr lang="en-US" sz="1000" dirty="0" smtClean="0">
                <a:solidFill>
                  <a:srgbClr val="000000"/>
                </a:solidFill>
                <a:latin typeface="Arial" pitchFamily="34" charset="0"/>
              </a:rPr>
              <a:t>Diabetic </a:t>
            </a:r>
            <a:r>
              <a:rPr lang="en-US" sz="1000" dirty="0" err="1" smtClean="0">
                <a:solidFill>
                  <a:srgbClr val="000000"/>
                </a:solidFill>
                <a:latin typeface="Arial" pitchFamily="34" charset="0"/>
              </a:rPr>
              <a:t>microvascular</a:t>
            </a:r>
            <a:r>
              <a:rPr lang="en-US" sz="1000" dirty="0" smtClean="0">
                <a:solidFill>
                  <a:srgbClr val="000000"/>
                </a:solidFill>
                <a:latin typeface="Arial" pitchFamily="34" charset="0"/>
              </a:rPr>
              <a:t> complications most commonly manifest in the eyes, kidneys, and nerves. Some of the complications are as follows:</a:t>
            </a:r>
          </a:p>
          <a:p>
            <a:pPr marL="560813" lvl="3">
              <a:lnSpc>
                <a:spcPct val="95000"/>
              </a:lnSpc>
              <a:spcBef>
                <a:spcPts val="353"/>
              </a:spcBef>
              <a:buFont typeface="Wingdings" pitchFamily="2" charset="2"/>
              <a:buChar char="§"/>
            </a:pPr>
            <a:r>
              <a:rPr lang="en-US" sz="1000" dirty="0" smtClean="0">
                <a:solidFill>
                  <a:srgbClr val="000000"/>
                </a:solidFill>
                <a:latin typeface="Arial" pitchFamily="34" charset="0"/>
              </a:rPr>
              <a:t>Diabetic retinopathy and diabetic macular edema: Diabetes is the leading cause of new cases of blindness in adults aged between 20 and 74 years</a:t>
            </a:r>
            <a:endParaRPr lang="en-US" sz="1000" baseline="30000" dirty="0" smtClean="0">
              <a:solidFill>
                <a:srgbClr val="000000"/>
              </a:solidFill>
              <a:latin typeface="Arial" pitchFamily="34" charset="0"/>
            </a:endParaRPr>
          </a:p>
          <a:p>
            <a:pPr marL="560813" lvl="3">
              <a:lnSpc>
                <a:spcPct val="95000"/>
              </a:lnSpc>
              <a:spcBef>
                <a:spcPts val="353"/>
              </a:spcBef>
              <a:buFont typeface="Wingdings" pitchFamily="2" charset="2"/>
              <a:buChar char="§"/>
            </a:pPr>
            <a:r>
              <a:rPr lang="en-US" sz="1000" dirty="0" smtClean="0">
                <a:solidFill>
                  <a:srgbClr val="000000"/>
                </a:solidFill>
                <a:latin typeface="Arial" pitchFamily="34" charset="0"/>
              </a:rPr>
              <a:t>Diabetic nephropathy: </a:t>
            </a:r>
            <a:r>
              <a:rPr lang="en-US" sz="1000" dirty="0" smtClean="0">
                <a:latin typeface="Arial" pitchFamily="34" charset="0"/>
              </a:rPr>
              <a:t>Diabetes is the leading cause of kidney failure, accounting for 44% of new cases in 2005. </a:t>
            </a:r>
            <a:r>
              <a:rPr lang="en-US" sz="1000" dirty="0" smtClean="0">
                <a:solidFill>
                  <a:srgbClr val="000000"/>
                </a:solidFill>
                <a:latin typeface="Arial" pitchFamily="34" charset="0"/>
              </a:rPr>
              <a:t>People with diabetes constitute the fastest-growing group of renal dialysis and transplant recipients.</a:t>
            </a:r>
            <a:endParaRPr lang="en-US" sz="1000" baseline="30000" dirty="0" smtClean="0">
              <a:solidFill>
                <a:srgbClr val="000000"/>
              </a:solidFill>
              <a:latin typeface="Arial" pitchFamily="34" charset="0"/>
            </a:endParaRPr>
          </a:p>
          <a:p>
            <a:pPr marL="560813" lvl="3">
              <a:lnSpc>
                <a:spcPct val="95000"/>
              </a:lnSpc>
              <a:spcBef>
                <a:spcPts val="353"/>
              </a:spcBef>
              <a:buFont typeface="Wingdings" pitchFamily="2" charset="2"/>
              <a:buChar char="§"/>
            </a:pPr>
            <a:r>
              <a:rPr lang="en-US" sz="1000" dirty="0" smtClean="0">
                <a:solidFill>
                  <a:srgbClr val="000000"/>
                </a:solidFill>
                <a:latin typeface="Arial" pitchFamily="34" charset="0"/>
              </a:rPr>
              <a:t>Diabetic neuropathy and amputations: Diabetes is the  leading cause of </a:t>
            </a:r>
            <a:r>
              <a:rPr lang="en-US" sz="1000" dirty="0" err="1" smtClean="0">
                <a:solidFill>
                  <a:srgbClr val="000000"/>
                </a:solidFill>
                <a:latin typeface="Arial" pitchFamily="34" charset="0"/>
              </a:rPr>
              <a:t>nontraumatic</a:t>
            </a:r>
            <a:r>
              <a:rPr lang="en-US" sz="1000" dirty="0" smtClean="0">
                <a:solidFill>
                  <a:srgbClr val="000000"/>
                </a:solidFill>
                <a:latin typeface="Arial" pitchFamily="34" charset="0"/>
              </a:rPr>
              <a:t> lower-extremity amputations, accounting for more than 60% of amputations in the United States. About 60% to 70% of people with diabetes have some degree of diabetic nerve damage.</a:t>
            </a:r>
            <a:endParaRPr lang="en-US" sz="1000" baseline="30000" dirty="0" smtClean="0">
              <a:solidFill>
                <a:srgbClr val="000000"/>
              </a:solidFill>
              <a:latin typeface="Arial" pitchFamily="34" charset="0"/>
            </a:endParaRPr>
          </a:p>
          <a:p>
            <a:pPr marL="560813" lvl="3">
              <a:lnSpc>
                <a:spcPct val="95000"/>
              </a:lnSpc>
              <a:spcBef>
                <a:spcPts val="353"/>
              </a:spcBef>
              <a:buFont typeface="Wingdings" pitchFamily="2" charset="2"/>
              <a:buChar char="§"/>
            </a:pPr>
            <a:r>
              <a:rPr lang="en-US" sz="1000" dirty="0" smtClean="0">
                <a:solidFill>
                  <a:srgbClr val="000000"/>
                </a:solidFill>
                <a:latin typeface="Arial" pitchFamily="34" charset="0"/>
              </a:rPr>
              <a:t>There is also a high frequency of atherosclerosis (</a:t>
            </a:r>
            <a:r>
              <a:rPr lang="en-US" sz="1000" dirty="0" err="1" smtClean="0">
                <a:solidFill>
                  <a:srgbClr val="000000"/>
                </a:solidFill>
                <a:latin typeface="Arial" pitchFamily="34" charset="0"/>
              </a:rPr>
              <a:t>macrovascular</a:t>
            </a:r>
            <a:r>
              <a:rPr lang="en-US" sz="1000" dirty="0" smtClean="0">
                <a:solidFill>
                  <a:srgbClr val="000000"/>
                </a:solidFill>
                <a:latin typeface="Arial" pitchFamily="34" charset="0"/>
              </a:rPr>
              <a:t> disease) leading to increased risk of stroke and/or heart attack.</a:t>
            </a:r>
          </a:p>
          <a:p>
            <a:pPr marL="560813" lvl="3">
              <a:lnSpc>
                <a:spcPct val="95000"/>
              </a:lnSpc>
              <a:spcBef>
                <a:spcPts val="353"/>
              </a:spcBef>
              <a:buFont typeface="Wingdings" pitchFamily="2" charset="2"/>
              <a:buChar char="§"/>
            </a:pPr>
            <a:r>
              <a:rPr lang="en-US" sz="1000" dirty="0" smtClean="0">
                <a:solidFill>
                  <a:srgbClr val="000000"/>
                </a:solidFill>
                <a:latin typeface="Arial" pitchFamily="34" charset="0"/>
              </a:rPr>
              <a:t>Cardiovascular disease: People with diabetes are 2 to 4 times more likely to die from heart disease than people without diabetes. Cardiovascular disease is responsible for 50% of diabetes-related deaths.</a:t>
            </a:r>
            <a:endParaRPr lang="en-US" sz="1000" baseline="30000" dirty="0" smtClean="0">
              <a:solidFill>
                <a:srgbClr val="000000"/>
              </a:solidFill>
              <a:latin typeface="Arial" pitchFamily="34" charset="0"/>
            </a:endParaRPr>
          </a:p>
          <a:p>
            <a:pPr marL="560813" lvl="3">
              <a:lnSpc>
                <a:spcPct val="95000"/>
              </a:lnSpc>
              <a:spcBef>
                <a:spcPts val="353"/>
              </a:spcBef>
              <a:buFont typeface="Wingdings" pitchFamily="2" charset="2"/>
              <a:buChar char="§"/>
            </a:pPr>
            <a:r>
              <a:rPr lang="en-US" sz="1000" dirty="0" smtClean="0">
                <a:solidFill>
                  <a:srgbClr val="000000"/>
                </a:solidFill>
                <a:latin typeface="Arial" pitchFamily="34" charset="0"/>
              </a:rPr>
              <a:t>Stroke: A person with diabetes is 2 to 4 times more likely to suffer a stroke than a person without diabetes.</a:t>
            </a:r>
            <a:br>
              <a:rPr lang="en-US" sz="1000" dirty="0" smtClean="0">
                <a:solidFill>
                  <a:srgbClr val="000000"/>
                </a:solidFill>
                <a:latin typeface="Arial" pitchFamily="34" charset="0"/>
              </a:rPr>
            </a:br>
            <a:endParaRPr lang="en-US" sz="1000" dirty="0" smtClean="0">
              <a:solidFill>
                <a:srgbClr val="000000"/>
              </a:solidFill>
              <a:latin typeface="Arial" pitchFamily="34" charset="0"/>
            </a:endParaRPr>
          </a:p>
          <a:p>
            <a:pPr marL="1558" lvl="1">
              <a:lnSpc>
                <a:spcPct val="95000"/>
              </a:lnSpc>
              <a:spcBef>
                <a:spcPts val="353"/>
              </a:spcBef>
            </a:pPr>
            <a:r>
              <a:rPr lang="en-US" sz="1000" b="1" u="sng" dirty="0" smtClean="0">
                <a:solidFill>
                  <a:srgbClr val="000000"/>
                </a:solidFill>
                <a:latin typeface="Arial" pitchFamily="34" charset="0"/>
              </a:rPr>
              <a:t>REFERENCE</a:t>
            </a:r>
          </a:p>
          <a:p>
            <a:pPr>
              <a:lnSpc>
                <a:spcPct val="95000"/>
              </a:lnSpc>
              <a:spcBef>
                <a:spcPts val="353"/>
              </a:spcBef>
            </a:pPr>
            <a:r>
              <a:rPr lang="en-US" sz="1000" dirty="0" smtClean="0">
                <a:solidFill>
                  <a:srgbClr val="000000"/>
                </a:solidFill>
                <a:latin typeface="Arial" pitchFamily="34" charset="0"/>
              </a:rPr>
              <a:t>National Diabetes Information Clearinghouse. </a:t>
            </a:r>
            <a:r>
              <a:rPr lang="en-US" sz="1000" dirty="0" smtClean="0">
                <a:latin typeface="Arial" pitchFamily="34" charset="0"/>
              </a:rPr>
              <a:t>National Diabetes Statistics; 2007 </a:t>
            </a:r>
            <a:r>
              <a:rPr lang="en-US" sz="1000" dirty="0" smtClean="0">
                <a:solidFill>
                  <a:srgbClr val="000000"/>
                </a:solidFill>
                <a:latin typeface="Arial" pitchFamily="34" charset="0"/>
                <a:cs typeface="Arial" pitchFamily="34" charset="0"/>
              </a:rPr>
              <a:t>– </a:t>
            </a:r>
            <a:r>
              <a:rPr lang="en-US" sz="1000" dirty="0" smtClean="0">
                <a:solidFill>
                  <a:srgbClr val="000000"/>
                </a:solidFill>
                <a:latin typeface="Arial" pitchFamily="34" charset="0"/>
              </a:rPr>
              <a:t>Complications of Diabetes. Available at: http://diabetes.niddk.nih.gov/dm/pubs/statistics/index.htm#complications. Accessed 8 April, 2010.</a:t>
            </a:r>
          </a:p>
        </p:txBody>
      </p:sp>
      <p:sp>
        <p:nvSpPr>
          <p:cNvPr id="7" name="Text Box 4"/>
          <p:cNvSpPr txBox="1">
            <a:spLocks noChangeArrowheads="1"/>
          </p:cNvSpPr>
          <p:nvPr/>
        </p:nvSpPr>
        <p:spPr bwMode="auto">
          <a:xfrm>
            <a:off x="829296" y="4228475"/>
            <a:ext cx="5208726" cy="401300"/>
          </a:xfrm>
          <a:prstGeom prst="rect">
            <a:avLst/>
          </a:prstGeom>
          <a:noFill/>
          <a:ln w="9525">
            <a:solidFill>
              <a:schemeClr val="tx1"/>
            </a:solidFill>
            <a:miter lim="800000"/>
            <a:headEnd/>
            <a:tailEnd/>
          </a:ln>
        </p:spPr>
        <p:txBody>
          <a:bodyPr lIns="91412" tIns="45706" rIns="91412" bIns="45706">
            <a:spAutoFit/>
          </a:bodyPr>
          <a:lstStyle/>
          <a:p>
            <a:pPr defTabSz="898859" eaLnBrk="0" hangingPunct="0">
              <a:buClr>
                <a:schemeClr val="tx1"/>
              </a:buClr>
              <a:buSzPct val="80000"/>
            </a:pPr>
            <a:r>
              <a:rPr lang="en-US" sz="1000" b="1" dirty="0"/>
              <a:t>Diabetes mellitus is associated with a wide variety of </a:t>
            </a:r>
            <a:r>
              <a:rPr lang="en-US" sz="1000" b="1" dirty="0" err="1"/>
              <a:t>microvascular</a:t>
            </a:r>
            <a:r>
              <a:rPr lang="en-US" sz="1000" b="1" dirty="0"/>
              <a:t> and </a:t>
            </a:r>
            <a:r>
              <a:rPr lang="en-US" sz="1000" b="1" dirty="0" err="1"/>
              <a:t>macrovascular</a:t>
            </a:r>
            <a:r>
              <a:rPr lang="en-US" sz="1000" b="1" dirty="0"/>
              <a:t> complications.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Intensive insulin therapy reduces the adjusted mean risk of </a:t>
            </a:r>
            <a:r>
              <a:rPr lang="en-US" sz="1000" dirty="0" err="1" smtClean="0">
                <a:latin typeface="Arial" pitchFamily="34" charset="0"/>
              </a:rPr>
              <a:t>macrovascular</a:t>
            </a:r>
            <a:r>
              <a:rPr lang="en-US" sz="1000" dirty="0" smtClean="0">
                <a:latin typeface="Arial" pitchFamily="34" charset="0"/>
              </a:rPr>
              <a:t> complications such as retinopathy, neuropathy and nephropathy.</a:t>
            </a:r>
            <a:endParaRPr lang="en-US" sz="1000" baseline="30000" dirty="0" smtClean="0">
              <a:latin typeface="Arial" pitchFamily="34" charset="0"/>
            </a:endParaRP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Diabetes Control and Complications Trial Research Group</a:t>
            </a:r>
            <a:r>
              <a:rPr lang="en-US" sz="1000" i="1" dirty="0" smtClean="0">
                <a:latin typeface="Arial" pitchFamily="34" charset="0"/>
              </a:rPr>
              <a:t>. </a:t>
            </a:r>
            <a:r>
              <a:rPr lang="en-US" sz="1000" dirty="0" smtClean="0">
                <a:latin typeface="Arial" pitchFamily="34" charset="0"/>
              </a:rPr>
              <a:t>The Effect of Intensive Treatment of Diabetes on the Development and Progression of Long-term Complications in Insulin-dependent Diabetes Mellitus.</a:t>
            </a:r>
            <a:r>
              <a:rPr lang="en-US" sz="1000" b="1" dirty="0" smtClean="0">
                <a:latin typeface="Arial" pitchFamily="34" charset="0"/>
              </a:rPr>
              <a:t> </a:t>
            </a:r>
            <a:r>
              <a:rPr lang="en-GB" sz="1000" i="1" dirty="0" smtClean="0">
                <a:latin typeface="Arial" pitchFamily="34" charset="0"/>
              </a:rPr>
              <a:t>N </a:t>
            </a:r>
            <a:r>
              <a:rPr lang="en-GB" sz="1000" i="1" dirty="0" err="1" smtClean="0">
                <a:latin typeface="Arial" pitchFamily="34" charset="0"/>
              </a:rPr>
              <a:t>Engl</a:t>
            </a:r>
            <a:r>
              <a:rPr lang="en-GB" sz="1000" i="1" dirty="0" smtClean="0">
                <a:latin typeface="Arial" pitchFamily="34" charset="0"/>
              </a:rPr>
              <a:t> J Med. </a:t>
            </a:r>
            <a:r>
              <a:rPr lang="en-GB" sz="1000" dirty="0" smtClean="0">
                <a:latin typeface="Arial" pitchFamily="34" charset="0"/>
              </a:rPr>
              <a:t>1993;329:977–986.</a:t>
            </a:r>
            <a:endParaRPr lang="en-US" sz="1000" b="1" dirty="0" smtClean="0">
              <a:latin typeface="Arial" pitchFamily="34" charset="0"/>
            </a:endParaRPr>
          </a:p>
          <a:p>
            <a:pPr>
              <a:lnSpc>
                <a:spcPct val="120000"/>
              </a:lnSpc>
              <a:spcBef>
                <a:spcPct val="20000"/>
              </a:spcBef>
            </a:pPr>
            <a:endParaRPr lang="en-US" sz="1000" b="1"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8875" y="681038"/>
            <a:ext cx="4546600" cy="3409950"/>
          </a:xfrm>
          <a:ln/>
        </p:spPr>
      </p:sp>
      <p:sp>
        <p:nvSpPr>
          <p:cNvPr id="5" name="Rectangle 3"/>
          <p:cNvSpPr>
            <a:spLocks noGrp="1" noChangeArrowheads="1"/>
          </p:cNvSpPr>
          <p:nvPr>
            <p:ph type="body" idx="3"/>
          </p:nvPr>
        </p:nvSpPr>
        <p:spPr>
          <a:xfrm>
            <a:off x="465151" y="4272196"/>
            <a:ext cx="5948570" cy="1711876"/>
          </a:xfrm>
          <a:noFill/>
          <a:ln/>
        </p:spPr>
        <p:txBody>
          <a:bodyPr lIns="95123" tIns="47560" rIns="95123" bIns="47560">
            <a:spAutoFit/>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For every 10% reduction in HbA1c, a 39% reduction in the risk of </a:t>
            </a:r>
            <a:r>
              <a:rPr lang="en-US" sz="1000" dirty="0" err="1" smtClean="0">
                <a:latin typeface="Arial" pitchFamily="34" charset="0"/>
              </a:rPr>
              <a:t>macrovascular</a:t>
            </a:r>
            <a:r>
              <a:rPr lang="en-US" sz="1000" dirty="0" smtClean="0">
                <a:latin typeface="Arial" pitchFamily="34" charset="0"/>
              </a:rPr>
              <a:t> complications such as retinopathy is seen.</a:t>
            </a:r>
            <a:endParaRPr lang="en-US" sz="1000" baseline="30000" dirty="0" smtClean="0">
              <a:latin typeface="Arial" pitchFamily="34" charset="0"/>
            </a:endParaRPr>
          </a:p>
          <a:p>
            <a:pPr>
              <a:lnSpc>
                <a:spcPct val="95000"/>
              </a:lnSpc>
              <a:spcBef>
                <a:spcPts val="353"/>
              </a:spcBef>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Diabetes Control and Complications Trial Research Group. The absence of a </a:t>
            </a:r>
            <a:r>
              <a:rPr lang="en-US" sz="1000" dirty="0" err="1" smtClean="0">
                <a:latin typeface="Arial" pitchFamily="34" charset="0"/>
              </a:rPr>
              <a:t>glycemic</a:t>
            </a:r>
            <a:r>
              <a:rPr lang="en-US" sz="1000" dirty="0" smtClean="0">
                <a:latin typeface="Arial" pitchFamily="34" charset="0"/>
              </a:rPr>
              <a:t> threshold for the development of long-term complications: The perspective of the Diabetes Control and Complications Trial. </a:t>
            </a:r>
            <a:r>
              <a:rPr lang="en-US" sz="1000" i="1" dirty="0" smtClean="0">
                <a:latin typeface="Arial" pitchFamily="34" charset="0"/>
              </a:rPr>
              <a:t>Diabetes</a:t>
            </a:r>
            <a:r>
              <a:rPr lang="en-US" sz="1000" dirty="0" smtClean="0">
                <a:latin typeface="Arial" pitchFamily="34" charset="0"/>
              </a:rPr>
              <a:t>. 1996;45:1289-1298.</a:t>
            </a:r>
            <a:br>
              <a:rPr lang="en-US" sz="1000" dirty="0" smtClean="0">
                <a:latin typeface="Arial" pitchFamily="34" charset="0"/>
              </a:rPr>
            </a:br>
            <a:endParaRPr lang="en-US" sz="1000" dirty="0" smtClean="0">
              <a:latin typeface="Arial" pitchFamily="34" charset="0"/>
            </a:endParaRPr>
          </a:p>
          <a:p>
            <a:pPr eaLnBrk="1" hangingPunct="1">
              <a:lnSpc>
                <a:spcPct val="120000"/>
              </a:lnSpc>
              <a:spcBef>
                <a:spcPct val="20000"/>
              </a:spcBef>
            </a:pPr>
            <a:endParaRPr lang="en-US" sz="1000" baseline="30000"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4588" y="685800"/>
            <a:ext cx="4572000" cy="3429000"/>
          </a:xfrm>
          <a:ln/>
        </p:spPr>
      </p:sp>
      <p:sp>
        <p:nvSpPr>
          <p:cNvPr id="5" name="Rectangle 3"/>
          <p:cNvSpPr>
            <a:spLocks noGrp="1" noChangeArrowheads="1"/>
          </p:cNvSpPr>
          <p:nvPr>
            <p:ph type="body" idx="3"/>
          </p:nvPr>
        </p:nvSpPr>
        <p:spPr>
          <a:xfrm>
            <a:off x="465151" y="4267513"/>
            <a:ext cx="5948570" cy="4119297"/>
          </a:xfrm>
          <a:noFill/>
          <a:ln/>
        </p:spPr>
        <p:txBody>
          <a:bodyPr lIns="91418" tIns="45709" rIns="91418" bIns="45709"/>
          <a:lstStyle/>
          <a:p>
            <a:pPr>
              <a:lnSpc>
                <a:spcPct val="95000"/>
              </a:lnSpc>
              <a:spcBef>
                <a:spcPts val="353"/>
              </a:spcBef>
            </a:pPr>
            <a:r>
              <a:rPr lang="en-US" sz="1000" b="1" u="sng" dirty="0" smtClean="0">
                <a:latin typeface="Arial" pitchFamily="34" charset="0"/>
              </a:rPr>
              <a:t>KEY POINTS</a:t>
            </a:r>
          </a:p>
          <a:p>
            <a:pPr marL="222768" lvl="1" indent="-221210">
              <a:lnSpc>
                <a:spcPct val="95000"/>
              </a:lnSpc>
              <a:spcBef>
                <a:spcPts val="353"/>
              </a:spcBef>
              <a:buFont typeface="Wingdings" pitchFamily="2" charset="2"/>
              <a:buChar char="§"/>
            </a:pPr>
            <a:r>
              <a:rPr lang="en-US" sz="1000" dirty="0" smtClean="0">
                <a:latin typeface="Arial" pitchFamily="34" charset="0"/>
              </a:rPr>
              <a:t>Distribution of </a:t>
            </a:r>
            <a:r>
              <a:rPr lang="en-US" sz="1000" dirty="0" err="1" smtClean="0">
                <a:latin typeface="Arial" pitchFamily="34" charset="0"/>
              </a:rPr>
              <a:t>glycosylated</a:t>
            </a:r>
            <a:r>
              <a:rPr lang="en-US" sz="1000" dirty="0" smtClean="0">
                <a:latin typeface="Arial" pitchFamily="34" charset="0"/>
              </a:rPr>
              <a:t> hemoglobin values at the end of the DCCT and EDIC studies for the 1208 patients who had an eye evaluation during year 4 of the EDIC study.</a:t>
            </a:r>
            <a:endParaRPr lang="en-US" sz="1000" baseline="30000" dirty="0" smtClean="0">
              <a:latin typeface="Arial" pitchFamily="34" charset="0"/>
            </a:endParaRPr>
          </a:p>
          <a:p>
            <a:pPr marL="560813" lvl="2">
              <a:lnSpc>
                <a:spcPct val="95000"/>
              </a:lnSpc>
              <a:spcBef>
                <a:spcPts val="353"/>
              </a:spcBef>
              <a:buFont typeface="Wingdings" pitchFamily="2" charset="2"/>
              <a:buChar char="§"/>
            </a:pPr>
            <a:r>
              <a:rPr lang="en-US" sz="1000" dirty="0" smtClean="0">
                <a:latin typeface="Arial" pitchFamily="34" charset="0"/>
              </a:rPr>
              <a:t>Mean </a:t>
            </a:r>
            <a:r>
              <a:rPr lang="en-US" sz="1000" dirty="0" err="1" smtClean="0">
                <a:latin typeface="Arial" pitchFamily="34" charset="0"/>
              </a:rPr>
              <a:t>glycosylated</a:t>
            </a:r>
            <a:r>
              <a:rPr lang="en-US" sz="1000" dirty="0" smtClean="0">
                <a:latin typeface="Arial" pitchFamily="34" charset="0"/>
              </a:rPr>
              <a:t> hemoglobin value in each group at the time of enrollment in DCCT was </a:t>
            </a:r>
            <a:br>
              <a:rPr lang="en-US" sz="1000" dirty="0" smtClean="0">
                <a:latin typeface="Arial" pitchFamily="34" charset="0"/>
              </a:rPr>
            </a:br>
            <a:r>
              <a:rPr lang="en-US" sz="1000" dirty="0" smtClean="0">
                <a:latin typeface="Arial" pitchFamily="34" charset="0"/>
              </a:rPr>
              <a:t>about 9%.</a:t>
            </a:r>
          </a:p>
          <a:p>
            <a:pPr marL="560813" lvl="2">
              <a:lnSpc>
                <a:spcPct val="95000"/>
              </a:lnSpc>
              <a:spcBef>
                <a:spcPts val="353"/>
              </a:spcBef>
              <a:buFont typeface="Wingdings" pitchFamily="2" charset="2"/>
              <a:buChar char="§"/>
            </a:pPr>
            <a:r>
              <a:rPr lang="en-US" sz="1000" dirty="0" smtClean="0">
                <a:latin typeface="Arial" pitchFamily="34" charset="0"/>
              </a:rPr>
              <a:t>Over 6.5 years of follow-up in the DCCT study, the median </a:t>
            </a:r>
            <a:r>
              <a:rPr lang="en-US" sz="1000" dirty="0" err="1" smtClean="0">
                <a:latin typeface="Arial" pitchFamily="34" charset="0"/>
              </a:rPr>
              <a:t>glycosylated</a:t>
            </a:r>
            <a:r>
              <a:rPr lang="en-US" sz="1000" dirty="0" smtClean="0">
                <a:latin typeface="Arial" pitchFamily="34" charset="0"/>
              </a:rPr>
              <a:t> hemoglobin value was 7.2% in the intensive therapy group and 9.1% in the conventional therapy group.</a:t>
            </a:r>
          </a:p>
          <a:p>
            <a:pPr marL="560813" lvl="2">
              <a:lnSpc>
                <a:spcPct val="95000"/>
              </a:lnSpc>
              <a:spcBef>
                <a:spcPts val="353"/>
              </a:spcBef>
              <a:buFont typeface="Wingdings" pitchFamily="2" charset="2"/>
              <a:buChar char="§"/>
            </a:pPr>
            <a:r>
              <a:rPr lang="en-US" sz="1000" dirty="0" smtClean="0">
                <a:latin typeface="Arial" pitchFamily="34" charset="0"/>
              </a:rPr>
              <a:t>By the end of 1 year in the EDIC study, the </a:t>
            </a:r>
            <a:r>
              <a:rPr lang="en-US" sz="1000" dirty="0" err="1" smtClean="0">
                <a:latin typeface="Arial" pitchFamily="34" charset="0"/>
              </a:rPr>
              <a:t>glycosylated</a:t>
            </a:r>
            <a:r>
              <a:rPr lang="en-US" sz="1000" dirty="0" smtClean="0">
                <a:latin typeface="Arial" pitchFamily="34" charset="0"/>
              </a:rPr>
              <a:t> hemoglobin values in both the groups had almost converged; the median value was 8.1% in the conventional therapy group and 7.7% in the intensive therapy group.</a:t>
            </a:r>
          </a:p>
          <a:p>
            <a:pPr marL="560813" lvl="2">
              <a:lnSpc>
                <a:spcPct val="95000"/>
              </a:lnSpc>
              <a:spcBef>
                <a:spcPts val="353"/>
              </a:spcBef>
              <a:buFont typeface="Wingdings" pitchFamily="2" charset="2"/>
              <a:buChar char="§"/>
            </a:pPr>
            <a:r>
              <a:rPr lang="en-US" sz="1000" dirty="0" smtClean="0">
                <a:latin typeface="Arial" pitchFamily="34" charset="0"/>
              </a:rPr>
              <a:t>During the 4-year follow-up period in the EDIC study, the median </a:t>
            </a:r>
            <a:r>
              <a:rPr lang="en-US" sz="1000" dirty="0" err="1" smtClean="0">
                <a:latin typeface="Arial" pitchFamily="34" charset="0"/>
              </a:rPr>
              <a:t>glycosylated</a:t>
            </a:r>
            <a:r>
              <a:rPr lang="en-US" sz="1000" dirty="0" smtClean="0">
                <a:latin typeface="Arial" pitchFamily="34" charset="0"/>
              </a:rPr>
              <a:t> hemoglobin values were 8.2% in the conventional therapy group and 7.9% in the intensive therapy group (p&lt;.001).</a:t>
            </a:r>
          </a:p>
          <a:p>
            <a:pPr marL="222768" lvl="1" indent="-221210">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Retinopathy and nephropathy in patients with type 1 diabetes four years after a trial of intensive therapy. The Diabetes Control And Complications Trial/Epidemiology Of Diabetes Interventions And Complications Research Group. </a:t>
            </a:r>
            <a:r>
              <a:rPr lang="en-US" sz="1000" i="1" dirty="0" smtClean="0">
                <a:latin typeface="Arial" pitchFamily="34" charset="0"/>
              </a:rPr>
              <a:t>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2000;342:381-389.</a:t>
            </a:r>
            <a:endParaRPr lang="nl-NL" sz="1000" dirty="0" smtClean="0">
              <a:latin typeface="Arial" pitchFamily="34" charset="0"/>
            </a:endParaRPr>
          </a:p>
          <a:p>
            <a:pPr eaLnBrk="1" hangingPunct="1">
              <a:lnSpc>
                <a:spcPct val="120000"/>
              </a:lnSpc>
              <a:spcBef>
                <a:spcPct val="20000"/>
              </a:spcBef>
            </a:pPr>
            <a:endParaRPr lang="en-US" sz="1000" b="1" dirty="0" smtClean="0">
              <a:latin typeface="Arial" pitchFamily="34" charset="0"/>
            </a:endParaRPr>
          </a:p>
          <a:p>
            <a:pPr marL="222768" lvl="1" indent="-221210">
              <a:lnSpc>
                <a:spcPct val="120000"/>
              </a:lnSpc>
              <a:spcBef>
                <a:spcPct val="20000"/>
              </a:spcBef>
              <a:buFontTx/>
              <a:buChar char="•"/>
            </a:pPr>
            <a:endParaRPr lang="en-US" sz="1000" b="1"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4588" y="685800"/>
            <a:ext cx="4572000" cy="3429000"/>
          </a:xfrm>
          <a:ln/>
        </p:spPr>
      </p:sp>
      <p:sp>
        <p:nvSpPr>
          <p:cNvPr id="5" name="Rectangle 3"/>
          <p:cNvSpPr>
            <a:spLocks noGrp="1" noChangeArrowheads="1"/>
          </p:cNvSpPr>
          <p:nvPr>
            <p:ph type="body" idx="3"/>
          </p:nvPr>
        </p:nvSpPr>
        <p:spPr>
          <a:xfrm>
            <a:off x="465151" y="4267513"/>
            <a:ext cx="5948570" cy="4119297"/>
          </a:xfrm>
          <a:noFill/>
          <a:ln/>
        </p:spPr>
        <p:txBody>
          <a:bodyPr lIns="91418" tIns="45709" rIns="91418" bIns="45709"/>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By year 4, the cumulative incidence of progressive retinopathy in the prior intensive-therapy group was significantly (70%) lower than that in the prior conventional-therapy group (95% confidence interval, 58% to 78%; p&lt;.001)</a:t>
            </a:r>
            <a:r>
              <a:rPr lang="en-US" sz="1000" baseline="30000" dirty="0" smtClean="0">
                <a:latin typeface="Arial" pitchFamily="34" charset="0"/>
              </a:rPr>
              <a:t> </a:t>
            </a:r>
            <a:r>
              <a:rPr lang="en-US" sz="1000" dirty="0" smtClean="0">
                <a:latin typeface="Arial" pitchFamily="34" charset="0"/>
              </a:rPr>
              <a:t>despite A1cs that were very similar between the </a:t>
            </a:r>
            <a:br>
              <a:rPr lang="en-US" sz="1000" dirty="0" smtClean="0">
                <a:latin typeface="Arial" pitchFamily="34" charset="0"/>
              </a:rPr>
            </a:br>
            <a:r>
              <a:rPr lang="en-US" sz="1000" dirty="0" smtClean="0">
                <a:latin typeface="Arial" pitchFamily="34" charset="0"/>
              </a:rPr>
              <a:t>2 groups.</a:t>
            </a: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Retinopathy and nephropathy in patients with type 1 diabetes four years after a trial of intensive therapy. The Diabetes Control And Complications Trial/Epidemiology Of Diabetes Interventions And Complications Research Group. </a:t>
            </a:r>
            <a:r>
              <a:rPr lang="en-US" sz="1000" i="1" dirty="0" smtClean="0">
                <a:latin typeface="Arial" pitchFamily="34" charset="0"/>
              </a:rPr>
              <a:t>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2000;342:381-389.</a:t>
            </a:r>
            <a:endParaRPr lang="nl-NL" sz="1000" dirty="0" smtClean="0">
              <a:latin typeface="Arial" pitchFamily="34" charset="0"/>
            </a:endParaRPr>
          </a:p>
          <a:p>
            <a:pPr eaLnBrk="1" hangingPunct="1">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08075" y="666750"/>
            <a:ext cx="4570413" cy="3429000"/>
          </a:xfrm>
          <a:ln/>
        </p:spPr>
      </p:sp>
      <p:sp>
        <p:nvSpPr>
          <p:cNvPr id="5" name="Rectangle 3"/>
          <p:cNvSpPr txBox="1">
            <a:spLocks noChangeArrowheads="1"/>
          </p:cNvSpPr>
          <p:nvPr/>
        </p:nvSpPr>
        <p:spPr bwMode="auto">
          <a:xfrm>
            <a:off x="465151" y="4272197"/>
            <a:ext cx="5948570" cy="4119297"/>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marL="224325" indent="-224325" defTabSz="897301" fontAlgn="base">
              <a:lnSpc>
                <a:spcPct val="95000"/>
              </a:lnSpc>
              <a:spcBef>
                <a:spcPts val="353"/>
              </a:spcBef>
              <a:spcAft>
                <a:spcPct val="0"/>
              </a:spcAft>
              <a:defRPr/>
            </a:pPr>
            <a:r>
              <a:rPr lang="en-US" sz="1000" b="1" u="sng" dirty="0" smtClean="0">
                <a:latin typeface="Arial" pitchFamily="34" charset="0"/>
              </a:rPr>
              <a:t>KEY POINTS</a:t>
            </a:r>
          </a:p>
          <a:p>
            <a:pPr marL="224325" indent="-224325" defTabSz="897301" fontAlgn="base">
              <a:lnSpc>
                <a:spcPct val="95000"/>
              </a:lnSpc>
              <a:spcBef>
                <a:spcPts val="353"/>
              </a:spcBef>
              <a:spcAft>
                <a:spcPct val="0"/>
              </a:spcAft>
              <a:buFont typeface="Wingdings" pitchFamily="2" charset="2"/>
              <a:buChar char="§"/>
              <a:defRPr/>
            </a:pPr>
            <a:r>
              <a:rPr lang="en-US" sz="1000" dirty="0" smtClean="0">
                <a:latin typeface="Arial" pitchFamily="34" charset="0"/>
              </a:rPr>
              <a:t>Insulin was discovered by </a:t>
            </a:r>
            <a:r>
              <a:rPr lang="en-US" sz="1000" dirty="0" err="1" smtClean="0">
                <a:latin typeface="Arial" pitchFamily="34" charset="0"/>
              </a:rPr>
              <a:t>Banting</a:t>
            </a:r>
            <a:r>
              <a:rPr lang="en-US" sz="1000" dirty="0" smtClean="0">
                <a:latin typeface="Arial" pitchFamily="34" charset="0"/>
              </a:rPr>
              <a:t> and Best in the year 1921.</a:t>
            </a:r>
          </a:p>
          <a:p>
            <a:pPr marL="224325" indent="-224325" defTabSz="897301" fontAlgn="base">
              <a:lnSpc>
                <a:spcPct val="95000"/>
              </a:lnSpc>
              <a:spcBef>
                <a:spcPts val="353"/>
              </a:spcBef>
              <a:spcAft>
                <a:spcPct val="0"/>
              </a:spcAft>
              <a:buFont typeface="Wingdings" pitchFamily="2" charset="2"/>
              <a:buChar char="§"/>
              <a:defRPr/>
            </a:pPr>
            <a:r>
              <a:rPr lang="en-US" sz="1000" dirty="0" smtClean="0">
                <a:latin typeface="Arial" pitchFamily="34" charset="0"/>
              </a:rPr>
              <a:t>They successfully treated a diabetic dog using insulin. </a:t>
            </a:r>
          </a:p>
          <a:p>
            <a:pPr marL="224325" indent="-224325" defTabSz="897301" fontAlgn="base">
              <a:lnSpc>
                <a:spcPct val="95000"/>
              </a:lnSpc>
              <a:spcBef>
                <a:spcPts val="353"/>
              </a:spcBef>
              <a:spcAft>
                <a:spcPct val="0"/>
              </a:spcAft>
              <a:defRPr/>
            </a:pPr>
            <a:endParaRPr lang="en-US" sz="1000" dirty="0" smtClean="0">
              <a:latin typeface="Arial" pitchFamily="34" charset="0"/>
            </a:endParaRPr>
          </a:p>
          <a:p>
            <a:pPr marL="224325" indent="-224325" defTabSz="897301" fontAlgn="base">
              <a:lnSpc>
                <a:spcPct val="95000"/>
              </a:lnSpc>
              <a:spcBef>
                <a:spcPts val="353"/>
              </a:spcBef>
              <a:spcAft>
                <a:spcPct val="0"/>
              </a:spcAft>
              <a:defRPr/>
            </a:pPr>
            <a:r>
              <a:rPr lang="en-US" sz="1000" b="1" u="sng" dirty="0" smtClean="0">
                <a:latin typeface="Arial" pitchFamily="34" charset="0"/>
              </a:rPr>
              <a:t>REFERENCE</a:t>
            </a:r>
          </a:p>
          <a:p>
            <a:pPr marL="224325" indent="-224325" defTabSz="897301" eaLnBrk="0" fontAlgn="base" hangingPunct="0">
              <a:lnSpc>
                <a:spcPct val="95000"/>
              </a:lnSpc>
              <a:spcBef>
                <a:spcPts val="353"/>
              </a:spcBef>
              <a:spcAft>
                <a:spcPct val="0"/>
              </a:spcAft>
              <a:defRPr/>
            </a:pPr>
            <a:r>
              <a:rPr lang="en-US" sz="1000" dirty="0" smtClean="0">
                <a:latin typeface="Arial" pitchFamily="34" charset="0"/>
              </a:rPr>
              <a:t>Discovery of Insulin. Available at: http://www.discoveryofinsulin.com/Home.htm. Accessed 6 April, 2010.</a:t>
            </a:r>
          </a:p>
          <a:p>
            <a:pPr marL="224325" indent="-224325" defTabSz="897301" eaLnBrk="0" fontAlgn="base" hangingPunct="0">
              <a:lnSpc>
                <a:spcPct val="95000"/>
              </a:lnSpc>
              <a:spcBef>
                <a:spcPts val="353"/>
              </a:spcBef>
              <a:spcAft>
                <a:spcPct val="0"/>
              </a:spcAft>
              <a:defRPr/>
            </a:pPr>
            <a:endParaRPr lang="en-US" sz="10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endParaRPr lang="en-US" sz="1000" b="1" u="sng" baseline="30000" dirty="0" smtClean="0">
              <a:latin typeface="Arial" pitchFamily="34" charset="0"/>
            </a:endParaRPr>
          </a:p>
          <a:p>
            <a:pPr>
              <a:lnSpc>
                <a:spcPct val="95000"/>
              </a:lnSpc>
              <a:spcBef>
                <a:spcPts val="353"/>
              </a:spcBef>
            </a:pPr>
            <a:r>
              <a:rPr lang="en-US" sz="1000" dirty="0" smtClean="0">
                <a:latin typeface="Arial" pitchFamily="34" charset="0"/>
              </a:rPr>
              <a:t>DCCT</a:t>
            </a:r>
          </a:p>
          <a:p>
            <a:pPr marL="222768" lvl="1" indent="-221210">
              <a:lnSpc>
                <a:spcPct val="95000"/>
              </a:lnSpc>
              <a:spcBef>
                <a:spcPts val="353"/>
              </a:spcBef>
              <a:buFont typeface="Wingdings" pitchFamily="2" charset="2"/>
              <a:buChar char="§"/>
            </a:pPr>
            <a:r>
              <a:rPr lang="en-US" sz="1000" dirty="0" smtClean="0">
                <a:latin typeface="Arial" pitchFamily="34" charset="0"/>
              </a:rPr>
              <a:t>Despite similar stimulated C-peptide levels at entry, the responders randomly assigned to intensive therapy had higher stimulated C-peptide levels during the first 5 years of the study than the responders randomly assigned to conventional therapy (p&lt; .001).</a:t>
            </a:r>
            <a:r>
              <a:rPr lang="en-US" sz="1000" i="1" dirty="0" smtClean="0">
                <a:latin typeface="Arial" pitchFamily="34" charset="0"/>
              </a:rPr>
              <a:t> </a:t>
            </a:r>
          </a:p>
          <a:p>
            <a:pPr marL="222768" lvl="1" indent="-221210">
              <a:lnSpc>
                <a:spcPct val="95000"/>
              </a:lnSpc>
              <a:spcBef>
                <a:spcPts val="353"/>
              </a:spcBef>
              <a:buFont typeface="Wingdings" pitchFamily="2" charset="2"/>
              <a:buChar char="§"/>
            </a:pPr>
            <a:r>
              <a:rPr lang="en-US" sz="1000" dirty="0" smtClean="0">
                <a:latin typeface="Arial" pitchFamily="34" charset="0"/>
              </a:rPr>
              <a:t>Intensive therapy reduced the adjusted mean risk for loss of C-peptide response (that is, </a:t>
            </a:r>
            <a:br>
              <a:rPr lang="en-US" sz="1000" dirty="0" smtClean="0">
                <a:latin typeface="Arial" pitchFamily="34" charset="0"/>
              </a:rPr>
            </a:br>
            <a:r>
              <a:rPr lang="en-US" sz="1000" dirty="0" smtClean="0">
                <a:latin typeface="Arial" pitchFamily="34" charset="0"/>
              </a:rPr>
              <a:t>&lt;0.20 </a:t>
            </a:r>
            <a:r>
              <a:rPr lang="en-US" sz="1000" dirty="0" err="1" smtClean="0">
                <a:latin typeface="Arial" pitchFamily="34" charset="0"/>
              </a:rPr>
              <a:t>pmol</a:t>
            </a:r>
            <a:r>
              <a:rPr lang="en-US" sz="1000" dirty="0" smtClean="0">
                <a:latin typeface="Arial" pitchFamily="34" charset="0"/>
              </a:rPr>
              <a:t>/</a:t>
            </a:r>
            <a:r>
              <a:rPr lang="en-US" sz="1000" dirty="0" err="1" smtClean="0">
                <a:latin typeface="Arial" pitchFamily="34" charset="0"/>
              </a:rPr>
              <a:t>mL</a:t>
            </a:r>
            <a:r>
              <a:rPr lang="en-US" sz="1000" dirty="0" smtClean="0">
                <a:latin typeface="Arial" pitchFamily="34" charset="0"/>
              </a:rPr>
              <a:t>) by 57% (95% CI, 39% to 71%; p&lt; .001</a:t>
            </a:r>
            <a:r>
              <a:rPr lang="en-US" sz="1000" i="1" dirty="0" smtClean="0">
                <a:latin typeface="Arial" pitchFamily="34" charset="0"/>
              </a:rPr>
              <a:t>) </a:t>
            </a:r>
            <a:r>
              <a:rPr lang="en-US" sz="1000" dirty="0" smtClean="0">
                <a:latin typeface="Arial" pitchFamily="34" charset="0"/>
              </a:rPr>
              <a:t>over the mean 6.5 years of study. </a:t>
            </a:r>
          </a:p>
          <a:p>
            <a:pPr>
              <a:lnSpc>
                <a:spcPct val="95000"/>
              </a:lnSpc>
              <a:spcBef>
                <a:spcPts val="353"/>
              </a:spcBef>
              <a:buFontTx/>
              <a:buChar char="•"/>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Diabetes Control and Complications Trial Research Group. Effect of intensive therapy on residual </a:t>
            </a:r>
            <a:r>
              <a:rPr lang="el-GR" sz="1000" dirty="0" smtClean="0">
                <a:latin typeface="Arial" pitchFamily="34" charset="0"/>
              </a:rPr>
              <a:t>β</a:t>
            </a:r>
            <a:r>
              <a:rPr lang="en-US" sz="1000" dirty="0" smtClean="0">
                <a:latin typeface="Arial" pitchFamily="34" charset="0"/>
              </a:rPr>
              <a:t>-cell function in patients with type 1 diabetes in the diabetes control and complications trial. A randomized, controlled trial. </a:t>
            </a:r>
            <a:r>
              <a:rPr lang="en-US" sz="1000" i="1" dirty="0" smtClean="0">
                <a:latin typeface="Arial" pitchFamily="34" charset="0"/>
              </a:rPr>
              <a:t>Ann </a:t>
            </a:r>
            <a:r>
              <a:rPr lang="en-US" sz="1000" i="1" dirty="0" err="1" smtClean="0">
                <a:latin typeface="Arial" pitchFamily="34" charset="0"/>
              </a:rPr>
              <a:t>Int</a:t>
            </a:r>
            <a:r>
              <a:rPr lang="en-US" sz="1000" i="1" dirty="0" smtClean="0">
                <a:latin typeface="Arial" pitchFamily="34" charset="0"/>
              </a:rPr>
              <a:t> Med</a:t>
            </a:r>
            <a:r>
              <a:rPr lang="en-US" sz="1000" dirty="0" smtClean="0">
                <a:latin typeface="Arial" pitchFamily="34" charset="0"/>
              </a:rPr>
              <a:t>. 1998;128:517-523.</a:t>
            </a:r>
          </a:p>
          <a:p>
            <a:pPr>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In addition to educational and clinical goals, it may be necessary to individualize </a:t>
            </a:r>
            <a:r>
              <a:rPr lang="en-US" sz="1000" dirty="0" err="1" smtClean="0">
                <a:latin typeface="Arial" pitchFamily="34" charset="0"/>
              </a:rPr>
              <a:t>glycemic</a:t>
            </a:r>
            <a:r>
              <a:rPr lang="en-US" sz="1000" dirty="0" smtClean="0">
                <a:latin typeface="Arial" pitchFamily="34" charset="0"/>
              </a:rPr>
              <a:t> goals depending on the patient. It is desirable to aim for near-normalization of blood glucose, if it can be achieved without serious side effects.</a:t>
            </a:r>
            <a:endParaRPr lang="en-US" sz="1000" baseline="30000" dirty="0" smtClean="0">
              <a:latin typeface="Arial" pitchFamily="34" charset="0"/>
            </a:endParaRPr>
          </a:p>
          <a:p>
            <a:pPr>
              <a:lnSpc>
                <a:spcPct val="95000"/>
              </a:lnSpc>
              <a:spcBef>
                <a:spcPts val="353"/>
              </a:spcBef>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Silverstein J, </a:t>
            </a:r>
            <a:r>
              <a:rPr lang="en-US" sz="1000" dirty="0" err="1" smtClean="0">
                <a:latin typeface="Arial" pitchFamily="34" charset="0"/>
              </a:rPr>
              <a:t>Klingensmith</a:t>
            </a:r>
            <a:r>
              <a:rPr lang="en-US" sz="1000" dirty="0" smtClean="0">
                <a:latin typeface="Arial" pitchFamily="34" charset="0"/>
              </a:rPr>
              <a:t> G, Clark N, et al. Care of Children and Adolescents with Type 1 Diabetes: A Statement Of the American Diabetes Association. </a:t>
            </a:r>
            <a:r>
              <a:rPr lang="en-US" sz="1000" i="1" dirty="0" smtClean="0">
                <a:latin typeface="Arial" pitchFamily="34" charset="0"/>
              </a:rPr>
              <a:t>Diabetes Care</a:t>
            </a:r>
            <a:r>
              <a:rPr lang="en-US" sz="1000" dirty="0" smtClean="0">
                <a:latin typeface="Arial" pitchFamily="34" charset="0"/>
              </a:rPr>
              <a:t>. 2005;28:186-205.</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72197"/>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Physicians typically refer to American Diabetes Association (ADA) and American Association of Clinical Endocrinologists (AACE) guidelines in setting their own treatment goals for their patients. Ultimately, physicians hope to optimize </a:t>
            </a:r>
            <a:r>
              <a:rPr lang="en-US" sz="1000" dirty="0" err="1" smtClean="0">
                <a:latin typeface="Arial" pitchFamily="34" charset="0"/>
              </a:rPr>
              <a:t>glycemic</a:t>
            </a:r>
            <a:r>
              <a:rPr lang="en-US" sz="1000" dirty="0" smtClean="0">
                <a:latin typeface="Arial" pitchFamily="34" charset="0"/>
              </a:rPr>
              <a:t> control and minimize complications.</a:t>
            </a:r>
            <a:r>
              <a:rPr lang="en-US" sz="1000" baseline="30000" dirty="0" smtClean="0">
                <a:latin typeface="Arial" pitchFamily="34" charset="0"/>
              </a:rPr>
              <a:t>1,2</a:t>
            </a:r>
            <a:endParaRPr lang="en-US" sz="1000" dirty="0" smtClean="0">
              <a:latin typeface="Arial" pitchFamily="34" charset="0"/>
            </a:endParaRP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Clr>
                <a:schemeClr val="tx1"/>
              </a:buClr>
              <a:buSzPct val="100000"/>
              <a:buFontTx/>
              <a:buAutoNum type="arabicPeriod"/>
            </a:pPr>
            <a:r>
              <a:rPr lang="en-US" sz="1000" dirty="0" smtClean="0">
                <a:latin typeface="Arial" pitchFamily="34" charset="0"/>
              </a:rPr>
              <a:t>American Diabetes Association. Standards of medical care in diabetes. </a:t>
            </a:r>
            <a:r>
              <a:rPr lang="en-US" sz="1000" i="1" dirty="0" smtClean="0">
                <a:latin typeface="Arial" pitchFamily="34" charset="0"/>
              </a:rPr>
              <a:t>Diabetes Care</a:t>
            </a:r>
            <a:r>
              <a:rPr lang="en-US" sz="1000" dirty="0" smtClean="0">
                <a:latin typeface="Arial" pitchFamily="34" charset="0"/>
              </a:rPr>
              <a:t>. 2009;32(</a:t>
            </a:r>
            <a:r>
              <a:rPr lang="en-US" sz="1000" dirty="0" err="1" smtClean="0">
                <a:latin typeface="Arial" pitchFamily="34" charset="0"/>
              </a:rPr>
              <a:t>suppl</a:t>
            </a:r>
            <a:r>
              <a:rPr lang="en-US" sz="1000" dirty="0" smtClean="0">
                <a:latin typeface="Arial" pitchFamily="34" charset="0"/>
              </a:rPr>
              <a:t> 1):S13-S61.</a:t>
            </a:r>
          </a:p>
          <a:p>
            <a:pPr marL="224325" indent="-224325">
              <a:lnSpc>
                <a:spcPct val="95000"/>
              </a:lnSpc>
              <a:spcBef>
                <a:spcPts val="353"/>
              </a:spcBef>
              <a:buClr>
                <a:schemeClr val="tx1"/>
              </a:buClr>
              <a:buSzPct val="100000"/>
              <a:buFontTx/>
              <a:buAutoNum type="arabicPeriod"/>
            </a:pPr>
            <a:r>
              <a:rPr lang="en-US" sz="1000" dirty="0" err="1" smtClean="0">
                <a:latin typeface="Arial" pitchFamily="34" charset="0"/>
              </a:rPr>
              <a:t>Rodbard</a:t>
            </a:r>
            <a:r>
              <a:rPr lang="en-US" sz="1000" dirty="0" smtClean="0">
                <a:latin typeface="Arial" pitchFamily="34" charset="0"/>
              </a:rPr>
              <a:t> HW et al. American Association of Clinical Endocrinologists medical guidelines for clinical practice for the management of diabetes mellitus. </a:t>
            </a:r>
            <a:r>
              <a:rPr lang="en-US" sz="1000" i="1" dirty="0" err="1" smtClean="0">
                <a:latin typeface="Arial" pitchFamily="34" charset="0"/>
              </a:rPr>
              <a:t>Endocr</a:t>
            </a:r>
            <a:r>
              <a:rPr lang="en-US" sz="1000" i="1" dirty="0" smtClean="0">
                <a:latin typeface="Arial" pitchFamily="34" charset="0"/>
              </a:rPr>
              <a:t> </a:t>
            </a:r>
            <a:r>
              <a:rPr lang="en-US" sz="1000" i="1" dirty="0" err="1" smtClean="0">
                <a:latin typeface="Arial" pitchFamily="34" charset="0"/>
              </a:rPr>
              <a:t>Pract</a:t>
            </a:r>
            <a:r>
              <a:rPr lang="en-US" sz="1000" dirty="0" smtClean="0">
                <a:latin typeface="Arial" pitchFamily="34" charset="0"/>
              </a:rPr>
              <a:t>. 2007;13(</a:t>
            </a:r>
            <a:r>
              <a:rPr lang="en-US" sz="1000" dirty="0" err="1" smtClean="0">
                <a:latin typeface="Arial" pitchFamily="34" charset="0"/>
              </a:rPr>
              <a:t>suppl</a:t>
            </a:r>
            <a:r>
              <a:rPr lang="en-US" sz="1000" dirty="0" smtClean="0">
                <a:latin typeface="Arial" pitchFamily="34" charset="0"/>
              </a:rPr>
              <a:t> 1):1-68.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Treatment Goals: Outside US</a:t>
            </a:r>
          </a:p>
          <a:p>
            <a:pPr marL="560813" lvl="1" indent="-224325">
              <a:lnSpc>
                <a:spcPct val="95000"/>
              </a:lnSpc>
              <a:spcBef>
                <a:spcPts val="353"/>
              </a:spcBef>
              <a:buFont typeface="Wingdings" pitchFamily="2" charset="2"/>
              <a:buChar char="§"/>
            </a:pPr>
            <a:r>
              <a:rPr lang="en-US" sz="1000" dirty="0" smtClean="0">
                <a:latin typeface="Arial" pitchFamily="34" charset="0"/>
              </a:rPr>
              <a:t>Although guidelines are also written by national authorities and medical groups outside the United States, many physicians still reference the ADA.</a:t>
            </a: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National Institute for Clinical Excellence. Type 1 diabetes: diagnosis and management of type 1 diabetes in children, young people and adults. Available at: http://www.nice.org.uk/CG015NICEguideline. Accessed 8 April, 2010.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Issues in diabetes management evolve depending on the age of the type 1 diabetic patient.</a:t>
            </a:r>
            <a:endParaRPr lang="en-US" sz="1000" baseline="30000" dirty="0" smtClean="0">
              <a:latin typeface="Arial" pitchFamily="34" charset="0"/>
            </a:endParaRP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Silverstein J, et al. Care of children and adolescents with type 1 diabetes. </a:t>
            </a:r>
            <a:r>
              <a:rPr lang="en-US" sz="1000" i="1" dirty="0" smtClean="0">
                <a:latin typeface="Arial" pitchFamily="34" charset="0"/>
              </a:rPr>
              <a:t>Diabetes Care</a:t>
            </a:r>
            <a:r>
              <a:rPr lang="en-US" sz="1000" dirty="0" smtClean="0">
                <a:latin typeface="Arial" pitchFamily="34" charset="0"/>
              </a:rPr>
              <a:t>. 2005;28:186-212.</a:t>
            </a:r>
            <a:endParaRPr lang="en-US" sz="1000" b="1"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Children attending older elementary school maybe involved in insulin and blood glucose monitoring tasks under parental supervision. Adolescents maybe able to perform insulin administration and blood glucose monitoring all by themselves but parental involvement in insulin dose adjustments helps achieve better control of diabetes.</a:t>
            </a:r>
            <a:endParaRPr lang="en-US" sz="1000" baseline="30000" dirty="0" smtClean="0">
              <a:latin typeface="Arial" pitchFamily="34" charset="0"/>
            </a:endParaRP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Silverstein J, et al. Care of children and adolescents with type 1 diabetes. </a:t>
            </a:r>
            <a:r>
              <a:rPr lang="en-US" sz="1000" i="1" dirty="0" smtClean="0">
                <a:latin typeface="Arial" pitchFamily="34" charset="0"/>
              </a:rPr>
              <a:t>Diabetes Care.</a:t>
            </a:r>
            <a:r>
              <a:rPr lang="en-US" sz="1000" dirty="0" smtClean="0">
                <a:latin typeface="Arial" pitchFamily="34" charset="0"/>
              </a:rPr>
              <a:t> 2005;28:186-212.</a:t>
            </a:r>
            <a:endParaRPr lang="en-US" sz="1000" b="1" dirty="0" smtClean="0">
              <a:latin typeface="Arial" pitchFamily="34" charset="0"/>
            </a:endParaRPr>
          </a:p>
          <a:p>
            <a:pPr>
              <a:lnSpc>
                <a:spcPct val="120000"/>
              </a:lnSpc>
              <a:spcBef>
                <a:spcPct val="20000"/>
              </a:spcBef>
            </a:pPr>
            <a:endParaRPr lang="en-GB" sz="1000"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The ultimate goal of insulin replacement therapy is to mimic the normal insulin response to hyperglycemia in both the fasting and postprandial states.</a:t>
            </a:r>
          </a:p>
          <a:p>
            <a:pPr marL="224325" indent="-224325">
              <a:lnSpc>
                <a:spcPct val="95000"/>
              </a:lnSpc>
              <a:spcBef>
                <a:spcPts val="353"/>
              </a:spcBef>
              <a:buFont typeface="Wingdings" pitchFamily="2" charset="2"/>
              <a:buChar char="§"/>
            </a:pPr>
            <a:r>
              <a:rPr lang="en-US" sz="1000" dirty="0" smtClean="0">
                <a:latin typeface="Arial" pitchFamily="34" charset="0"/>
              </a:rPr>
              <a:t>More physiologic insulin replacement regimens include the use of  insulin pumps, basal plus bolus insulin preparations, and premixed insulin analogs. Less physiologic regimens include NPH, with or without a rapid-acting insulin, and a single dose of analog basal insulin once or twice daily.</a:t>
            </a:r>
          </a:p>
          <a:p>
            <a:pPr marL="224325" indent="-224325">
              <a:lnSpc>
                <a:spcPct val="95000"/>
              </a:lnSpc>
              <a:spcBef>
                <a:spcPts val="353"/>
              </a:spcBef>
              <a:buFont typeface="Wingdings" pitchFamily="2" charset="2"/>
              <a:buChar char="§"/>
            </a:pPr>
            <a:r>
              <a:rPr lang="en-US" sz="1000" dirty="0" smtClean="0">
                <a:latin typeface="Arial" pitchFamily="34" charset="0"/>
              </a:rPr>
              <a:t>Analog basal </a:t>
            </a:r>
            <a:r>
              <a:rPr lang="en-US" sz="1000" dirty="0" err="1" smtClean="0">
                <a:latin typeface="Arial" pitchFamily="34" charset="0"/>
              </a:rPr>
              <a:t>insulins</a:t>
            </a:r>
            <a:r>
              <a:rPr lang="en-US" sz="1000" dirty="0" smtClean="0">
                <a:latin typeface="Arial" pitchFamily="34" charset="0"/>
              </a:rPr>
              <a:t> include </a:t>
            </a:r>
            <a:r>
              <a:rPr lang="en-US" sz="1000" dirty="0" err="1" smtClean="0">
                <a:latin typeface="Arial" pitchFamily="34" charset="0"/>
              </a:rPr>
              <a:t>glargine</a:t>
            </a:r>
            <a:r>
              <a:rPr lang="en-US" sz="1000" dirty="0" smtClean="0">
                <a:latin typeface="Arial" pitchFamily="34" charset="0"/>
              </a:rPr>
              <a:t> and </a:t>
            </a:r>
            <a:r>
              <a:rPr lang="en-US" sz="1000" dirty="0" err="1" smtClean="0">
                <a:latin typeface="Arial" pitchFamily="34" charset="0"/>
              </a:rPr>
              <a:t>detemir</a:t>
            </a:r>
            <a:r>
              <a:rPr lang="en-US" sz="1000" dirty="0" smtClean="0">
                <a:latin typeface="Arial" pitchFamily="34" charset="0"/>
              </a:rPr>
              <a:t>.</a:t>
            </a:r>
          </a:p>
          <a:p>
            <a:pPr marL="224325" indent="-224325">
              <a:lnSpc>
                <a:spcPct val="95000"/>
              </a:lnSpc>
              <a:spcBef>
                <a:spcPts val="353"/>
              </a:spcBef>
              <a:buFont typeface="Wingdings" pitchFamily="2" charset="2"/>
              <a:buChar char="§"/>
            </a:pPr>
            <a:r>
              <a:rPr lang="en-US" sz="1000" dirty="0" smtClean="0">
                <a:latin typeface="Arial" pitchFamily="34" charset="0"/>
              </a:rPr>
              <a:t>The rapid-acting insulin analogs (</a:t>
            </a:r>
            <a:r>
              <a:rPr lang="en-US" sz="1000" dirty="0" err="1" smtClean="0">
                <a:latin typeface="Arial" pitchFamily="34" charset="0"/>
              </a:rPr>
              <a:t>lispro</a:t>
            </a:r>
            <a:r>
              <a:rPr lang="en-US" sz="1000" dirty="0" smtClean="0">
                <a:latin typeface="Arial" pitchFamily="34" charset="0"/>
              </a:rPr>
              <a:t>, </a:t>
            </a:r>
            <a:r>
              <a:rPr lang="en-US" sz="1000" dirty="0" err="1" smtClean="0">
                <a:latin typeface="Arial" pitchFamily="34" charset="0"/>
              </a:rPr>
              <a:t>aspart</a:t>
            </a:r>
            <a:r>
              <a:rPr lang="en-US" sz="1000" dirty="0" smtClean="0">
                <a:latin typeface="Arial" pitchFamily="34" charset="0"/>
              </a:rPr>
              <a:t>, and </a:t>
            </a:r>
            <a:r>
              <a:rPr lang="en-US" sz="1000" dirty="0" err="1" smtClean="0">
                <a:latin typeface="Arial" pitchFamily="34" charset="0"/>
              </a:rPr>
              <a:t>glulisine</a:t>
            </a:r>
            <a:r>
              <a:rPr lang="en-US" sz="1000" dirty="0" smtClean="0">
                <a:latin typeface="Arial" pitchFamily="34" charset="0"/>
              </a:rPr>
              <a:t>) begin to exhibit their glucose-lowering effects within 10 to 15 minutes following an injection.</a:t>
            </a:r>
            <a:endParaRPr lang="en-US" sz="1000" baseline="30000" dirty="0" smtClean="0">
              <a:latin typeface="Arial" pitchFamily="34" charset="0"/>
            </a:endParaRPr>
          </a:p>
          <a:p>
            <a:pPr marL="224325" indent="-224325">
              <a:lnSpc>
                <a:spcPct val="95000"/>
              </a:lnSpc>
              <a:spcBef>
                <a:spcPts val="353"/>
              </a:spcBef>
              <a:buFontTx/>
              <a:buChar char="•"/>
            </a:pPr>
            <a:endParaRPr lang="en-US" sz="1000" dirty="0" smtClean="0">
              <a:latin typeface="Arial" pitchFamily="34" charset="0"/>
            </a:endParaRPr>
          </a:p>
          <a:p>
            <a:pPr marL="224325" indent="-224325">
              <a:lnSpc>
                <a:spcPct val="95000"/>
              </a:lnSpc>
              <a:spcBef>
                <a:spcPts val="353"/>
              </a:spcBef>
              <a:buFontTx/>
              <a:buChar char="•"/>
            </a:pPr>
            <a:endParaRPr lang="en-US" sz="1000"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a:t>
            </a:r>
          </a:p>
          <a:p>
            <a:pPr marL="224325" indent="-224325">
              <a:lnSpc>
                <a:spcPct val="95000"/>
              </a:lnSpc>
              <a:spcBef>
                <a:spcPts val="353"/>
              </a:spcBef>
            </a:pPr>
            <a:r>
              <a:rPr lang="en-US" sz="1000" dirty="0" smtClean="0">
                <a:latin typeface="Arial" pitchFamily="34" charset="0"/>
              </a:rPr>
              <a:t>Unger J. Management of Type 1 Diabetes. </a:t>
            </a:r>
            <a:r>
              <a:rPr lang="en-US" sz="1000" i="1" dirty="0" smtClean="0">
                <a:latin typeface="Arial" pitchFamily="34" charset="0"/>
              </a:rPr>
              <a:t>Prim Care </a:t>
            </a:r>
            <a:r>
              <a:rPr lang="en-US" sz="1000" i="1" dirty="0" err="1" smtClean="0">
                <a:latin typeface="Arial" pitchFamily="34" charset="0"/>
              </a:rPr>
              <a:t>Clin</a:t>
            </a:r>
            <a:r>
              <a:rPr lang="en-US" sz="1000" i="1" dirty="0" smtClean="0">
                <a:latin typeface="Arial" pitchFamily="34" charset="0"/>
              </a:rPr>
              <a:t> Office </a:t>
            </a:r>
            <a:r>
              <a:rPr lang="en-US" sz="1000" i="1" dirty="0" err="1" smtClean="0">
                <a:latin typeface="Arial" pitchFamily="34" charset="0"/>
              </a:rPr>
              <a:t>Pract</a:t>
            </a:r>
            <a:r>
              <a:rPr lang="en-US" sz="1000" dirty="0" smtClean="0">
                <a:latin typeface="Arial" pitchFamily="34" charset="0"/>
              </a:rPr>
              <a:t>. 2007;34:791-808.</a:t>
            </a:r>
          </a:p>
          <a:p>
            <a:pPr marL="224325" indent="-224325">
              <a:lnSpc>
                <a:spcPct val="120000"/>
              </a:lnSpc>
              <a:spcBef>
                <a:spcPct val="20000"/>
              </a:spcBef>
              <a:buFontTx/>
              <a:buChar char="•"/>
            </a:pPr>
            <a:endParaRPr lang="en-US" sz="1000" dirty="0" smtClean="0">
              <a:latin typeface="Arial" pitchFamily="34" charset="0"/>
            </a:endParaRPr>
          </a:p>
          <a:p>
            <a:pPr marL="224325" indent="-224325">
              <a:lnSpc>
                <a:spcPct val="120000"/>
              </a:lnSpc>
              <a:spcBef>
                <a:spcPct val="20000"/>
              </a:spcBef>
            </a:pPr>
            <a:endParaRPr lang="en-US" sz="1000" dirty="0" smtClean="0">
              <a:latin typeface="Arial" pitchFamily="34" charset="0"/>
            </a:endParaRPr>
          </a:p>
          <a:p>
            <a:pPr marL="224325" indent="-224325">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The most recent generation of basal and bolus insulin formulations more closely mimic the secretion patterns of native insulin. </a:t>
            </a: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err="1" smtClean="0">
                <a:latin typeface="Arial" pitchFamily="34" charset="0"/>
              </a:rPr>
              <a:t>Katzung</a:t>
            </a:r>
            <a:r>
              <a:rPr lang="en-US" sz="1000" dirty="0" smtClean="0">
                <a:latin typeface="Arial" pitchFamily="34" charset="0"/>
              </a:rPr>
              <a:t> BG. </a:t>
            </a:r>
            <a:r>
              <a:rPr lang="en-US" sz="1000" i="1" dirty="0" smtClean="0">
                <a:latin typeface="Arial" pitchFamily="34" charset="0"/>
              </a:rPr>
              <a:t>Basic &amp; Clinical Pharmacology</a:t>
            </a:r>
            <a:r>
              <a:rPr lang="en-US" sz="1000" dirty="0" smtClean="0">
                <a:latin typeface="Arial" pitchFamily="34" charset="0"/>
              </a:rPr>
              <a:t>. 10th ed. New York, NY: Lange Medical Books/McGraw Hill; 2007.</a:t>
            </a:r>
          </a:p>
          <a:p>
            <a:pPr>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a:lnSpc>
                <a:spcPct val="95000"/>
              </a:lnSpc>
              <a:spcBef>
                <a:spcPts val="353"/>
              </a:spcBef>
            </a:pPr>
            <a:r>
              <a:rPr lang="en-GB" sz="1000" b="1" u="sng" dirty="0" smtClean="0">
                <a:latin typeface="Arial" pitchFamily="34" charset="0"/>
              </a:rPr>
              <a:t>KEY POINTS</a:t>
            </a:r>
          </a:p>
          <a:p>
            <a:pPr marL="224325" indent="-224325">
              <a:lnSpc>
                <a:spcPct val="95000"/>
              </a:lnSpc>
              <a:spcBef>
                <a:spcPts val="353"/>
              </a:spcBef>
              <a:buFont typeface="Wingdings" pitchFamily="2" charset="2"/>
              <a:buChar char="§"/>
            </a:pPr>
            <a:r>
              <a:rPr lang="en-GB" sz="1000" dirty="0" smtClean="0">
                <a:latin typeface="Arial" pitchFamily="34" charset="0"/>
              </a:rPr>
              <a:t>Insulin Delivery Devices</a:t>
            </a:r>
          </a:p>
          <a:p>
            <a:pPr marL="560813" lvl="1" indent="-224325">
              <a:lnSpc>
                <a:spcPct val="95000"/>
              </a:lnSpc>
              <a:spcBef>
                <a:spcPts val="353"/>
              </a:spcBef>
              <a:buFont typeface="Wingdings" pitchFamily="2" charset="2"/>
              <a:buChar char="§"/>
            </a:pPr>
            <a:r>
              <a:rPr lang="en-GB" sz="1000" dirty="0" smtClean="0">
                <a:latin typeface="Arial" pitchFamily="34" charset="0"/>
              </a:rPr>
              <a:t>The different insulin delivery devices are syringe, prefilled pens, reusable pens and insulin pumps.</a:t>
            </a:r>
          </a:p>
          <a:p>
            <a:pPr>
              <a:lnSpc>
                <a:spcPct val="95000"/>
              </a:lnSpc>
              <a:spcBef>
                <a:spcPts val="353"/>
              </a:spcBef>
            </a:pPr>
            <a:endParaRPr lang="en-GB" sz="1000" dirty="0" smtClean="0">
              <a:latin typeface="Arial" pitchFamily="34" charset="0"/>
            </a:endParaRPr>
          </a:p>
          <a:p>
            <a:pPr>
              <a:lnSpc>
                <a:spcPct val="95000"/>
              </a:lnSpc>
              <a:spcBef>
                <a:spcPts val="353"/>
              </a:spcBef>
            </a:pPr>
            <a:r>
              <a:rPr lang="en-GB" sz="1000" b="1" u="sng" dirty="0" smtClean="0">
                <a:latin typeface="Arial" pitchFamily="34" charset="0"/>
              </a:rPr>
              <a:t>REFERENCE</a:t>
            </a:r>
          </a:p>
          <a:p>
            <a:pPr>
              <a:lnSpc>
                <a:spcPct val="95000"/>
              </a:lnSpc>
              <a:spcBef>
                <a:spcPts val="353"/>
              </a:spcBef>
            </a:pPr>
            <a:r>
              <a:rPr lang="en-GB" sz="1000" dirty="0" smtClean="0">
                <a:latin typeface="Arial" pitchFamily="34" charset="0"/>
              </a:rPr>
              <a:t>BD Getting </a:t>
            </a:r>
            <a:r>
              <a:rPr lang="en-GB" sz="1000" dirty="0" err="1" smtClean="0">
                <a:latin typeface="Arial" pitchFamily="34" charset="0"/>
              </a:rPr>
              <a:t>Started</a:t>
            </a:r>
            <a:r>
              <a:rPr lang="en-GB" sz="1000" baseline="30000" dirty="0" err="1" smtClean="0">
                <a:latin typeface="Arial" pitchFamily="34" charset="0"/>
              </a:rPr>
              <a:t>TM</a:t>
            </a:r>
            <a:r>
              <a:rPr lang="en-GB" sz="1000" dirty="0" err="1" smtClean="0">
                <a:latin typeface="Arial" pitchFamily="34" charset="0"/>
              </a:rPr>
              <a:t>.Insulin</a:t>
            </a:r>
            <a:r>
              <a:rPr lang="en-GB" sz="1000" dirty="0" smtClean="0">
                <a:latin typeface="Arial" pitchFamily="34" charset="0"/>
              </a:rPr>
              <a:t> Delivery Devices. Available at: www.bddiabetes.com/us. Accessed 8 April, 2010.</a:t>
            </a:r>
          </a:p>
          <a:p>
            <a:pPr>
              <a:lnSpc>
                <a:spcPct val="120000"/>
              </a:lnSpc>
              <a:spcBef>
                <a:spcPct val="20000"/>
              </a:spcBef>
            </a:pPr>
            <a:endParaRPr lang="en-GB" sz="10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72197"/>
            <a:ext cx="5948570" cy="4119297"/>
          </a:xfrm>
          <a:noFill/>
          <a:ln/>
        </p:spPr>
        <p:txBody>
          <a:bodyPr/>
          <a:lstStyle/>
          <a:p>
            <a:pPr marL="224325" indent="-224325">
              <a:lnSpc>
                <a:spcPct val="95000"/>
              </a:lnSpc>
              <a:spcBef>
                <a:spcPts val="353"/>
              </a:spcBef>
            </a:pPr>
            <a:r>
              <a:rPr lang="en-US" sz="1000" b="1" u="sng" dirty="0" smtClean="0">
                <a:latin typeface="Arial" pitchFamily="34" charset="0"/>
                <a:cs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cs typeface="Arial" pitchFamily="34" charset="0"/>
              </a:rPr>
              <a:t>Type 1 Diabetes</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The condition develops usually before the age of 30.</a:t>
            </a:r>
            <a:r>
              <a:rPr lang="en-US" sz="1000" baseline="30000" dirty="0" smtClean="0">
                <a:latin typeface="Arial" pitchFamily="34" charset="0"/>
                <a:cs typeface="Arial" pitchFamily="34" charset="0"/>
              </a:rPr>
              <a:t>2</a:t>
            </a:r>
            <a:endParaRPr lang="en-US" sz="1000" dirty="0" smtClean="0">
              <a:latin typeface="Arial" pitchFamily="34" charset="0"/>
              <a:cs typeface="Arial" pitchFamily="34" charset="0"/>
            </a:endParaRP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The patients are usually lean.</a:t>
            </a:r>
            <a:r>
              <a:rPr lang="en-US" sz="1000" baseline="30000" dirty="0" smtClean="0">
                <a:latin typeface="Arial" pitchFamily="34" charset="0"/>
                <a:cs typeface="Arial" pitchFamily="34" charset="0"/>
              </a:rPr>
              <a:t>2</a:t>
            </a:r>
            <a:endParaRPr lang="en-US" sz="1000" dirty="0" smtClean="0">
              <a:latin typeface="Arial" pitchFamily="34" charset="0"/>
              <a:cs typeface="Arial" pitchFamily="34" charset="0"/>
            </a:endParaRP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It occurs due to autoimmune destruction of the beta cells of the pancreas.</a:t>
            </a:r>
            <a:r>
              <a:rPr lang="en-US" sz="1000" baseline="30000" dirty="0" smtClean="0">
                <a:latin typeface="Arial" pitchFamily="34" charset="0"/>
                <a:cs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Absolute insulin deficiency is seen resulting in the patients’ dependence on exogenous insulin for life.</a:t>
            </a:r>
            <a:r>
              <a:rPr lang="en-US" sz="1000" baseline="30000" dirty="0" smtClean="0">
                <a:latin typeface="Arial" pitchFamily="34" charset="0"/>
                <a:cs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These patients have greater blood glucose variability and are prone to develop ketoacidosis.</a:t>
            </a:r>
            <a:r>
              <a:rPr lang="en-US" sz="1000" baseline="30000" dirty="0" smtClean="0">
                <a:latin typeface="Arial" pitchFamily="34" charset="0"/>
                <a:cs typeface="Arial" pitchFamily="34" charset="0"/>
              </a:rPr>
              <a:t>2</a:t>
            </a:r>
            <a:endParaRPr lang="en-US" sz="1000" dirty="0" smtClean="0">
              <a:latin typeface="Arial" pitchFamily="34" charset="0"/>
              <a:cs typeface="Arial" pitchFamily="34" charset="0"/>
            </a:endParaRPr>
          </a:p>
          <a:p>
            <a:pPr marL="224325" indent="-224325">
              <a:lnSpc>
                <a:spcPct val="95000"/>
              </a:lnSpc>
              <a:spcBef>
                <a:spcPts val="353"/>
              </a:spcBef>
              <a:buFont typeface="Wingdings" pitchFamily="2" charset="2"/>
              <a:buChar char="§"/>
            </a:pPr>
            <a:r>
              <a:rPr lang="en-US" sz="1000" dirty="0" smtClean="0">
                <a:latin typeface="Arial" pitchFamily="34" charset="0"/>
                <a:cs typeface="Arial" pitchFamily="34" charset="0"/>
              </a:rPr>
              <a:t>Type 2 diabetes</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The condition usually develops after the age of 30.</a:t>
            </a:r>
            <a:r>
              <a:rPr lang="en-US" sz="1000" baseline="30000" dirty="0" smtClean="0">
                <a:latin typeface="Arial" pitchFamily="34" charset="0"/>
                <a:cs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Most patients are usually obese.</a:t>
            </a:r>
            <a:r>
              <a:rPr lang="en-US" sz="1000" baseline="30000" dirty="0" smtClean="0">
                <a:latin typeface="Arial" pitchFamily="34" charset="0"/>
                <a:cs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Variable degrees of insulin resistance are often present.</a:t>
            </a:r>
            <a:r>
              <a:rPr lang="en-US" sz="1000" baseline="30000" dirty="0" smtClean="0">
                <a:latin typeface="Arial" pitchFamily="34" charset="0"/>
                <a:cs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These patients present with relative insulin deficiency with low, normal, or high endogenous insulin levels.</a:t>
            </a:r>
          </a:p>
          <a:p>
            <a:pPr marL="560813" lvl="1" indent="-224325">
              <a:lnSpc>
                <a:spcPct val="95000"/>
              </a:lnSpc>
              <a:spcBef>
                <a:spcPts val="353"/>
              </a:spcBef>
              <a:buFont typeface="Wingdings" pitchFamily="2" charset="2"/>
              <a:buChar char="§"/>
            </a:pPr>
            <a:r>
              <a:rPr lang="en-US" sz="1000" dirty="0" smtClean="0">
                <a:latin typeface="Arial" pitchFamily="34" charset="0"/>
                <a:cs typeface="Arial" pitchFamily="34" charset="0"/>
              </a:rPr>
              <a:t>These patients are not prone to develop </a:t>
            </a:r>
            <a:r>
              <a:rPr lang="en-US" sz="1000" dirty="0" err="1" smtClean="0">
                <a:latin typeface="Arial" pitchFamily="34" charset="0"/>
                <a:cs typeface="Arial" pitchFamily="34" charset="0"/>
              </a:rPr>
              <a:t>ketoacidosis</a:t>
            </a:r>
            <a:r>
              <a:rPr lang="en-US" sz="1000" dirty="0" smtClean="0">
                <a:latin typeface="Arial" pitchFamily="34" charset="0"/>
                <a:cs typeface="Arial" pitchFamily="34" charset="0"/>
              </a:rPr>
              <a:t>. </a:t>
            </a:r>
          </a:p>
          <a:p>
            <a:pPr marL="224325" indent="-224325">
              <a:lnSpc>
                <a:spcPct val="95000"/>
              </a:lnSpc>
              <a:spcBef>
                <a:spcPts val="353"/>
              </a:spcBef>
            </a:pPr>
            <a:endParaRPr lang="en-US" sz="1000" dirty="0" smtClean="0">
              <a:latin typeface="Arial" pitchFamily="34" charset="0"/>
              <a:cs typeface="Arial" pitchFamily="34" charset="0"/>
            </a:endParaRPr>
          </a:p>
          <a:p>
            <a:pPr marL="224325" indent="-224325">
              <a:lnSpc>
                <a:spcPct val="95000"/>
              </a:lnSpc>
              <a:spcBef>
                <a:spcPts val="353"/>
              </a:spcBef>
            </a:pPr>
            <a:r>
              <a:rPr lang="en-US" sz="1000" b="1" u="sng" dirty="0" smtClean="0">
                <a:latin typeface="Arial" pitchFamily="34" charset="0"/>
                <a:cs typeface="Arial" pitchFamily="34" charset="0"/>
              </a:rPr>
              <a:t>REFERENCES</a:t>
            </a:r>
          </a:p>
          <a:p>
            <a:pPr marL="224325" indent="-224325">
              <a:lnSpc>
                <a:spcPct val="95000"/>
              </a:lnSpc>
              <a:spcBef>
                <a:spcPts val="353"/>
              </a:spcBef>
              <a:buFont typeface="Calibri" pitchFamily="34" charset="0"/>
              <a:buAutoNum type="arabicPeriod"/>
            </a:pPr>
            <a:r>
              <a:rPr lang="en-US" sz="1000" dirty="0" smtClean="0">
                <a:latin typeface="Arial" pitchFamily="34" charset="0"/>
              </a:rPr>
              <a:t>American Association of Clinical Endocrinologists Medical Guidelines for Clinical Practice for the Management of Diabetes Mellitus. </a:t>
            </a:r>
            <a:r>
              <a:rPr lang="en-US" sz="1000" i="1" dirty="0" err="1" smtClean="0">
                <a:latin typeface="Arial" pitchFamily="34" charset="0"/>
              </a:rPr>
              <a:t>Endocr</a:t>
            </a:r>
            <a:r>
              <a:rPr lang="en-US" sz="1000" i="1" dirty="0" smtClean="0">
                <a:latin typeface="Arial" pitchFamily="34" charset="0"/>
              </a:rPr>
              <a:t> </a:t>
            </a:r>
            <a:r>
              <a:rPr lang="en-US" sz="1000" i="1" dirty="0" err="1" smtClean="0">
                <a:latin typeface="Arial" pitchFamily="34" charset="0"/>
              </a:rPr>
              <a:t>Prac</a:t>
            </a:r>
            <a:r>
              <a:rPr lang="en-US" sz="1000" dirty="0" smtClean="0">
                <a:latin typeface="Arial" pitchFamily="34" charset="0"/>
              </a:rPr>
              <a:t>. 2007;13 (</a:t>
            </a:r>
            <a:r>
              <a:rPr lang="en-US" sz="1000" dirty="0" err="1" smtClean="0">
                <a:latin typeface="Arial" pitchFamily="34" charset="0"/>
              </a:rPr>
              <a:t>Suppl</a:t>
            </a:r>
            <a:r>
              <a:rPr lang="en-US" sz="1000" dirty="0" smtClean="0">
                <a:latin typeface="Arial" pitchFamily="34" charset="0"/>
              </a:rPr>
              <a:t> 1):1-68.</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Frier</a:t>
            </a:r>
            <a:r>
              <a:rPr lang="en-US" sz="1000" dirty="0" smtClean="0">
                <a:latin typeface="Arial" pitchFamily="34" charset="0"/>
              </a:rPr>
              <a:t> BM, Fisher M. Diabetes mellitus. </a:t>
            </a:r>
            <a:r>
              <a:rPr lang="en-US" sz="1000" i="1" dirty="0" smtClean="0">
                <a:latin typeface="Arial" pitchFamily="34" charset="0"/>
              </a:rPr>
              <a:t>Davidson's Principles and Practice of Medicine,</a:t>
            </a:r>
            <a:r>
              <a:rPr lang="en-US" sz="1000" dirty="0" smtClean="0">
                <a:latin typeface="Arial" pitchFamily="34" charset="0"/>
              </a:rPr>
              <a:t> 20th ed. Edinburgh: Churchill Livingstone;2006:805-847.</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pPr>
            <a:r>
              <a:rPr lang="en-US" sz="1000" b="1" u="sng" dirty="0" smtClean="0">
                <a:latin typeface="Arial" pitchFamily="34" charset="0"/>
              </a:rPr>
              <a:t>KEY POINT</a:t>
            </a:r>
          </a:p>
          <a:p>
            <a:pPr marL="224325" indent="-224325">
              <a:lnSpc>
                <a:spcPct val="95000"/>
              </a:lnSpc>
              <a:buFont typeface="Wingdings" pitchFamily="2" charset="2"/>
              <a:buChar char="§"/>
            </a:pPr>
            <a:r>
              <a:rPr lang="en-US" sz="1000" dirty="0" smtClean="0">
                <a:latin typeface="Arial" pitchFamily="34" charset="0"/>
              </a:rPr>
              <a:t>Differentiating features of glucose-monitoring products include size, the availability of alternate site testing, ease of use, memory, and required blood sample. </a:t>
            </a:r>
          </a:p>
          <a:p>
            <a:pPr marL="224325" indent="-224325">
              <a:lnSpc>
                <a:spcPct val="95000"/>
              </a:lnSpc>
            </a:pPr>
            <a:endParaRPr lang="en-US" sz="1000" dirty="0" smtClean="0">
              <a:latin typeface="Arial" pitchFamily="34" charset="0"/>
            </a:endParaRPr>
          </a:p>
          <a:p>
            <a:pPr marL="224325" indent="-224325">
              <a:lnSpc>
                <a:spcPct val="95000"/>
              </a:lnSpc>
            </a:pPr>
            <a:r>
              <a:rPr lang="en-US" sz="1000" b="1" u="sng" dirty="0" smtClean="0">
                <a:latin typeface="Arial" pitchFamily="34" charset="0"/>
              </a:rPr>
              <a:t>REFERENCES</a:t>
            </a:r>
            <a:endParaRPr lang="en-US" sz="1000" u="sng" dirty="0" smtClean="0">
              <a:latin typeface="Arial" pitchFamily="34" charset="0"/>
            </a:endParaRPr>
          </a:p>
          <a:p>
            <a:pPr marL="224325" indent="-224325">
              <a:lnSpc>
                <a:spcPct val="95000"/>
              </a:lnSpc>
              <a:buFontTx/>
              <a:buAutoNum type="arabicPeriod"/>
            </a:pPr>
            <a:r>
              <a:rPr lang="en-US" sz="1000" dirty="0" smtClean="0">
                <a:latin typeface="Arial" pitchFamily="34" charset="0"/>
              </a:rPr>
              <a:t>One Touch</a:t>
            </a:r>
            <a:r>
              <a:rPr lang="en-US" sz="1000" baseline="30000" dirty="0" smtClean="0">
                <a:latin typeface="Arial" pitchFamily="34" charset="0"/>
              </a:rPr>
              <a:t>®</a:t>
            </a:r>
            <a:r>
              <a:rPr lang="en-US" sz="1000" dirty="0" smtClean="0">
                <a:latin typeface="Arial" pitchFamily="34" charset="0"/>
              </a:rPr>
              <a:t> </a:t>
            </a:r>
            <a:r>
              <a:rPr lang="en-US" sz="1000" i="1" dirty="0" err="1" smtClean="0">
                <a:latin typeface="Arial" pitchFamily="34" charset="0"/>
              </a:rPr>
              <a:t>Ultra</a:t>
            </a:r>
            <a:r>
              <a:rPr lang="en-US" sz="1000" dirty="0" err="1" smtClean="0">
                <a:latin typeface="Arial" pitchFamily="34" charset="0"/>
              </a:rPr>
              <a:t>TM</a:t>
            </a:r>
            <a:r>
              <a:rPr lang="en-US" sz="1000" dirty="0" smtClean="0">
                <a:latin typeface="Arial" pitchFamily="34" charset="0"/>
              </a:rPr>
              <a:t> System Owner’s Booklet. Available at: http://ww2.lifescan.com/mea/products/pdfs/AW061-658-01A.pdf. Accessed October 8,2009.</a:t>
            </a:r>
          </a:p>
          <a:p>
            <a:pPr marL="224325" indent="-224325">
              <a:lnSpc>
                <a:spcPct val="95000"/>
              </a:lnSpc>
              <a:buFontTx/>
              <a:buAutoNum type="arabicPeriod"/>
            </a:pPr>
            <a:r>
              <a:rPr lang="en-US" sz="1000" dirty="0" err="1" smtClean="0">
                <a:latin typeface="Arial" pitchFamily="34" charset="0"/>
              </a:rPr>
              <a:t>Accu</a:t>
            </a:r>
            <a:r>
              <a:rPr lang="en-US" sz="1000" dirty="0" smtClean="0">
                <a:latin typeface="Arial" pitchFamily="34" charset="0"/>
              </a:rPr>
              <a:t>-Check</a:t>
            </a:r>
            <a:r>
              <a:rPr lang="en-US" sz="1000" baseline="30000" dirty="0" smtClean="0">
                <a:latin typeface="Arial" pitchFamily="34" charset="0"/>
              </a:rPr>
              <a:t>®</a:t>
            </a:r>
            <a:r>
              <a:rPr lang="en-US" sz="1000" dirty="0" smtClean="0">
                <a:latin typeface="Arial" pitchFamily="34" charset="0"/>
              </a:rPr>
              <a:t>. Available at: http://www.poc.roche.com/en_US/pdf/SHR-ART-04473345006WEB.pdf. Accessed October 8, 2009.</a:t>
            </a:r>
          </a:p>
          <a:p>
            <a:pPr marL="224325" indent="-224325">
              <a:lnSpc>
                <a:spcPct val="95000"/>
              </a:lnSpc>
              <a:buFontTx/>
              <a:buAutoNum type="arabicPeriod"/>
            </a:pPr>
            <a:r>
              <a:rPr lang="it-IT" sz="1000" dirty="0" smtClean="0">
                <a:latin typeface="Arial" pitchFamily="34" charset="0"/>
              </a:rPr>
              <a:t>Ascensia</a:t>
            </a:r>
            <a:r>
              <a:rPr lang="it-IT" sz="1000" baseline="30000" dirty="0" smtClean="0">
                <a:latin typeface="Arial" pitchFamily="34" charset="0"/>
              </a:rPr>
              <a:t>®</a:t>
            </a:r>
            <a:r>
              <a:rPr lang="it-IT" sz="1000" dirty="0" smtClean="0">
                <a:latin typeface="Arial" pitchFamily="34" charset="0"/>
              </a:rPr>
              <a:t> ContourTM. </a:t>
            </a:r>
            <a:r>
              <a:rPr lang="en-US" sz="1000" dirty="0" smtClean="0">
                <a:latin typeface="Arial" pitchFamily="34" charset="0"/>
              </a:rPr>
              <a:t>Blood Glucose Monitoring System. Available at: http://www.bayerdiabetes.ch/pub/de/produkte/documents/Contour_e.pdf. Accessed October 8, 2009.</a:t>
            </a:r>
          </a:p>
          <a:p>
            <a:pPr marL="224325" indent="-224325">
              <a:lnSpc>
                <a:spcPct val="95000"/>
              </a:lnSpc>
              <a:buFontTx/>
              <a:buAutoNum type="arabicPeriod"/>
            </a:pPr>
            <a:r>
              <a:rPr lang="en-US" sz="1000" dirty="0" smtClean="0">
                <a:latin typeface="Arial" pitchFamily="34" charset="0"/>
              </a:rPr>
              <a:t>Freestyle</a:t>
            </a:r>
            <a:r>
              <a:rPr lang="en-US" sz="1000" baseline="30000" dirty="0" smtClean="0">
                <a:latin typeface="Arial" pitchFamily="34" charset="0"/>
              </a:rPr>
              <a:t>®</a:t>
            </a:r>
            <a:r>
              <a:rPr lang="en-US" sz="1000" dirty="0" smtClean="0">
                <a:latin typeface="Arial" pitchFamily="34" charset="0"/>
              </a:rPr>
              <a:t> Blood Glucose Monitoring. Available at: http://www.abbottdiabetescare.com/static/content/document/ART03978-Rev-A.pdf. Accessed October 8,2009.</a:t>
            </a:r>
          </a:p>
          <a:p>
            <a:pPr marL="224325" indent="-224325">
              <a:lnSpc>
                <a:spcPct val="95000"/>
              </a:lnSpc>
              <a:buFontTx/>
              <a:buAutoNum type="arabicPeriod"/>
            </a:pPr>
            <a:r>
              <a:rPr lang="en-US" sz="1000" dirty="0" err="1" smtClean="0">
                <a:latin typeface="Arial" pitchFamily="34" charset="0"/>
              </a:rPr>
              <a:t>TRUEtrack</a:t>
            </a:r>
            <a:r>
              <a:rPr lang="en-US" sz="1000" baseline="30000" dirty="0" smtClean="0">
                <a:latin typeface="Arial" pitchFamily="34" charset="0"/>
              </a:rPr>
              <a:t>®</a:t>
            </a:r>
            <a:r>
              <a:rPr lang="en-US" sz="1000" dirty="0" smtClean="0">
                <a:latin typeface="Arial" pitchFamily="34" charset="0"/>
              </a:rPr>
              <a:t> Quality Assurance/Quality Control Manual. Available at: http://www.prestigesmartsystem.com/our_products/downloads/bgm_true_track/true_track_QA.pdf. Accessed October 8, 2009.</a:t>
            </a:r>
          </a:p>
          <a:p>
            <a:pPr marL="224325" indent="-224325">
              <a:lnSpc>
                <a:spcPct val="120000"/>
              </a:lnSpc>
            </a:pPr>
            <a:endParaRPr lang="en-US" sz="1000"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2000" cy="3429000"/>
          </a:xfrm>
          <a:ln/>
        </p:spPr>
      </p:sp>
      <p:sp>
        <p:nvSpPr>
          <p:cNvPr id="6" name="Rectangle 3"/>
          <p:cNvSpPr>
            <a:spLocks noGrp="1" noChangeArrowheads="1"/>
          </p:cNvSpPr>
          <p:nvPr>
            <p:ph type="body" idx="3"/>
          </p:nvPr>
        </p:nvSpPr>
        <p:spPr>
          <a:xfrm>
            <a:off x="465151" y="4272197"/>
            <a:ext cx="5948570" cy="4117611"/>
          </a:xfrm>
          <a:noFill/>
          <a:ln/>
        </p:spPr>
        <p:txBody>
          <a:bodyPr/>
          <a:lstStyle/>
          <a:p>
            <a:pPr marL="224325" indent="-224325">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Increased used of intensified insulin therapy alone is not sufficient enough to improve </a:t>
            </a:r>
            <a:br>
              <a:rPr lang="en-US" sz="1000" dirty="0" smtClean="0">
                <a:latin typeface="Arial" pitchFamily="34" charset="0"/>
              </a:rPr>
            </a:br>
            <a:r>
              <a:rPr lang="en-US" sz="1000" dirty="0" smtClean="0">
                <a:latin typeface="Arial" pitchFamily="34" charset="0"/>
              </a:rPr>
              <a:t>metabolic control.</a:t>
            </a:r>
            <a:r>
              <a:rPr lang="en-US" sz="1000" baseline="30000" dirty="0" smtClean="0">
                <a:latin typeface="Arial" pitchFamily="34" charset="0"/>
              </a:rPr>
              <a:t>1</a:t>
            </a:r>
            <a:endParaRPr lang="en-US" sz="1000" dirty="0" smtClean="0">
              <a:latin typeface="Arial" pitchFamily="34" charset="0"/>
            </a:endParaRPr>
          </a:p>
          <a:p>
            <a:pPr marL="224325" indent="-224325">
              <a:lnSpc>
                <a:spcPct val="95000"/>
              </a:lnSpc>
              <a:spcBef>
                <a:spcPts val="353"/>
              </a:spcBef>
              <a:buFont typeface="Wingdings" pitchFamily="2" charset="2"/>
              <a:buChar char="§"/>
            </a:pPr>
            <a:r>
              <a:rPr lang="en-US" sz="1000" dirty="0" smtClean="0">
                <a:latin typeface="Arial" pitchFamily="34" charset="0"/>
              </a:rPr>
              <a:t>As an integrated measure of fasting, </a:t>
            </a:r>
            <a:r>
              <a:rPr lang="en-US" sz="1000" dirty="0" err="1" smtClean="0">
                <a:latin typeface="Arial" pitchFamily="34" charset="0"/>
              </a:rPr>
              <a:t>preprandial</a:t>
            </a:r>
            <a:r>
              <a:rPr lang="en-US" sz="1000" dirty="0" smtClean="0">
                <a:latin typeface="Arial" pitchFamily="34" charset="0"/>
              </a:rPr>
              <a:t>, and postprandial glucose levels, HbA1c may not completely represent the risks that patients with diabetes are exposed to on a daily basis. Although it provides a quantitative measure of mean glucose exposure over an extended period, HbA1c alone does not indicate the degree of </a:t>
            </a:r>
            <a:r>
              <a:rPr lang="en-US" sz="1000" dirty="0" err="1" smtClean="0">
                <a:latin typeface="Arial" pitchFamily="34" charset="0"/>
              </a:rPr>
              <a:t>glycemic</a:t>
            </a:r>
            <a:r>
              <a:rPr lang="en-US" sz="1000" dirty="0" smtClean="0">
                <a:latin typeface="Arial" pitchFamily="34" charset="0"/>
              </a:rPr>
              <a:t> variability (the frequency and magnitude of glucose excursions) that a patient may experience during a given day.</a:t>
            </a:r>
            <a:r>
              <a:rPr lang="en-US" sz="1000" baseline="30000" dirty="0" smtClean="0">
                <a:latin typeface="Arial" pitchFamily="34" charset="0"/>
              </a:rPr>
              <a:t>2</a:t>
            </a:r>
          </a:p>
          <a:p>
            <a:pPr marL="224325" indent="-224325">
              <a:lnSpc>
                <a:spcPct val="95000"/>
              </a:lnSpc>
              <a:spcBef>
                <a:spcPts val="353"/>
              </a:spcBef>
            </a:pPr>
            <a:endParaRPr lang="en-US" sz="1000"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Hecker</a:t>
            </a:r>
            <a:r>
              <a:rPr lang="en-US" sz="1000" dirty="0" smtClean="0">
                <a:latin typeface="Arial" pitchFamily="34" charset="0"/>
              </a:rPr>
              <a:t> W, Vogel C, </a:t>
            </a:r>
            <a:r>
              <a:rPr lang="en-US" sz="1000" dirty="0" err="1" smtClean="0">
                <a:latin typeface="Arial" pitchFamily="34" charset="0"/>
              </a:rPr>
              <a:t>Rösel</a:t>
            </a:r>
            <a:r>
              <a:rPr lang="en-US" sz="1000" dirty="0" smtClean="0">
                <a:latin typeface="Arial" pitchFamily="34" charset="0"/>
              </a:rPr>
              <a:t> M, et al. Gender and age-specific </a:t>
            </a:r>
            <a:r>
              <a:rPr lang="en-US" sz="1000" dirty="0" err="1" smtClean="0">
                <a:latin typeface="Arial" pitchFamily="34" charset="0"/>
              </a:rPr>
              <a:t>longterm</a:t>
            </a:r>
            <a:r>
              <a:rPr lang="en-US" sz="1000" dirty="0" smtClean="0">
                <a:latin typeface="Arial" pitchFamily="34" charset="0"/>
              </a:rPr>
              <a:t> effects of the DCCT in the management of children and adolescents </a:t>
            </a:r>
            <a:r>
              <a:rPr lang="de-DE" sz="1000" dirty="0" smtClean="0">
                <a:latin typeface="Arial" pitchFamily="34" charset="0"/>
              </a:rPr>
              <a:t>with type-1—diabetes mellitus (T1DM) in Germany. </a:t>
            </a:r>
            <a:r>
              <a:rPr lang="en-US" sz="1000" dirty="0" smtClean="0">
                <a:latin typeface="Arial" pitchFamily="34" charset="0"/>
              </a:rPr>
              <a:t>2004 ADA, abstract 1771-P.</a:t>
            </a:r>
            <a:r>
              <a:rPr lang="en-US" sz="1000" b="1" dirty="0" smtClean="0">
                <a:latin typeface="Arial" pitchFamily="34" charset="0"/>
              </a:rPr>
              <a:t> </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Fabiato</a:t>
            </a:r>
            <a:r>
              <a:rPr lang="en-US" sz="1000" dirty="0" smtClean="0">
                <a:latin typeface="Arial" pitchFamily="34" charset="0"/>
              </a:rPr>
              <a:t> K, </a:t>
            </a:r>
            <a:r>
              <a:rPr lang="en-US" sz="1000" dirty="0" err="1" smtClean="0">
                <a:latin typeface="Arial" pitchFamily="34" charset="0"/>
              </a:rPr>
              <a:t>Buse</a:t>
            </a:r>
            <a:r>
              <a:rPr lang="en-US" sz="1000" dirty="0" smtClean="0">
                <a:latin typeface="Arial" pitchFamily="34" charset="0"/>
              </a:rPr>
              <a:t> J, </a:t>
            </a:r>
            <a:r>
              <a:rPr lang="en-US" sz="1000" dirty="0" err="1" smtClean="0">
                <a:latin typeface="Arial" pitchFamily="34" charset="0"/>
              </a:rPr>
              <a:t>Duclos</a:t>
            </a:r>
            <a:r>
              <a:rPr lang="en-US" sz="1000" dirty="0" smtClean="0">
                <a:latin typeface="Arial" pitchFamily="34" charset="0"/>
              </a:rPr>
              <a:t> M, et al. Clinical Experience with Continuous Glucose Monitoring in Adults. </a:t>
            </a:r>
            <a:r>
              <a:rPr lang="en-US" sz="1000" i="1" dirty="0" smtClean="0">
                <a:latin typeface="Arial" pitchFamily="34" charset="0"/>
              </a:rPr>
              <a:t>Diabetes Tech </a:t>
            </a:r>
            <a:r>
              <a:rPr lang="en-US" sz="1000" i="1" dirty="0" err="1" smtClean="0">
                <a:latin typeface="Arial" pitchFamily="34" charset="0"/>
              </a:rPr>
              <a:t>Ther</a:t>
            </a:r>
            <a:r>
              <a:rPr lang="en-US" sz="1000" dirty="0" smtClean="0">
                <a:latin typeface="Arial" pitchFamily="34" charset="0"/>
              </a:rPr>
              <a:t>. 2007;11(</a:t>
            </a:r>
            <a:r>
              <a:rPr lang="en-US" sz="1000" dirty="0" err="1" smtClean="0">
                <a:latin typeface="Arial" pitchFamily="34" charset="0"/>
              </a:rPr>
              <a:t>Suppl</a:t>
            </a:r>
            <a:r>
              <a:rPr lang="en-US" sz="1000" dirty="0" smtClean="0">
                <a:latin typeface="Arial" pitchFamily="34" charset="0"/>
              </a:rPr>
              <a:t> 1):S93-S103.</a:t>
            </a:r>
          </a:p>
          <a:p>
            <a:pPr marL="224325" indent="-224325">
              <a:lnSpc>
                <a:spcPct val="120000"/>
              </a:lnSpc>
              <a:spcBef>
                <a:spcPct val="20000"/>
              </a:spcBef>
            </a:pPr>
            <a:endParaRPr lang="en-US" sz="1000" b="1"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ln/>
        </p:spPr>
      </p:sp>
      <p:sp>
        <p:nvSpPr>
          <p:cNvPr id="5" name="Rectangle 3"/>
          <p:cNvSpPr>
            <a:spLocks noGrp="1" noChangeArrowheads="1"/>
          </p:cNvSpPr>
          <p:nvPr>
            <p:ph type="body" idx="3"/>
          </p:nvPr>
        </p:nvSpPr>
        <p:spPr>
          <a:xfrm>
            <a:off x="465151" y="4272197"/>
            <a:ext cx="5948570" cy="4117611"/>
          </a:xfrm>
          <a:noFill/>
          <a:ln/>
        </p:spPr>
        <p:txBody>
          <a:bodyPr/>
          <a:lstStyle/>
          <a:p>
            <a:pPr>
              <a:lnSpc>
                <a:spcPct val="95000"/>
              </a:lnSpc>
              <a:spcBef>
                <a:spcPts val="353"/>
              </a:spcBef>
            </a:pPr>
            <a:r>
              <a:rPr lang="en-US" sz="1000" b="1" u="sng" dirty="0" smtClean="0">
                <a:latin typeface="Arial" pitchFamily="34" charset="0"/>
              </a:rPr>
              <a:t>KEY POINTS</a:t>
            </a:r>
            <a:endParaRPr lang="en-US" sz="1000" u="sng" dirty="0" smtClean="0">
              <a:latin typeface="Arial" pitchFamily="34" charset="0"/>
            </a:endParaRPr>
          </a:p>
          <a:p>
            <a:pPr marL="224325" lvl="1" indent="-222768">
              <a:lnSpc>
                <a:spcPct val="95000"/>
              </a:lnSpc>
              <a:spcBef>
                <a:spcPts val="353"/>
              </a:spcBef>
              <a:buFont typeface="Wingdings" pitchFamily="2" charset="2"/>
              <a:buChar char="§"/>
            </a:pPr>
            <a:r>
              <a:rPr lang="en-US" sz="1000" dirty="0" smtClean="0">
                <a:latin typeface="Arial" pitchFamily="34" charset="0"/>
              </a:rPr>
              <a:t>Risk of hypoglycemia is higher with intensive insulin therapy as observed in the DCCT trial</a:t>
            </a:r>
            <a:endParaRPr lang="en-US" sz="1000" baseline="30000" dirty="0" smtClean="0">
              <a:latin typeface="Arial" pitchFamily="34" charset="0"/>
            </a:endParaRPr>
          </a:p>
          <a:p>
            <a:pPr marL="224325" lvl="1" indent="-222768">
              <a:lnSpc>
                <a:spcPct val="95000"/>
              </a:lnSpc>
              <a:spcBef>
                <a:spcPts val="353"/>
              </a:spcBef>
              <a:buFont typeface="Wingdings" pitchFamily="2" charset="2"/>
              <a:buChar char="§"/>
            </a:pPr>
            <a:r>
              <a:rPr lang="en-US" sz="1000" dirty="0" smtClean="0">
                <a:latin typeface="Arial" pitchFamily="34" charset="0"/>
              </a:rPr>
              <a:t>77% of total hypoglycemia were in the intensive group</a:t>
            </a: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DCCT Research Group. Epidemiology of severe hypoglycemia in the Diabetes Control and Complications Trial. </a:t>
            </a:r>
            <a:r>
              <a:rPr lang="en-US" sz="1000" i="1" dirty="0" smtClean="0">
                <a:latin typeface="Arial" pitchFamily="34" charset="0"/>
              </a:rPr>
              <a:t>Am J Med. </a:t>
            </a:r>
            <a:r>
              <a:rPr lang="en-US" sz="1000" dirty="0" smtClean="0">
                <a:latin typeface="Arial" pitchFamily="34" charset="0"/>
              </a:rPr>
              <a:t>1991;90:450-459.</a:t>
            </a:r>
            <a:endParaRPr lang="en-US" sz="1000" b="1"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60463" y="681038"/>
            <a:ext cx="4543425" cy="3408362"/>
          </a:xfrm>
          <a:noFill/>
          <a:ln/>
        </p:spPr>
      </p:sp>
      <p:sp>
        <p:nvSpPr>
          <p:cNvPr id="5" name="Rectangle 3"/>
          <p:cNvSpPr>
            <a:spLocks noGrp="1" noChangeArrowheads="1"/>
          </p:cNvSpPr>
          <p:nvPr>
            <p:ph type="body" idx="3"/>
          </p:nvPr>
        </p:nvSpPr>
        <p:spPr>
          <a:xfrm>
            <a:off x="465151" y="4272195"/>
            <a:ext cx="5948570" cy="1536251"/>
          </a:xfrm>
          <a:noFill/>
          <a:ln/>
        </p:spPr>
        <p:txBody>
          <a:bodyPr lIns="91375" tIns="45687" rIns="91375" bIns="45687">
            <a:spAutoFit/>
          </a:bodyPr>
          <a:lstStyle/>
          <a:p>
            <a:pPr>
              <a:lnSpc>
                <a:spcPct val="95000"/>
              </a:lnSpc>
              <a:spcBef>
                <a:spcPts val="353"/>
              </a:spcBef>
            </a:pPr>
            <a:r>
              <a:rPr lang="en-US" sz="1000" b="1" u="sng" dirty="0" smtClean="0">
                <a:latin typeface="Arial" pitchFamily="34" charset="0"/>
              </a:rPr>
              <a:t>KEY POINT</a:t>
            </a:r>
          </a:p>
          <a:p>
            <a:pPr marL="222768" lvl="1" indent="-221210">
              <a:lnSpc>
                <a:spcPct val="95000"/>
              </a:lnSpc>
              <a:spcBef>
                <a:spcPts val="353"/>
              </a:spcBef>
              <a:buFont typeface="Wingdings" pitchFamily="2" charset="2"/>
              <a:buChar char="§"/>
            </a:pPr>
            <a:r>
              <a:rPr lang="en-US" sz="1000" dirty="0" smtClean="0">
                <a:latin typeface="Arial" pitchFamily="34" charset="0"/>
              </a:rPr>
              <a:t>Intensified regimens result in 3- to 4-fold higher severe hypoglycemia event rates than conventional regimens.</a:t>
            </a:r>
            <a:endParaRPr lang="en-US" sz="1000" baseline="30000" dirty="0" smtClean="0">
              <a:latin typeface="Arial" pitchFamily="34" charset="0"/>
            </a:endParaRP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DCCT Research Group. Hypoglycemia in the Diabetes Control and Complication Trial.</a:t>
            </a:r>
            <a:r>
              <a:rPr lang="en-US" sz="1000" i="1" dirty="0" smtClean="0">
                <a:latin typeface="Arial" pitchFamily="34" charset="0"/>
              </a:rPr>
              <a:t> Diabetes</a:t>
            </a:r>
            <a:r>
              <a:rPr lang="en-US" sz="1000" dirty="0" smtClean="0">
                <a:latin typeface="Arial" pitchFamily="34" charset="0"/>
              </a:rPr>
              <a:t>,</a:t>
            </a:r>
            <a:r>
              <a:rPr lang="en-US" sz="1000" i="1" dirty="0" smtClean="0">
                <a:latin typeface="Arial" pitchFamily="34" charset="0"/>
              </a:rPr>
              <a:t> </a:t>
            </a:r>
            <a:br>
              <a:rPr lang="en-US" sz="1000" i="1" dirty="0" smtClean="0">
                <a:latin typeface="Arial" pitchFamily="34" charset="0"/>
              </a:rPr>
            </a:br>
            <a:r>
              <a:rPr lang="en-US" sz="1000" dirty="0" smtClean="0">
                <a:latin typeface="Arial" pitchFamily="34" charset="0"/>
              </a:rPr>
              <a:t>1997;46:271-286.</a:t>
            </a:r>
          </a:p>
          <a:p>
            <a:pPr eaLnBrk="1" hangingPunct="1">
              <a:lnSpc>
                <a:spcPct val="120000"/>
              </a:lnSpc>
              <a:spcBef>
                <a:spcPct val="20000"/>
              </a:spcBef>
            </a:pPr>
            <a:endParaRPr lang="en-US" sz="1000" b="1"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60463" y="681038"/>
            <a:ext cx="4546600" cy="3409950"/>
          </a:xfrm>
          <a:noFill/>
          <a:ln/>
        </p:spPr>
      </p:sp>
      <p:sp>
        <p:nvSpPr>
          <p:cNvPr id="5" name="Rectangle 3"/>
          <p:cNvSpPr>
            <a:spLocks noGrp="1" noChangeArrowheads="1"/>
          </p:cNvSpPr>
          <p:nvPr>
            <p:ph type="body" idx="3"/>
          </p:nvPr>
        </p:nvSpPr>
        <p:spPr>
          <a:xfrm>
            <a:off x="465151" y="4272196"/>
            <a:ext cx="5948570" cy="2044083"/>
          </a:xfrm>
          <a:noFill/>
          <a:ln/>
        </p:spPr>
        <p:txBody>
          <a:bodyPr lIns="91375" tIns="45687" rIns="91375" bIns="45687">
            <a:spAutoFit/>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The annual prevalence of major weight gain was consistently higher in the intensive treatment group compared to the conventional treatment group. This persisted throughout the follow-up period, and was statistically significant for both sexes.</a:t>
            </a:r>
            <a:endParaRPr lang="en-US" sz="1000" baseline="30000" dirty="0" smtClean="0">
              <a:latin typeface="Arial" pitchFamily="34" charset="0"/>
            </a:endParaRP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DCCT Research Group. Influence of Intensive Diabetes Treatment on Body Weight and Composition of Adults With Type 1 Diabetes in the Diabetes Control and Complications Trial. </a:t>
            </a:r>
            <a:r>
              <a:rPr lang="en-US" sz="1000" i="1" dirty="0" smtClean="0">
                <a:latin typeface="Arial" pitchFamily="34" charset="0"/>
              </a:rPr>
              <a:t>Diabetes Care. </a:t>
            </a:r>
            <a:r>
              <a:rPr lang="en-US" sz="1000" dirty="0" smtClean="0">
                <a:latin typeface="Arial" pitchFamily="34" charset="0"/>
              </a:rPr>
              <a:t>2001;24:1711-1721.</a:t>
            </a:r>
            <a:endParaRPr lang="en-US" sz="1000" b="1" dirty="0" smtClean="0">
              <a:latin typeface="Arial" pitchFamily="34" charset="0"/>
            </a:endParaRPr>
          </a:p>
          <a:p>
            <a:pPr eaLnBrk="1" hangingPunct="1">
              <a:lnSpc>
                <a:spcPct val="120000"/>
              </a:lnSpc>
              <a:spcBef>
                <a:spcPct val="20000"/>
              </a:spcBef>
            </a:pPr>
            <a:endParaRPr lang="en-US" sz="1000" b="1" dirty="0" smtClean="0">
              <a:latin typeface="Arial" pitchFamily="34" charset="0"/>
            </a:endParaRPr>
          </a:p>
          <a:p>
            <a:pPr eaLnBrk="1" hangingPunct="1">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Two strategies are open to physicians who have patients with type 1 diabetes: the first is to prevent initiation of autoimmunity; the second is to reverse the effects of ongoing autoimmunity coupled with beta cell regeneration.</a:t>
            </a:r>
            <a:endParaRPr lang="en-US" sz="1000" baseline="30000" dirty="0" smtClean="0">
              <a:latin typeface="Arial" pitchFamily="34" charset="0"/>
            </a:endParaRPr>
          </a:p>
          <a:p>
            <a:pPr>
              <a:lnSpc>
                <a:spcPct val="95000"/>
              </a:lnSpc>
              <a:spcBef>
                <a:spcPts val="353"/>
              </a:spcBef>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marL="222768" lvl="1" indent="-221210">
              <a:lnSpc>
                <a:spcPct val="95000"/>
              </a:lnSpc>
              <a:spcBef>
                <a:spcPts val="353"/>
              </a:spcBef>
            </a:pPr>
            <a:r>
              <a:rPr lang="en-US" sz="1000" dirty="0" smtClean="0">
                <a:latin typeface="Arial" pitchFamily="34" charset="0"/>
              </a:rPr>
              <a:t>Gillespie KM. Type 1 diabetes: pathogenesis and prevention. </a:t>
            </a:r>
            <a:r>
              <a:rPr lang="en-US" sz="1000" i="1" dirty="0" smtClean="0">
                <a:latin typeface="Arial" pitchFamily="34" charset="0"/>
              </a:rPr>
              <a:t>CMAJ</a:t>
            </a:r>
            <a:r>
              <a:rPr lang="en-US" sz="1000" dirty="0" smtClean="0">
                <a:latin typeface="Arial" pitchFamily="34" charset="0"/>
              </a:rPr>
              <a:t>. 2006;175(2):165-170.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Type 1 diabetes care also involves frequent monitoring of glucose levels and potential complications. In addition, appropriate drug compliance and patient support goes a long way in controlling diabetes and preventing complications. </a:t>
            </a: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REFERENCES</a:t>
            </a:r>
          </a:p>
          <a:p>
            <a:pPr marL="224325" lvl="1" indent="-222768">
              <a:lnSpc>
                <a:spcPct val="95000"/>
              </a:lnSpc>
              <a:spcBef>
                <a:spcPts val="353"/>
              </a:spcBef>
            </a:pPr>
            <a:r>
              <a:rPr lang="en-US" sz="1000" dirty="0" smtClean="0">
                <a:latin typeface="Arial" pitchFamily="34" charset="0"/>
              </a:rPr>
              <a:t>1. 	American Diabetes Association. Standards of medical care in diabetes. </a:t>
            </a:r>
            <a:r>
              <a:rPr lang="en-US" sz="1000" i="1" dirty="0" smtClean="0">
                <a:latin typeface="Arial" pitchFamily="34" charset="0"/>
              </a:rPr>
              <a:t>Diabetes Care</a:t>
            </a:r>
            <a:r>
              <a:rPr lang="en-US" sz="1000" dirty="0" smtClean="0">
                <a:latin typeface="Arial" pitchFamily="34" charset="0"/>
              </a:rPr>
              <a:t>. 2009;32(</a:t>
            </a:r>
            <a:r>
              <a:rPr lang="en-US" sz="1000" dirty="0" err="1" smtClean="0">
                <a:latin typeface="Arial" pitchFamily="34" charset="0"/>
              </a:rPr>
              <a:t>suppl</a:t>
            </a:r>
            <a:r>
              <a:rPr lang="en-US" sz="1000" dirty="0" smtClean="0">
                <a:latin typeface="Arial" pitchFamily="34" charset="0"/>
              </a:rPr>
              <a:t> 1):S13-S61. </a:t>
            </a:r>
          </a:p>
          <a:p>
            <a:pPr marL="224325" lvl="1" indent="-222768">
              <a:lnSpc>
                <a:spcPct val="95000"/>
              </a:lnSpc>
              <a:spcBef>
                <a:spcPts val="353"/>
              </a:spcBef>
            </a:pPr>
            <a:r>
              <a:rPr lang="en-US" sz="1000" dirty="0" smtClean="0">
                <a:latin typeface="Arial" pitchFamily="34" charset="0"/>
              </a:rPr>
              <a:t>2. 	</a:t>
            </a:r>
            <a:r>
              <a:rPr lang="en-US" sz="1000" dirty="0" err="1" smtClean="0">
                <a:latin typeface="Arial" pitchFamily="34" charset="0"/>
              </a:rPr>
              <a:t>Rodbard</a:t>
            </a:r>
            <a:r>
              <a:rPr lang="en-US" sz="1000" dirty="0" smtClean="0">
                <a:latin typeface="Arial" pitchFamily="34" charset="0"/>
              </a:rPr>
              <a:t> HW et al. American Association of Clinical Endocrinologists medical guidelines for clinical practice for the management of diabetes mellitus. </a:t>
            </a:r>
            <a:r>
              <a:rPr lang="en-US" sz="1000" i="1" dirty="0" err="1" smtClean="0">
                <a:latin typeface="Arial" pitchFamily="34" charset="0"/>
              </a:rPr>
              <a:t>Endocr</a:t>
            </a:r>
            <a:r>
              <a:rPr lang="en-US" sz="1000" i="1" dirty="0" smtClean="0">
                <a:latin typeface="Arial" pitchFamily="34" charset="0"/>
              </a:rPr>
              <a:t> </a:t>
            </a:r>
            <a:r>
              <a:rPr lang="en-US" sz="1000" i="1" dirty="0" err="1" smtClean="0">
                <a:latin typeface="Arial" pitchFamily="34" charset="0"/>
              </a:rPr>
              <a:t>Pract</a:t>
            </a:r>
            <a:r>
              <a:rPr lang="en-US" sz="1000" dirty="0" smtClean="0">
                <a:latin typeface="Arial" pitchFamily="34" charset="0"/>
              </a:rPr>
              <a:t>. 2007;13(</a:t>
            </a:r>
            <a:r>
              <a:rPr lang="en-US" sz="1000" dirty="0" err="1" smtClean="0">
                <a:latin typeface="Arial" pitchFamily="34" charset="0"/>
              </a:rPr>
              <a:t>suppl</a:t>
            </a:r>
            <a:r>
              <a:rPr lang="en-US" sz="1000" dirty="0" smtClean="0">
                <a:latin typeface="Arial" pitchFamily="34" charset="0"/>
              </a:rPr>
              <a:t> 1):1-68.</a:t>
            </a:r>
          </a:p>
          <a:p>
            <a:pPr marL="224325" lvl="1" indent="-222768">
              <a:lnSpc>
                <a:spcPct val="95000"/>
              </a:lnSpc>
              <a:spcBef>
                <a:spcPts val="353"/>
              </a:spcBef>
            </a:pPr>
            <a:endParaRPr lang="en-US" sz="1000" dirty="0" smtClean="0">
              <a:latin typeface="Arial" pitchFamily="34" charset="0"/>
            </a:endParaRPr>
          </a:p>
          <a:p>
            <a:pPr>
              <a:lnSpc>
                <a:spcPct val="120000"/>
              </a:lnSpc>
              <a:spcBef>
                <a:spcPct val="20000"/>
              </a:spcBef>
            </a:pPr>
            <a:endParaRPr lang="en-US" sz="1000" baseline="30000" dirty="0" smtClean="0">
              <a:latin typeface="Arial" pitchFamily="34" charset="0"/>
            </a:endParaRPr>
          </a:p>
          <a:p>
            <a:pPr>
              <a:lnSpc>
                <a:spcPct val="120000"/>
              </a:lnSpc>
              <a:spcBef>
                <a:spcPct val="20000"/>
              </a:spcBef>
            </a:pPr>
            <a:endParaRPr lang="en-US" sz="1000"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3000" y="685800"/>
            <a:ext cx="4572000" cy="3429000"/>
          </a:xfrm>
          <a:ln/>
        </p:spPr>
      </p:sp>
      <p:sp>
        <p:nvSpPr>
          <p:cNvPr id="5" name="Rectangle 3"/>
          <p:cNvSpPr>
            <a:spLocks noGrp="1" noChangeArrowheads="1"/>
          </p:cNvSpPr>
          <p:nvPr>
            <p:ph type="body" idx="3"/>
          </p:nvPr>
        </p:nvSpPr>
        <p:spPr>
          <a:xfrm>
            <a:off x="465151" y="4272197"/>
            <a:ext cx="5948570" cy="4117611"/>
          </a:xfrm>
          <a:noFill/>
          <a:ln/>
        </p:spPr>
        <p:txBody>
          <a:bodyPr/>
          <a:lstStyle/>
          <a:p>
            <a:pPr>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Diabetes Control and Complications Trial (DCCT)</a:t>
            </a:r>
          </a:p>
          <a:p>
            <a:pPr marL="560813" lvl="2">
              <a:lnSpc>
                <a:spcPct val="95000"/>
              </a:lnSpc>
              <a:spcBef>
                <a:spcPts val="353"/>
              </a:spcBef>
              <a:buFont typeface="Wingdings" pitchFamily="2" charset="2"/>
              <a:buChar char="§"/>
            </a:pPr>
            <a:r>
              <a:rPr lang="en-US" sz="1000" dirty="0" smtClean="0">
                <a:latin typeface="Arial" pitchFamily="34" charset="0"/>
              </a:rPr>
              <a:t>Intensively treated responders had reduced risks for development and progression of retinopathy and </a:t>
            </a:r>
            <a:r>
              <a:rPr lang="en-US" sz="1000" dirty="0" err="1" smtClean="0">
                <a:latin typeface="Arial" pitchFamily="34" charset="0"/>
              </a:rPr>
              <a:t>microalbuminuria</a:t>
            </a:r>
            <a:r>
              <a:rPr lang="en-US" sz="1000" dirty="0" smtClean="0">
                <a:latin typeface="Arial" pitchFamily="34" charset="0"/>
              </a:rPr>
              <a:t>.</a:t>
            </a:r>
          </a:p>
          <a:p>
            <a:pPr marL="560813" lvl="2">
              <a:lnSpc>
                <a:spcPct val="95000"/>
              </a:lnSpc>
              <a:spcBef>
                <a:spcPts val="353"/>
              </a:spcBef>
              <a:buFont typeface="Wingdings" pitchFamily="2" charset="2"/>
              <a:buChar char="§"/>
            </a:pPr>
            <a:r>
              <a:rPr lang="en-US" sz="1000" dirty="0" smtClean="0">
                <a:latin typeface="Arial" pitchFamily="34" charset="0"/>
              </a:rPr>
              <a:t>Differences were seen within the intensive therapy group that were based on baseline C-peptide status. </a:t>
            </a:r>
          </a:p>
          <a:p>
            <a:pPr marL="560813" lvl="2">
              <a:lnSpc>
                <a:spcPct val="95000"/>
              </a:lnSpc>
              <a:spcBef>
                <a:spcPts val="353"/>
              </a:spcBef>
              <a:buFont typeface="Wingdings" pitchFamily="2" charset="2"/>
              <a:buChar char="§"/>
            </a:pPr>
            <a:r>
              <a:rPr lang="en-US" sz="1000" dirty="0" smtClean="0">
                <a:latin typeface="Arial" pitchFamily="34" charset="0"/>
              </a:rPr>
              <a:t>Despite lower hemoglobin A1c  values in intensively treated responders, the risk for severe hypoglycemia with seizure or coma was 65% (CI, 53% to 74%) less in this group than in intensively treated </a:t>
            </a:r>
            <a:r>
              <a:rPr lang="en-US" sz="1000" dirty="0" err="1" smtClean="0">
                <a:latin typeface="Arial" pitchFamily="34" charset="0"/>
              </a:rPr>
              <a:t>nonresponders</a:t>
            </a:r>
            <a:r>
              <a:rPr lang="en-US" sz="1000" dirty="0" smtClean="0">
                <a:latin typeface="Arial" pitchFamily="34" charset="0"/>
              </a:rPr>
              <a:t>. </a:t>
            </a:r>
          </a:p>
          <a:p>
            <a:pPr marL="560813" lvl="2">
              <a:lnSpc>
                <a:spcPct val="95000"/>
              </a:lnSpc>
              <a:spcBef>
                <a:spcPts val="353"/>
              </a:spcBef>
              <a:buFont typeface="Wingdings" pitchFamily="2" charset="2"/>
              <a:buChar char="§"/>
            </a:pPr>
            <a:r>
              <a:rPr lang="en-US" sz="1000" dirty="0" smtClean="0">
                <a:latin typeface="Arial" pitchFamily="34" charset="0"/>
              </a:rPr>
              <a:t>A 50% reduced risk for retinopathy progression (CI, 12% to 72%) was observed in </a:t>
            </a:r>
            <a:br>
              <a:rPr lang="en-US" sz="1000" dirty="0" smtClean="0">
                <a:latin typeface="Arial" pitchFamily="34" charset="0"/>
              </a:rPr>
            </a:br>
            <a:r>
              <a:rPr lang="en-US" sz="1000" dirty="0" smtClean="0">
                <a:latin typeface="Arial" pitchFamily="34" charset="0"/>
              </a:rPr>
              <a:t>C-peptide responders.</a:t>
            </a:r>
          </a:p>
          <a:p>
            <a:pPr marL="560813" lvl="2">
              <a:lnSpc>
                <a:spcPct val="95000"/>
              </a:lnSpc>
              <a:spcBef>
                <a:spcPts val="353"/>
              </a:spcBef>
              <a:buFont typeface="Wingdings" pitchFamily="2" charset="2"/>
              <a:buChar char="§"/>
            </a:pPr>
            <a:r>
              <a:rPr lang="en-US" sz="1000" dirty="0" smtClean="0">
                <a:latin typeface="Arial" pitchFamily="34" charset="0"/>
              </a:rPr>
              <a:t>Similar trend was seen with a lower risk for the development of </a:t>
            </a:r>
            <a:r>
              <a:rPr lang="en-US" sz="1000" dirty="0" err="1" smtClean="0">
                <a:latin typeface="Arial" pitchFamily="34" charset="0"/>
              </a:rPr>
              <a:t>microalbuminuria</a:t>
            </a:r>
            <a:r>
              <a:rPr lang="en-US" sz="1000" dirty="0" smtClean="0">
                <a:latin typeface="Arial" pitchFamily="34" charset="0"/>
              </a:rPr>
              <a:t>. </a:t>
            </a:r>
          </a:p>
          <a:p>
            <a:pPr>
              <a:lnSpc>
                <a:spcPct val="95000"/>
              </a:lnSpc>
              <a:spcBef>
                <a:spcPts val="353"/>
              </a:spcBef>
              <a:buFontTx/>
              <a:buChar char="•"/>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The Diabetes Control and Complications Trial Research Group. Effect of intensive therapy on residual </a:t>
            </a:r>
            <a:r>
              <a:rPr lang="el-GR" sz="1000" dirty="0" smtClean="0">
                <a:latin typeface="Arial" pitchFamily="34" charset="0"/>
              </a:rPr>
              <a:t>β</a:t>
            </a:r>
            <a:r>
              <a:rPr lang="en-US" sz="1000" dirty="0" smtClean="0">
                <a:latin typeface="Arial" pitchFamily="34" charset="0"/>
              </a:rPr>
              <a:t>-cell function in patients with type 1 diabetes in the diabetes control and complications trial. A randomized, controlled trial. </a:t>
            </a:r>
            <a:r>
              <a:rPr lang="en-US" sz="1000" i="1" dirty="0" smtClean="0">
                <a:latin typeface="Arial" pitchFamily="34" charset="0"/>
              </a:rPr>
              <a:t>Ann </a:t>
            </a:r>
            <a:r>
              <a:rPr lang="en-US" sz="1000" i="1" dirty="0" err="1" smtClean="0">
                <a:latin typeface="Arial" pitchFamily="34" charset="0"/>
              </a:rPr>
              <a:t>Int</a:t>
            </a:r>
            <a:r>
              <a:rPr lang="en-US" sz="1000" i="1" dirty="0" smtClean="0">
                <a:latin typeface="Arial" pitchFamily="34" charset="0"/>
              </a:rPr>
              <a:t> Med</a:t>
            </a:r>
            <a:r>
              <a:rPr lang="en-US" sz="1000" dirty="0" smtClean="0">
                <a:latin typeface="Arial" pitchFamily="34" charset="0"/>
              </a:rPr>
              <a:t>. 1998;128:517-523.</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Islet cell transplantation could one day provide an important therapeutic option for reversal of T1DM. However, there are significant limitations on the number of available organs for transplant at the current time, and current immunosuppressive regimens are not well-tolerated during chronic use. </a:t>
            </a: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smtClean="0">
                <a:latin typeface="Arial" pitchFamily="34" charset="0"/>
              </a:rPr>
              <a:t>Islet transplantation in patients with type 1 diabetes mellitus. Available at:  http://www.ahrq.gov/clinic/epcsums/isletsum.htm. Accessed on 8 April, 2010.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72197"/>
            <a:ext cx="5948570" cy="4119297"/>
          </a:xfrm>
          <a:noFill/>
          <a:ln/>
        </p:spPr>
        <p:txBody>
          <a:bodyPr/>
          <a:lstStyle/>
          <a:p>
            <a:pPr>
              <a:lnSpc>
                <a:spcPct val="95000"/>
              </a:lnSpc>
              <a:spcBef>
                <a:spcPts val="353"/>
              </a:spcBef>
            </a:pPr>
            <a:r>
              <a:rPr lang="en-US" sz="1000" b="1" u="sng" dirty="0" smtClean="0">
                <a:latin typeface="Arial" pitchFamily="34" charset="0"/>
                <a:cs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cs typeface="Arial" pitchFamily="34" charset="0"/>
              </a:rPr>
              <a:t>The unmet needs of type 1 diabetes are:</a:t>
            </a:r>
            <a:endParaRPr lang="en-US" sz="1000" baseline="30000" dirty="0" smtClean="0">
              <a:latin typeface="Arial" pitchFamily="34" charset="0"/>
              <a:cs typeface="Arial" pitchFamily="34" charset="0"/>
            </a:endParaRPr>
          </a:p>
          <a:p>
            <a:pPr lvl="1">
              <a:lnSpc>
                <a:spcPct val="95000"/>
              </a:lnSpc>
              <a:spcBef>
                <a:spcPts val="353"/>
              </a:spcBef>
              <a:buFont typeface="Wingdings" pitchFamily="2" charset="2"/>
              <a:buChar char="§"/>
            </a:pPr>
            <a:r>
              <a:rPr lang="en-US" sz="1000" dirty="0" smtClean="0">
                <a:latin typeface="Arial" pitchFamily="34" charset="0"/>
              </a:rPr>
              <a:t>A1c control – difficult to reach goal</a:t>
            </a:r>
          </a:p>
          <a:p>
            <a:pPr lvl="1">
              <a:lnSpc>
                <a:spcPct val="95000"/>
              </a:lnSpc>
              <a:spcBef>
                <a:spcPts val="353"/>
              </a:spcBef>
              <a:buFont typeface="Wingdings" pitchFamily="2" charset="2"/>
              <a:buChar char="§"/>
            </a:pPr>
            <a:r>
              <a:rPr lang="en-US" sz="1000" dirty="0" smtClean="0">
                <a:latin typeface="Arial" pitchFamily="34" charset="0"/>
              </a:rPr>
              <a:t>Multiple insulin injections – negative impact on activities of daily living</a:t>
            </a:r>
          </a:p>
          <a:p>
            <a:pPr lvl="1">
              <a:lnSpc>
                <a:spcPct val="95000"/>
              </a:lnSpc>
              <a:spcBef>
                <a:spcPts val="353"/>
              </a:spcBef>
              <a:buFont typeface="Wingdings" pitchFamily="2" charset="2"/>
              <a:buChar char="§"/>
            </a:pPr>
            <a:r>
              <a:rPr lang="en-US" sz="1000" dirty="0" smtClean="0">
                <a:latin typeface="Arial" pitchFamily="34" charset="0"/>
              </a:rPr>
              <a:t>Multiple glucose self-tests – negative impact on activities of daily living</a:t>
            </a:r>
          </a:p>
          <a:p>
            <a:pPr lvl="1">
              <a:lnSpc>
                <a:spcPct val="95000"/>
              </a:lnSpc>
              <a:spcBef>
                <a:spcPts val="353"/>
              </a:spcBef>
              <a:buFont typeface="Wingdings" pitchFamily="2" charset="2"/>
              <a:buChar char="§"/>
            </a:pPr>
            <a:r>
              <a:rPr lang="en-US" sz="1000" dirty="0" smtClean="0">
                <a:latin typeface="Arial" pitchFamily="34" charset="0"/>
              </a:rPr>
              <a:t>Hypoglycemia – major concern for both patients and their caregivers – can be life-threatening</a:t>
            </a:r>
            <a:r>
              <a:rPr lang="en-US" sz="1000" baseline="30000" dirty="0" smtClean="0">
                <a:latin typeface="Arial" pitchFamily="34" charset="0"/>
              </a:rPr>
              <a:t>1</a:t>
            </a:r>
            <a:endParaRPr lang="en-US" sz="1000" dirty="0" smtClean="0">
              <a:latin typeface="Arial" pitchFamily="34" charset="0"/>
            </a:endParaRPr>
          </a:p>
          <a:p>
            <a:pPr lvl="1">
              <a:lnSpc>
                <a:spcPct val="95000"/>
              </a:lnSpc>
              <a:spcBef>
                <a:spcPts val="353"/>
              </a:spcBef>
              <a:buFont typeface="Wingdings" pitchFamily="2" charset="2"/>
              <a:buChar char="§"/>
            </a:pPr>
            <a:r>
              <a:rPr lang="en-US" sz="1000" dirty="0" smtClean="0">
                <a:latin typeface="Arial" pitchFamily="34" charset="0"/>
              </a:rPr>
              <a:t>Hyperglycemia/diabetic </a:t>
            </a:r>
            <a:r>
              <a:rPr lang="en-US" sz="1000" dirty="0" err="1" smtClean="0">
                <a:latin typeface="Arial" pitchFamily="34" charset="0"/>
              </a:rPr>
              <a:t>ketoacidosis</a:t>
            </a:r>
            <a:r>
              <a:rPr lang="en-US" sz="1000" dirty="0" smtClean="0">
                <a:latin typeface="Arial" pitchFamily="34" charset="0"/>
              </a:rPr>
              <a:t> – can be life-threatening</a:t>
            </a:r>
            <a:r>
              <a:rPr lang="en-US" sz="1000" baseline="30000" dirty="0" smtClean="0">
                <a:latin typeface="Arial" pitchFamily="34" charset="0"/>
              </a:rPr>
              <a:t>1</a:t>
            </a:r>
            <a:endParaRPr lang="en-US" sz="1000" dirty="0" smtClean="0">
              <a:latin typeface="Arial" pitchFamily="34" charset="0"/>
            </a:endParaRPr>
          </a:p>
          <a:p>
            <a:pPr lvl="1">
              <a:lnSpc>
                <a:spcPct val="95000"/>
              </a:lnSpc>
              <a:spcBef>
                <a:spcPts val="353"/>
              </a:spcBef>
              <a:buFont typeface="Wingdings" pitchFamily="2" charset="2"/>
              <a:buChar char="§"/>
            </a:pPr>
            <a:r>
              <a:rPr lang="en-US" sz="1000" dirty="0" smtClean="0">
                <a:latin typeface="Arial" pitchFamily="34" charset="0"/>
              </a:rPr>
              <a:t>Chronic complications – nephropathy (dialysis), retinopathy (vision loss), neuropathy (amputations), </a:t>
            </a:r>
            <a:r>
              <a:rPr lang="en-US" sz="1000" dirty="0" err="1" smtClean="0">
                <a:latin typeface="Arial" pitchFamily="34" charset="0"/>
              </a:rPr>
              <a:t>macrovascular</a:t>
            </a:r>
            <a:r>
              <a:rPr lang="en-US" sz="1000" dirty="0" smtClean="0">
                <a:latin typeface="Arial" pitchFamily="34" charset="0"/>
              </a:rPr>
              <a:t> disease (MI/stroke)</a:t>
            </a:r>
            <a:r>
              <a:rPr lang="en-US" sz="1000" baseline="30000" dirty="0" smtClean="0">
                <a:latin typeface="Arial" pitchFamily="34" charset="0"/>
              </a:rPr>
              <a:t>1</a:t>
            </a:r>
            <a:endParaRPr lang="en-US" sz="1000" dirty="0" smtClean="0">
              <a:latin typeface="Arial" pitchFamily="34" charset="0"/>
            </a:endParaRPr>
          </a:p>
          <a:p>
            <a:pPr>
              <a:lnSpc>
                <a:spcPct val="95000"/>
              </a:lnSpc>
              <a:spcBef>
                <a:spcPts val="353"/>
              </a:spcBef>
            </a:pPr>
            <a:endParaRPr lang="en-US" sz="1000" dirty="0" smtClean="0">
              <a:latin typeface="Arial" pitchFamily="34" charset="0"/>
              <a:cs typeface="Arial" pitchFamily="34" charset="0"/>
            </a:endParaRPr>
          </a:p>
          <a:p>
            <a:pPr>
              <a:lnSpc>
                <a:spcPct val="95000"/>
              </a:lnSpc>
              <a:spcBef>
                <a:spcPts val="353"/>
              </a:spcBef>
            </a:pPr>
            <a:r>
              <a:rPr lang="en-US" sz="1000" b="1" u="sng" dirty="0" smtClean="0">
                <a:latin typeface="Arial" pitchFamily="34" charset="0"/>
                <a:cs typeface="Arial" pitchFamily="34" charset="0"/>
              </a:rPr>
              <a:t>REFERENCE</a:t>
            </a:r>
          </a:p>
          <a:p>
            <a:pPr>
              <a:lnSpc>
                <a:spcPct val="95000"/>
              </a:lnSpc>
              <a:spcBef>
                <a:spcPts val="353"/>
              </a:spcBef>
            </a:pPr>
            <a:r>
              <a:rPr lang="en-US" sz="1000" dirty="0" err="1" smtClean="0">
                <a:latin typeface="Arial" pitchFamily="34" charset="0"/>
              </a:rPr>
              <a:t>Frier</a:t>
            </a:r>
            <a:r>
              <a:rPr lang="en-US" sz="1000" dirty="0" smtClean="0">
                <a:latin typeface="Arial" pitchFamily="34" charset="0"/>
              </a:rPr>
              <a:t> BM, Fisher M. Diabetes mellitus. </a:t>
            </a:r>
            <a:r>
              <a:rPr lang="en-US" sz="1000" i="1" dirty="0" smtClean="0">
                <a:latin typeface="Arial" pitchFamily="34" charset="0"/>
              </a:rPr>
              <a:t>Davidson's Principles and Practice of Medicine</a:t>
            </a:r>
            <a:r>
              <a:rPr lang="en-US" sz="1000" dirty="0" smtClean="0">
                <a:latin typeface="Arial" pitchFamily="34" charset="0"/>
              </a:rPr>
              <a:t>, 20th ed. Edinburgh: Churchill Livingstone;2006:805-847.</a:t>
            </a:r>
          </a:p>
          <a:p>
            <a:pPr eaLnBrk="1" hangingPunct="1">
              <a:lnSpc>
                <a:spcPct val="120000"/>
              </a:lnSpc>
              <a:spcBef>
                <a:spcPct val="20000"/>
              </a:spcBef>
            </a:pPr>
            <a:endParaRPr lang="en-US" sz="1000" b="1" dirty="0" smtClean="0">
              <a:latin typeface="Arial" pitchFamily="34" charset="0"/>
              <a:cs typeface="Arial" pitchFamily="34" charset="0"/>
            </a:endParaRPr>
          </a:p>
          <a:p>
            <a:pPr eaLnBrk="1" hangingPunct="1">
              <a:lnSpc>
                <a:spcPct val="120000"/>
              </a:lnSpc>
              <a:spcBef>
                <a:spcPct val="20000"/>
              </a:spcBef>
              <a:buFont typeface="Calibri" pitchFamily="34" charset="0"/>
              <a:buAutoNum type="arabicPeriod"/>
            </a:pPr>
            <a:endParaRPr lang="en-US" sz="1000" dirty="0" smtClean="0">
              <a:latin typeface="Arial" pitchFamily="34" charset="0"/>
            </a:endParaRPr>
          </a:p>
          <a:p>
            <a:pPr eaLnBrk="1" hangingPunct="1">
              <a:lnSpc>
                <a:spcPct val="120000"/>
              </a:lnSpc>
              <a:spcBef>
                <a:spcPct val="20000"/>
              </a:spcBef>
            </a:pPr>
            <a:endParaRPr lang="en-US" sz="1000" dirty="0"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normAutofit lnSpcReduction="10000"/>
          </a:bodyPr>
          <a:lstStyle/>
          <a:p>
            <a:pPr>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All studies demonstrated an enhanced beta-cell function upon immune intervention with </a:t>
            </a:r>
            <a:r>
              <a:rPr lang="en-US" sz="1000" dirty="0" err="1" smtClean="0">
                <a:latin typeface="Arial" pitchFamily="34" charset="0"/>
              </a:rPr>
              <a:t>cyclosporin</a:t>
            </a:r>
            <a:r>
              <a:rPr lang="en-US" sz="1000" dirty="0" smtClean="0">
                <a:latin typeface="Arial" pitchFamily="34" charset="0"/>
              </a:rPr>
              <a:t>.</a:t>
            </a:r>
          </a:p>
          <a:p>
            <a:pPr marL="222768" lvl="1" indent="-221210">
              <a:lnSpc>
                <a:spcPct val="95000"/>
              </a:lnSpc>
              <a:spcBef>
                <a:spcPts val="353"/>
              </a:spcBef>
              <a:buFont typeface="Wingdings" pitchFamily="2" charset="2"/>
              <a:buChar char="§"/>
            </a:pPr>
            <a:r>
              <a:rPr lang="en-US" sz="1000" dirty="0" smtClean="0">
                <a:latin typeface="Arial" pitchFamily="34" charset="0"/>
              </a:rPr>
              <a:t>Canada Open Study</a:t>
            </a:r>
            <a:endParaRPr lang="en-US" sz="1000" baseline="30000" dirty="0" smtClean="0">
              <a:latin typeface="Arial" pitchFamily="34" charset="0"/>
            </a:endParaRPr>
          </a:p>
          <a:p>
            <a:pPr marL="560813" lvl="2">
              <a:lnSpc>
                <a:spcPct val="95000"/>
              </a:lnSpc>
              <a:spcBef>
                <a:spcPts val="353"/>
              </a:spcBef>
              <a:buFont typeface="Wingdings" pitchFamily="2" charset="2"/>
              <a:buChar char="§"/>
            </a:pPr>
            <a:r>
              <a:rPr lang="en-US" sz="1000" dirty="0" smtClean="0">
                <a:latin typeface="Arial" pitchFamily="34" charset="0"/>
              </a:rPr>
              <a:t>It was an open trial that enrolled 81 subjects.</a:t>
            </a:r>
          </a:p>
          <a:p>
            <a:pPr marL="560813" lvl="2">
              <a:lnSpc>
                <a:spcPct val="95000"/>
              </a:lnSpc>
              <a:spcBef>
                <a:spcPts val="353"/>
              </a:spcBef>
              <a:buFont typeface="Wingdings" pitchFamily="2" charset="2"/>
              <a:buChar char="§"/>
            </a:pPr>
            <a:r>
              <a:rPr lang="en-US" sz="1000" dirty="0" smtClean="0">
                <a:latin typeface="Arial" pitchFamily="34" charset="0"/>
              </a:rPr>
              <a:t>10 mg/kg per day of </a:t>
            </a:r>
            <a:r>
              <a:rPr lang="en-US" sz="1000" dirty="0" err="1" smtClean="0">
                <a:latin typeface="Arial" pitchFamily="34" charset="0"/>
              </a:rPr>
              <a:t>cyclosporin</a:t>
            </a:r>
            <a:r>
              <a:rPr lang="en-US" sz="1000" dirty="0" smtClean="0">
                <a:latin typeface="Arial" pitchFamily="34" charset="0"/>
              </a:rPr>
              <a:t> was administered in 2 divided doses 12 hours apart. </a:t>
            </a:r>
          </a:p>
          <a:p>
            <a:pPr marL="560813" lvl="2">
              <a:lnSpc>
                <a:spcPct val="95000"/>
              </a:lnSpc>
              <a:spcBef>
                <a:spcPts val="353"/>
              </a:spcBef>
              <a:buFont typeface="Wingdings" pitchFamily="2" charset="2"/>
              <a:buChar char="§"/>
            </a:pPr>
            <a:r>
              <a:rPr lang="en-US" sz="1000" dirty="0" smtClean="0">
                <a:latin typeface="Arial" pitchFamily="34" charset="0"/>
              </a:rPr>
              <a:t>Clinical remission rate at 1 year was 46%; out of this, 84% were not receiving insulin.</a:t>
            </a:r>
          </a:p>
          <a:p>
            <a:pPr marL="560813" lvl="2">
              <a:lnSpc>
                <a:spcPct val="95000"/>
              </a:lnSpc>
              <a:spcBef>
                <a:spcPts val="353"/>
              </a:spcBef>
              <a:buFont typeface="Wingdings" pitchFamily="2" charset="2"/>
              <a:buChar char="§"/>
            </a:pPr>
            <a:r>
              <a:rPr lang="en-US" sz="1000" dirty="0" smtClean="0">
                <a:latin typeface="Arial" pitchFamily="34" charset="0"/>
              </a:rPr>
              <a:t>Recovery of plasma glucagon-stimulated C-peptide indicated a recovery of beta-cell function.</a:t>
            </a:r>
          </a:p>
          <a:p>
            <a:pPr marL="560813" lvl="2">
              <a:lnSpc>
                <a:spcPct val="95000"/>
              </a:lnSpc>
              <a:spcBef>
                <a:spcPts val="353"/>
              </a:spcBef>
              <a:buFont typeface="Wingdings" pitchFamily="2" charset="2"/>
              <a:buChar char="§"/>
            </a:pPr>
            <a:r>
              <a:rPr lang="en-US" sz="1000" dirty="0" smtClean="0">
                <a:latin typeface="Arial" pitchFamily="34" charset="0"/>
              </a:rPr>
              <a:t>However, a relapse was observed within weeks after discontinuation of </a:t>
            </a:r>
            <a:r>
              <a:rPr lang="en-US" sz="1000" dirty="0" err="1" smtClean="0">
                <a:latin typeface="Arial" pitchFamily="34" charset="0"/>
              </a:rPr>
              <a:t>cyclosporin</a:t>
            </a:r>
            <a:r>
              <a:rPr lang="en-US" sz="1000" dirty="0" smtClean="0">
                <a:latin typeface="Arial" pitchFamily="34" charset="0"/>
              </a:rPr>
              <a:t>.</a:t>
            </a:r>
          </a:p>
          <a:p>
            <a:pPr marL="222768" lvl="1" indent="-221210">
              <a:lnSpc>
                <a:spcPct val="95000"/>
              </a:lnSpc>
              <a:spcBef>
                <a:spcPts val="353"/>
              </a:spcBef>
              <a:buFont typeface="Wingdings" pitchFamily="2" charset="2"/>
              <a:buChar char="§"/>
            </a:pPr>
            <a:r>
              <a:rPr lang="en-US" sz="1000" dirty="0" smtClean="0">
                <a:latin typeface="Arial" pitchFamily="34" charset="0"/>
              </a:rPr>
              <a:t>French Study</a:t>
            </a:r>
            <a:endParaRPr lang="en-US" sz="1000" baseline="30000" dirty="0" smtClean="0">
              <a:latin typeface="Arial" pitchFamily="34" charset="0"/>
            </a:endParaRPr>
          </a:p>
          <a:p>
            <a:pPr marL="560813" lvl="2">
              <a:lnSpc>
                <a:spcPct val="95000"/>
              </a:lnSpc>
              <a:spcBef>
                <a:spcPts val="353"/>
              </a:spcBef>
              <a:buFont typeface="Wingdings" pitchFamily="2" charset="2"/>
              <a:buChar char="§"/>
            </a:pPr>
            <a:r>
              <a:rPr lang="en-US" sz="1000" dirty="0" smtClean="0">
                <a:latin typeface="Arial" pitchFamily="34" charset="0"/>
              </a:rPr>
              <a:t> It was a randomized, double-blind, controlled trial on 122 patients.</a:t>
            </a:r>
          </a:p>
          <a:p>
            <a:pPr marL="560813" lvl="2">
              <a:lnSpc>
                <a:spcPct val="95000"/>
              </a:lnSpc>
              <a:spcBef>
                <a:spcPts val="353"/>
              </a:spcBef>
              <a:buFont typeface="Wingdings" pitchFamily="2" charset="2"/>
              <a:buChar char="§"/>
            </a:pPr>
            <a:r>
              <a:rPr lang="en-US" sz="1000" dirty="0" smtClean="0">
                <a:latin typeface="Arial" pitchFamily="34" charset="0"/>
              </a:rPr>
              <a:t>Complete remission was seen in 37.5% in whom the </a:t>
            </a:r>
            <a:r>
              <a:rPr lang="en-US" sz="1000" dirty="0" err="1" smtClean="0">
                <a:latin typeface="Arial" pitchFamily="34" charset="0"/>
              </a:rPr>
              <a:t>cyclosporin</a:t>
            </a:r>
            <a:r>
              <a:rPr lang="en-US" sz="1000" dirty="0" smtClean="0">
                <a:latin typeface="Arial" pitchFamily="34" charset="0"/>
              </a:rPr>
              <a:t> blood trough level in the first 3 months was ~300 </a:t>
            </a:r>
            <a:r>
              <a:rPr lang="en-US" sz="1000" dirty="0" err="1" smtClean="0">
                <a:latin typeface="Arial" pitchFamily="34" charset="0"/>
              </a:rPr>
              <a:t>ng</a:t>
            </a:r>
            <a:r>
              <a:rPr lang="en-US" sz="1000" dirty="0" smtClean="0">
                <a:latin typeface="Arial" pitchFamily="34" charset="0"/>
              </a:rPr>
              <a:t>/</a:t>
            </a:r>
            <a:r>
              <a:rPr lang="en-US" sz="1000" dirty="0" err="1" smtClean="0">
                <a:latin typeface="Arial" pitchFamily="34" charset="0"/>
              </a:rPr>
              <a:t>mL</a:t>
            </a:r>
            <a:r>
              <a:rPr lang="en-US" sz="1000" dirty="0" smtClean="0">
                <a:latin typeface="Arial" pitchFamily="34" charset="0"/>
              </a:rPr>
              <a:t>; the remission was maintained over a 1-year study period.</a:t>
            </a:r>
          </a:p>
          <a:p>
            <a:pPr marL="222768" lvl="1" indent="-221210">
              <a:lnSpc>
                <a:spcPct val="95000"/>
              </a:lnSpc>
              <a:spcBef>
                <a:spcPts val="353"/>
              </a:spcBef>
              <a:buFont typeface="Wingdings" pitchFamily="2" charset="2"/>
              <a:buChar char="§"/>
            </a:pPr>
            <a:r>
              <a:rPr lang="en-US" sz="1000" dirty="0" smtClean="0">
                <a:latin typeface="Arial" pitchFamily="34" charset="0"/>
              </a:rPr>
              <a:t>Canadian-European Study</a:t>
            </a:r>
          </a:p>
          <a:p>
            <a:pPr marL="560813" lvl="2">
              <a:lnSpc>
                <a:spcPct val="95000"/>
              </a:lnSpc>
              <a:spcBef>
                <a:spcPts val="353"/>
              </a:spcBef>
              <a:buFont typeface="Wingdings" pitchFamily="2" charset="2"/>
              <a:buChar char="§"/>
            </a:pPr>
            <a:r>
              <a:rPr lang="en-US" sz="1000" dirty="0" smtClean="0">
                <a:latin typeface="Arial" pitchFamily="34" charset="0"/>
              </a:rPr>
              <a:t>It was a randomized, double-blind, controlled trial.</a:t>
            </a:r>
          </a:p>
          <a:p>
            <a:pPr marL="560813" lvl="2">
              <a:lnSpc>
                <a:spcPct val="95000"/>
              </a:lnSpc>
              <a:spcBef>
                <a:spcPts val="353"/>
              </a:spcBef>
              <a:buFont typeface="Wingdings" pitchFamily="2" charset="2"/>
              <a:buChar char="§"/>
            </a:pPr>
            <a:r>
              <a:rPr lang="en-US" sz="1000" dirty="0" smtClean="0">
                <a:latin typeface="Arial" pitchFamily="34" charset="0"/>
              </a:rPr>
              <a:t>Clinical remission with cyclosporine was greater in patients with &lt; 6 week symptomatic diabetes and with 2 weeks of initiation of insulin therapy.</a:t>
            </a:r>
          </a:p>
          <a:p>
            <a:pPr marL="222768" lvl="1" indent="-221210">
              <a:lnSpc>
                <a:spcPct val="95000"/>
              </a:lnSpc>
              <a:spcBef>
                <a:spcPts val="353"/>
              </a:spcBef>
              <a:buFont typeface="Wingdings" pitchFamily="2" charset="2"/>
              <a:buChar char="§"/>
            </a:pPr>
            <a:r>
              <a:rPr lang="en-US" sz="1000" dirty="0" smtClean="0">
                <a:latin typeface="Arial" pitchFamily="34" charset="0"/>
              </a:rPr>
              <a:t>A lack of tolerability/safety of chronic </a:t>
            </a:r>
            <a:r>
              <a:rPr lang="en-US" sz="1000" dirty="0" err="1" smtClean="0">
                <a:latin typeface="Arial" pitchFamily="34" charset="0"/>
              </a:rPr>
              <a:t>immunosuppression</a:t>
            </a:r>
            <a:r>
              <a:rPr lang="en-US" sz="1000" dirty="0" smtClean="0">
                <a:latin typeface="Arial" pitchFamily="34" charset="0"/>
              </a:rPr>
              <a:t> was observed in these studies, with </a:t>
            </a:r>
            <a:r>
              <a:rPr lang="en-US" sz="1000" dirty="0" err="1" smtClean="0">
                <a:latin typeface="Arial" pitchFamily="34" charset="0"/>
              </a:rPr>
              <a:t>nephrotoxicity</a:t>
            </a:r>
            <a:r>
              <a:rPr lang="en-US" sz="1000" dirty="0" smtClean="0">
                <a:latin typeface="Arial" pitchFamily="34" charset="0"/>
              </a:rPr>
              <a:t> being a major concern.</a:t>
            </a:r>
          </a:p>
          <a:p>
            <a:pPr>
              <a:lnSpc>
                <a:spcPct val="95000"/>
              </a:lnSpc>
              <a:spcBef>
                <a:spcPts val="353"/>
              </a:spcBef>
            </a:pPr>
            <a:endParaRPr lang="en-US" sz="1000" b="1" dirty="0" smtClean="0">
              <a:latin typeface="Arial" pitchFamily="34" charset="0"/>
            </a:endParaRPr>
          </a:p>
          <a:p>
            <a:pPr>
              <a:lnSpc>
                <a:spcPct val="95000"/>
              </a:lnSpc>
              <a:spcBef>
                <a:spcPts val="353"/>
              </a:spcBef>
            </a:pPr>
            <a:r>
              <a:rPr lang="en-US" sz="1000" b="1" u="sng" dirty="0" smtClean="0">
                <a:latin typeface="Arial" pitchFamily="34" charset="0"/>
              </a:rPr>
              <a:t>REFERENCE</a:t>
            </a:r>
          </a:p>
          <a:p>
            <a:pPr>
              <a:lnSpc>
                <a:spcPct val="95000"/>
              </a:lnSpc>
              <a:spcBef>
                <a:spcPts val="353"/>
              </a:spcBef>
            </a:pPr>
            <a:r>
              <a:rPr lang="en-US" sz="1000" dirty="0" err="1" smtClean="0">
                <a:latin typeface="Arial" pitchFamily="34" charset="0"/>
              </a:rPr>
              <a:t>Dupre</a:t>
            </a:r>
            <a:r>
              <a:rPr lang="en-US" sz="1000" dirty="0" smtClean="0">
                <a:latin typeface="Arial" pitchFamily="34" charset="0"/>
              </a:rPr>
              <a:t> J, Stiller CR, Gent M, et al. Clinical trials of cyclosporine in IDDM. </a:t>
            </a:r>
            <a:r>
              <a:rPr lang="en-US" sz="1000" i="1" dirty="0" err="1" smtClean="0">
                <a:latin typeface="Arial" pitchFamily="34" charset="0"/>
              </a:rPr>
              <a:t>Diab</a:t>
            </a:r>
            <a:r>
              <a:rPr lang="en-US" sz="1000" i="1" dirty="0" smtClean="0">
                <a:latin typeface="Arial" pitchFamily="34" charset="0"/>
              </a:rPr>
              <a:t> Care. </a:t>
            </a:r>
            <a:r>
              <a:rPr lang="en-US" sz="1000" dirty="0" smtClean="0">
                <a:latin typeface="Arial" pitchFamily="34" charset="0"/>
              </a:rPr>
              <a:t>1988;1:37-44.</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err="1" smtClean="0">
                <a:latin typeface="Arial" pitchFamily="34" charset="0"/>
              </a:rPr>
              <a:t>Immunomodulation</a:t>
            </a:r>
            <a:r>
              <a:rPr lang="en-US" sz="1000" dirty="0" smtClean="0">
                <a:latin typeface="Arial" pitchFamily="34" charset="0"/>
              </a:rPr>
              <a:t> to reverse recent-onset diabetes is a clinical approach of considerable interest.</a:t>
            </a:r>
            <a:r>
              <a:rPr lang="en-US" sz="1000" baseline="30000" dirty="0" smtClean="0">
                <a:latin typeface="Arial" pitchFamily="34" charset="0"/>
              </a:rPr>
              <a:t>1, 2</a:t>
            </a:r>
          </a:p>
          <a:p>
            <a:pPr marL="222768" lvl="1" indent="-221210">
              <a:lnSpc>
                <a:spcPct val="95000"/>
              </a:lnSpc>
              <a:spcBef>
                <a:spcPts val="353"/>
              </a:spcBef>
              <a:buFont typeface="Wingdings" pitchFamily="2" charset="2"/>
              <a:buChar char="§"/>
            </a:pPr>
            <a:r>
              <a:rPr lang="en-US" sz="1000" dirty="0" smtClean="0">
                <a:latin typeface="Arial" pitchFamily="34" charset="0"/>
              </a:rPr>
              <a:t>Several intervention studies have been completed.</a:t>
            </a:r>
          </a:p>
          <a:p>
            <a:pPr marL="222768" lvl="1" indent="-221210">
              <a:lnSpc>
                <a:spcPct val="95000"/>
              </a:lnSpc>
              <a:spcBef>
                <a:spcPts val="353"/>
              </a:spcBef>
              <a:buFont typeface="Wingdings" pitchFamily="2" charset="2"/>
              <a:buChar char="§"/>
            </a:pPr>
            <a:r>
              <a:rPr lang="en-US" sz="1000" dirty="0" smtClean="0">
                <a:latin typeface="Arial" pitchFamily="34" charset="0"/>
              </a:rPr>
              <a:t>Most noteworthy outcome has been seen after 12 or 14 day courses of monoclonal antibodies were directed against CD3, that is, anti-CD3.</a:t>
            </a:r>
          </a:p>
          <a:p>
            <a:pPr marL="222768" lvl="1" indent="-221210">
              <a:lnSpc>
                <a:spcPct val="95000"/>
              </a:lnSpc>
              <a:spcBef>
                <a:spcPts val="353"/>
              </a:spcBef>
              <a:buFont typeface="Wingdings" pitchFamily="2" charset="2"/>
              <a:buChar char="§"/>
            </a:pPr>
            <a:r>
              <a:rPr lang="en-US" sz="1000" dirty="0" smtClean="0">
                <a:latin typeface="Arial" pitchFamily="34" charset="0"/>
              </a:rPr>
              <a:t>These can be give before the onset of clinical type 1 diabetes or in combination with </a:t>
            </a:r>
            <a:br>
              <a:rPr lang="en-US" sz="1000" dirty="0" smtClean="0">
                <a:latin typeface="Arial" pitchFamily="34" charset="0"/>
              </a:rPr>
            </a:br>
            <a:r>
              <a:rPr lang="en-US" sz="1000" dirty="0" smtClean="0">
                <a:latin typeface="Arial" pitchFamily="34" charset="0"/>
              </a:rPr>
              <a:t>other interventions.</a:t>
            </a:r>
          </a:p>
          <a:p>
            <a:pPr marL="222768" lvl="1" indent="-221210">
              <a:lnSpc>
                <a:spcPct val="95000"/>
              </a:lnSpc>
              <a:spcBef>
                <a:spcPts val="353"/>
              </a:spcBef>
              <a:buFont typeface="Wingdings" pitchFamily="2" charset="2"/>
              <a:buChar char="§"/>
            </a:pPr>
            <a:r>
              <a:rPr lang="en-US" sz="1000" dirty="0" smtClean="0">
                <a:latin typeface="Arial" pitchFamily="34" charset="0"/>
              </a:rPr>
              <a:t>Monoclonal anti-CD20 antibody (</a:t>
            </a:r>
            <a:r>
              <a:rPr lang="en-US" sz="1000" dirty="0" err="1" smtClean="0">
                <a:latin typeface="Arial" pitchFamily="34" charset="0"/>
              </a:rPr>
              <a:t>Rituximab</a:t>
            </a:r>
            <a:r>
              <a:rPr lang="en-US" sz="1000" dirty="0" smtClean="0">
                <a:latin typeface="Arial" pitchFamily="34" charset="0"/>
              </a:rPr>
              <a:t>), which depletes B cells and could act to reduce their antigen-presenting capacity or the </a:t>
            </a:r>
            <a:r>
              <a:rPr lang="en-US" sz="1000" dirty="0" err="1" smtClean="0">
                <a:latin typeface="Arial" pitchFamily="34" charset="0"/>
              </a:rPr>
              <a:t>proinflammatory</a:t>
            </a:r>
            <a:r>
              <a:rPr lang="en-US" sz="1000" dirty="0" smtClean="0">
                <a:latin typeface="Arial" pitchFamily="34" charset="0"/>
              </a:rPr>
              <a:t> effect of islet </a:t>
            </a:r>
            <a:r>
              <a:rPr lang="en-US" sz="1000" dirty="0" err="1" smtClean="0">
                <a:latin typeface="Arial" pitchFamily="34" charset="0"/>
              </a:rPr>
              <a:t>autoantibodies</a:t>
            </a:r>
            <a:r>
              <a:rPr lang="en-US" sz="1000" dirty="0" smtClean="0">
                <a:latin typeface="Arial" pitchFamily="34" charset="0"/>
              </a:rPr>
              <a:t>, is currently on trial in recent-onset type 1 diabetes; it has a relatively good safety profile and might provide an indirect pathway for interfering with the APC–T cell axis.</a:t>
            </a:r>
          </a:p>
          <a:p>
            <a:pPr>
              <a:lnSpc>
                <a:spcPct val="95000"/>
              </a:lnSpc>
              <a:spcBef>
                <a:spcPts val="353"/>
              </a:spcBef>
            </a:pPr>
            <a:endParaRPr lang="en-US" sz="1000" dirty="0" smtClean="0">
              <a:latin typeface="Arial" pitchFamily="34" charset="0"/>
            </a:endParaRPr>
          </a:p>
          <a:p>
            <a:pPr>
              <a:lnSpc>
                <a:spcPct val="95000"/>
              </a:lnSpc>
              <a:spcBef>
                <a:spcPts val="353"/>
              </a:spcBef>
            </a:pPr>
            <a:r>
              <a:rPr lang="en-US" sz="1000" b="1" u="sng" dirty="0" smtClean="0">
                <a:latin typeface="Arial" pitchFamily="34" charset="0"/>
              </a:rPr>
              <a:t>REFERENCES</a:t>
            </a:r>
          </a:p>
          <a:p>
            <a:pPr marL="222768" lvl="1" indent="-221210">
              <a:lnSpc>
                <a:spcPct val="95000"/>
              </a:lnSpc>
              <a:spcBef>
                <a:spcPts val="353"/>
              </a:spcBef>
              <a:buFont typeface="Calibri" pitchFamily="34" charset="0"/>
              <a:buAutoNum type="arabicPeriod"/>
            </a:pPr>
            <a:r>
              <a:rPr lang="en-US" sz="1000" dirty="0" err="1" smtClean="0">
                <a:latin typeface="Arial" pitchFamily="34" charset="0"/>
              </a:rPr>
              <a:t>Staeva</a:t>
            </a:r>
            <a:r>
              <a:rPr lang="en-US" sz="1000" dirty="0" smtClean="0">
                <a:latin typeface="Arial" pitchFamily="34" charset="0"/>
              </a:rPr>
              <a:t>-Vieira T, </a:t>
            </a:r>
            <a:r>
              <a:rPr lang="en-US" sz="1000" dirty="0" err="1" smtClean="0">
                <a:latin typeface="Arial" pitchFamily="34" charset="0"/>
              </a:rPr>
              <a:t>Peakman</a:t>
            </a:r>
            <a:r>
              <a:rPr lang="en-US" sz="1000" dirty="0" smtClean="0">
                <a:latin typeface="Arial" pitchFamily="34" charset="0"/>
              </a:rPr>
              <a:t> M, von </a:t>
            </a:r>
            <a:r>
              <a:rPr lang="en-US" sz="1000" dirty="0" err="1" smtClean="0">
                <a:latin typeface="Arial" pitchFamily="34" charset="0"/>
              </a:rPr>
              <a:t>Herrath</a:t>
            </a:r>
            <a:r>
              <a:rPr lang="en-US" sz="1000" dirty="0" smtClean="0">
                <a:latin typeface="Arial" pitchFamily="34" charset="0"/>
              </a:rPr>
              <a:t> M. Translational mini-review series on type 1 diabetes: Immune-based therapeutic approaches for type 1 diabetes. </a:t>
            </a:r>
            <a:r>
              <a:rPr lang="en-US" sz="1000" i="1" dirty="0" err="1" smtClean="0">
                <a:latin typeface="Arial" pitchFamily="34" charset="0"/>
              </a:rPr>
              <a:t>Clin</a:t>
            </a:r>
            <a:r>
              <a:rPr lang="en-US" sz="1000" i="1" dirty="0" smtClean="0">
                <a:latin typeface="Arial" pitchFamily="34" charset="0"/>
              </a:rPr>
              <a:t> Experiment </a:t>
            </a:r>
            <a:r>
              <a:rPr lang="en-US" sz="1000" i="1" dirty="0" err="1" smtClean="0">
                <a:latin typeface="Arial" pitchFamily="34" charset="0"/>
              </a:rPr>
              <a:t>Immunol</a:t>
            </a:r>
            <a:r>
              <a:rPr lang="en-US" sz="1000" dirty="0" smtClean="0">
                <a:latin typeface="Arial" pitchFamily="34" charset="0"/>
              </a:rPr>
              <a:t>. 2007;148: </a:t>
            </a:r>
            <a:br>
              <a:rPr lang="en-US" sz="1000" dirty="0" smtClean="0">
                <a:latin typeface="Arial" pitchFamily="34" charset="0"/>
              </a:rPr>
            </a:br>
            <a:r>
              <a:rPr lang="en-US" sz="1000" dirty="0" smtClean="0">
                <a:latin typeface="Arial" pitchFamily="34" charset="0"/>
              </a:rPr>
              <a:t>17-31.</a:t>
            </a:r>
          </a:p>
          <a:p>
            <a:pPr marL="222768" lvl="1" indent="-221210">
              <a:lnSpc>
                <a:spcPct val="95000"/>
              </a:lnSpc>
              <a:spcBef>
                <a:spcPts val="353"/>
              </a:spcBef>
              <a:buFont typeface="Calibri" pitchFamily="34" charset="0"/>
              <a:buAutoNum type="arabicPeriod"/>
            </a:pPr>
            <a:r>
              <a:rPr lang="en-US" sz="1000" dirty="0" err="1" smtClean="0">
                <a:latin typeface="Arial" pitchFamily="34" charset="0"/>
              </a:rPr>
              <a:t>Herold</a:t>
            </a:r>
            <a:r>
              <a:rPr lang="en-US" sz="1000" dirty="0" smtClean="0">
                <a:latin typeface="Arial" pitchFamily="34" charset="0"/>
              </a:rPr>
              <a:t> KC, </a:t>
            </a:r>
            <a:r>
              <a:rPr lang="en-US" sz="1000" dirty="0" err="1" smtClean="0">
                <a:latin typeface="Arial" pitchFamily="34" charset="0"/>
              </a:rPr>
              <a:t>Gitelman</a:t>
            </a:r>
            <a:r>
              <a:rPr lang="en-US" sz="1000" dirty="0" smtClean="0">
                <a:latin typeface="Arial" pitchFamily="34" charset="0"/>
              </a:rPr>
              <a:t> SE, </a:t>
            </a:r>
            <a:r>
              <a:rPr lang="en-US" sz="1000" dirty="0" err="1" smtClean="0">
                <a:latin typeface="Arial" pitchFamily="34" charset="0"/>
              </a:rPr>
              <a:t>Masharani</a:t>
            </a:r>
            <a:r>
              <a:rPr lang="en-US" sz="1000" dirty="0" smtClean="0">
                <a:latin typeface="Arial" pitchFamily="34" charset="0"/>
              </a:rPr>
              <a:t> U, et al.  A single course of anti-CD3 monoclonal antibody hOKT31(Ala-Ala) results in improvement in c-peptide responses and clinical parameters for at least 2 years after onset of type 1 diabetes. </a:t>
            </a:r>
            <a:r>
              <a:rPr lang="en-US" sz="1000" i="1" dirty="0" smtClean="0">
                <a:latin typeface="Arial" pitchFamily="34" charset="0"/>
              </a:rPr>
              <a:t>Diabetes. </a:t>
            </a:r>
            <a:r>
              <a:rPr lang="en-US" sz="1000" dirty="0" smtClean="0">
                <a:latin typeface="Arial" pitchFamily="34" charset="0"/>
              </a:rPr>
              <a:t>2005;54:1763-1769.</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Antigen- specific: site-specific, highly selective </a:t>
            </a:r>
            <a:r>
              <a:rPr lang="en-US" sz="1000" dirty="0" err="1" smtClean="0">
                <a:latin typeface="Arial" pitchFamily="34" charset="0"/>
              </a:rPr>
              <a:t>immunomodulator</a:t>
            </a:r>
            <a:r>
              <a:rPr lang="en-US" sz="1000" dirty="0" smtClean="0">
                <a:latin typeface="Arial" pitchFamily="34" charset="0"/>
              </a:rPr>
              <a:t>, without compromising </a:t>
            </a:r>
            <a:br>
              <a:rPr lang="en-US" sz="1000" dirty="0" smtClean="0">
                <a:latin typeface="Arial" pitchFamily="34" charset="0"/>
              </a:rPr>
            </a:br>
            <a:r>
              <a:rPr lang="en-US" sz="1000" dirty="0" smtClean="0">
                <a:latin typeface="Arial" pitchFamily="34" charset="0"/>
              </a:rPr>
              <a:t>systemic immunity.</a:t>
            </a:r>
            <a:r>
              <a:rPr lang="en-US" sz="1000" baseline="30000" dirty="0" smtClean="0">
                <a:latin typeface="Arial" pitchFamily="34" charset="0"/>
              </a:rPr>
              <a:t>1</a:t>
            </a:r>
          </a:p>
          <a:p>
            <a:pPr marL="222768" lvl="1" indent="-221210">
              <a:lnSpc>
                <a:spcPct val="95000"/>
              </a:lnSpc>
              <a:spcBef>
                <a:spcPts val="353"/>
              </a:spcBef>
              <a:buFontTx/>
              <a:buChar char="•"/>
            </a:pPr>
            <a:r>
              <a:rPr lang="en-US" sz="1000" dirty="0" smtClean="0">
                <a:latin typeface="Arial" pitchFamily="34" charset="0"/>
              </a:rPr>
              <a:t>Oral insulin might have greater effect as an immune modulator when given to subjects with high-</a:t>
            </a:r>
            <a:r>
              <a:rPr lang="en-US" sz="1000" dirty="0" err="1" smtClean="0">
                <a:latin typeface="Arial" pitchFamily="34" charset="0"/>
              </a:rPr>
              <a:t>titre</a:t>
            </a:r>
            <a:r>
              <a:rPr lang="en-US" sz="1000" dirty="0" smtClean="0">
                <a:latin typeface="Arial" pitchFamily="34" charset="0"/>
              </a:rPr>
              <a:t> insulin </a:t>
            </a:r>
            <a:r>
              <a:rPr lang="en-US" sz="1000" dirty="0" err="1" smtClean="0">
                <a:latin typeface="Arial" pitchFamily="34" charset="0"/>
              </a:rPr>
              <a:t>autoantibodies</a:t>
            </a:r>
            <a:r>
              <a:rPr lang="en-US" sz="1000" dirty="0" smtClean="0">
                <a:latin typeface="Arial" pitchFamily="34" charset="0"/>
              </a:rPr>
              <a:t> (IAA), as a marker of dominant insulin autoimmunity.</a:t>
            </a:r>
            <a:r>
              <a:rPr lang="en-US" sz="1000" baseline="30000" dirty="0" smtClean="0">
                <a:latin typeface="Arial" pitchFamily="34" charset="0"/>
              </a:rPr>
              <a:t>1</a:t>
            </a:r>
          </a:p>
          <a:p>
            <a:pPr marL="222768" lvl="1" indent="-221210">
              <a:lnSpc>
                <a:spcPct val="95000"/>
              </a:lnSpc>
              <a:spcBef>
                <a:spcPts val="353"/>
              </a:spcBef>
              <a:buFontTx/>
              <a:buChar char="•"/>
            </a:pPr>
            <a:r>
              <a:rPr lang="en-US" sz="1000" dirty="0" smtClean="0">
                <a:latin typeface="Arial" pitchFamily="34" charset="0"/>
              </a:rPr>
              <a:t>GAD-65 protein has shown promising results in their first safety study in subjects with late-onset autoimmune diabetes of adulthood (LADA) and preliminary, unpublished efficacy studies in children with type 1 diabetes.</a:t>
            </a:r>
            <a:r>
              <a:rPr lang="en-US" sz="1000" baseline="30000" dirty="0" smtClean="0">
                <a:latin typeface="Arial" pitchFamily="34" charset="0"/>
              </a:rPr>
              <a:t>1</a:t>
            </a:r>
          </a:p>
          <a:p>
            <a:pPr marL="222768" lvl="1" indent="-221210">
              <a:lnSpc>
                <a:spcPct val="95000"/>
              </a:lnSpc>
              <a:spcBef>
                <a:spcPts val="353"/>
              </a:spcBef>
              <a:buFontTx/>
              <a:buChar char="•"/>
            </a:pPr>
            <a:r>
              <a:rPr lang="en-US" sz="1000" dirty="0" smtClean="0">
                <a:latin typeface="Arial" pitchFamily="34" charset="0"/>
              </a:rPr>
              <a:t>Treatment with GAD-alum had an effect on slowing the loss of residual beta-cell function up to 30 months after intervention and was associated with GAD-specific immune modulation, although it did not change the insulin requirement.</a:t>
            </a:r>
            <a:r>
              <a:rPr lang="en-US" sz="1000" baseline="30000" dirty="0" smtClean="0">
                <a:latin typeface="Arial" pitchFamily="34" charset="0"/>
              </a:rPr>
              <a:t>2</a:t>
            </a:r>
          </a:p>
          <a:p>
            <a:pPr>
              <a:lnSpc>
                <a:spcPct val="95000"/>
              </a:lnSpc>
              <a:spcBef>
                <a:spcPts val="353"/>
              </a:spcBef>
            </a:pPr>
            <a:endParaRPr lang="en-US" sz="1000" baseline="30000" dirty="0" smtClean="0">
              <a:latin typeface="Arial" pitchFamily="34" charset="0"/>
            </a:endParaRPr>
          </a:p>
          <a:p>
            <a:pPr>
              <a:lnSpc>
                <a:spcPct val="95000"/>
              </a:lnSpc>
              <a:spcBef>
                <a:spcPts val="353"/>
              </a:spcBef>
            </a:pPr>
            <a:r>
              <a:rPr lang="en-US" sz="1000" b="1" u="sng" dirty="0" smtClean="0">
                <a:latin typeface="Arial" pitchFamily="34" charset="0"/>
              </a:rPr>
              <a:t>REFERENCES</a:t>
            </a:r>
          </a:p>
          <a:p>
            <a:pPr marL="222768" lvl="1" indent="-221210">
              <a:lnSpc>
                <a:spcPct val="95000"/>
              </a:lnSpc>
              <a:spcBef>
                <a:spcPts val="353"/>
              </a:spcBef>
              <a:buFont typeface="Calibri" pitchFamily="34" charset="0"/>
              <a:buAutoNum type="arabicPeriod"/>
            </a:pPr>
            <a:r>
              <a:rPr lang="en-US" sz="1000" dirty="0" err="1" smtClean="0">
                <a:latin typeface="Arial" pitchFamily="34" charset="0"/>
              </a:rPr>
              <a:t>Staeva</a:t>
            </a:r>
            <a:r>
              <a:rPr lang="en-US" sz="1000" dirty="0" smtClean="0">
                <a:latin typeface="Arial" pitchFamily="34" charset="0"/>
              </a:rPr>
              <a:t>-Vieira T, </a:t>
            </a:r>
            <a:r>
              <a:rPr lang="en-US" sz="1000" dirty="0" err="1" smtClean="0">
                <a:latin typeface="Arial" pitchFamily="34" charset="0"/>
              </a:rPr>
              <a:t>Peakman</a:t>
            </a:r>
            <a:r>
              <a:rPr lang="en-US" sz="1000" dirty="0" smtClean="0">
                <a:latin typeface="Arial" pitchFamily="34" charset="0"/>
              </a:rPr>
              <a:t> M, von </a:t>
            </a:r>
            <a:r>
              <a:rPr lang="en-US" sz="1000" dirty="0" err="1" smtClean="0">
                <a:latin typeface="Arial" pitchFamily="34" charset="0"/>
              </a:rPr>
              <a:t>Herrath</a:t>
            </a:r>
            <a:r>
              <a:rPr lang="en-US" sz="1000" dirty="0" smtClean="0">
                <a:latin typeface="Arial" pitchFamily="34" charset="0"/>
              </a:rPr>
              <a:t> M. Translational mini-review series on type 1 diabetes: Immune-based therapeutic approaches for type 1 diabetes. </a:t>
            </a:r>
            <a:r>
              <a:rPr lang="en-US" sz="1000" i="1" dirty="0" err="1" smtClean="0">
                <a:latin typeface="Arial" pitchFamily="34" charset="0"/>
              </a:rPr>
              <a:t>Clin</a:t>
            </a:r>
            <a:r>
              <a:rPr lang="en-US" sz="1000" i="1" dirty="0" smtClean="0">
                <a:latin typeface="Arial" pitchFamily="34" charset="0"/>
              </a:rPr>
              <a:t> Experiment </a:t>
            </a:r>
            <a:r>
              <a:rPr lang="en-US" sz="1000" i="1" dirty="0" err="1" smtClean="0">
                <a:latin typeface="Arial" pitchFamily="34" charset="0"/>
              </a:rPr>
              <a:t>Immunol</a:t>
            </a:r>
            <a:r>
              <a:rPr lang="en-US" sz="1000" dirty="0" smtClean="0">
                <a:latin typeface="Arial" pitchFamily="34" charset="0"/>
              </a:rPr>
              <a:t>. 2007;148:</a:t>
            </a:r>
            <a:br>
              <a:rPr lang="en-US" sz="1000" dirty="0" smtClean="0">
                <a:latin typeface="Arial" pitchFamily="34" charset="0"/>
              </a:rPr>
            </a:br>
            <a:r>
              <a:rPr lang="en-US" sz="1000" dirty="0" smtClean="0">
                <a:latin typeface="Arial" pitchFamily="34" charset="0"/>
              </a:rPr>
              <a:t>17-31.</a:t>
            </a:r>
          </a:p>
          <a:p>
            <a:pPr marL="222768" lvl="1" indent="-221210">
              <a:lnSpc>
                <a:spcPct val="95000"/>
              </a:lnSpc>
              <a:spcBef>
                <a:spcPts val="353"/>
              </a:spcBef>
              <a:buFont typeface="Calibri" pitchFamily="34" charset="0"/>
              <a:buAutoNum type="arabicPeriod"/>
            </a:pPr>
            <a:r>
              <a:rPr lang="en-US" sz="1000" dirty="0" err="1" smtClean="0">
                <a:latin typeface="Arial" pitchFamily="34" charset="0"/>
              </a:rPr>
              <a:t>Ludvigsson</a:t>
            </a:r>
            <a:r>
              <a:rPr lang="en-US" sz="1000" dirty="0" smtClean="0">
                <a:latin typeface="Arial" pitchFamily="34" charset="0"/>
              </a:rPr>
              <a:t> J, </a:t>
            </a:r>
            <a:r>
              <a:rPr lang="en-US" sz="1000" dirty="0" err="1" smtClean="0">
                <a:latin typeface="Arial" pitchFamily="34" charset="0"/>
              </a:rPr>
              <a:t>Faresjö</a:t>
            </a:r>
            <a:r>
              <a:rPr lang="en-US" sz="1000" dirty="0" smtClean="0">
                <a:latin typeface="Arial" pitchFamily="34" charset="0"/>
              </a:rPr>
              <a:t> M, </a:t>
            </a:r>
            <a:r>
              <a:rPr lang="en-US" sz="1000" dirty="0" err="1" smtClean="0">
                <a:latin typeface="Arial" pitchFamily="34" charset="0"/>
              </a:rPr>
              <a:t>Hjorth</a:t>
            </a:r>
            <a:r>
              <a:rPr lang="en-US" sz="1000" dirty="0" smtClean="0">
                <a:latin typeface="Arial" pitchFamily="34" charset="0"/>
              </a:rPr>
              <a:t> M, et al. GAD treatment and insulin secretion in recent-onset type 1 diabetes.</a:t>
            </a:r>
            <a:r>
              <a:rPr lang="en-US" sz="1000" i="1" dirty="0" smtClean="0">
                <a:latin typeface="Arial" pitchFamily="34" charset="0"/>
              </a:rPr>
              <a:t> 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2008;359:1909-1920.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cs typeface="Arial" pitchFamily="34" charset="0"/>
              </a:rPr>
              <a:t>KEY POINT</a:t>
            </a:r>
          </a:p>
          <a:p>
            <a:pPr marL="224325" indent="-224325">
              <a:lnSpc>
                <a:spcPct val="95000"/>
              </a:lnSpc>
              <a:spcBef>
                <a:spcPts val="353"/>
              </a:spcBef>
              <a:buFont typeface="Wingdings" pitchFamily="2" charset="2"/>
              <a:buChar char="§"/>
            </a:pPr>
            <a:r>
              <a:rPr lang="en-US" sz="1000" dirty="0" smtClean="0">
                <a:latin typeface="Arial" pitchFamily="34" charset="0"/>
              </a:rPr>
              <a:t>JDRF has one mission – to find a cure for diabetes and its complications through the support of research.</a:t>
            </a:r>
          </a:p>
          <a:p>
            <a:pPr marL="224325" indent="-224325">
              <a:lnSpc>
                <a:spcPct val="95000"/>
              </a:lnSpc>
              <a:spcBef>
                <a:spcPts val="353"/>
              </a:spcBef>
            </a:pPr>
            <a:endParaRPr lang="en-US" sz="1000" dirty="0" smtClean="0">
              <a:latin typeface="Arial" pitchFamily="34" charset="0"/>
            </a:endParaRPr>
          </a:p>
          <a:p>
            <a:pPr marL="224325" indent="-224325">
              <a:lnSpc>
                <a:spcPct val="95000"/>
              </a:lnSpc>
              <a:spcBef>
                <a:spcPts val="353"/>
              </a:spcBef>
            </a:pPr>
            <a:r>
              <a:rPr lang="en-US" sz="1000" b="1" u="sng" dirty="0" smtClean="0">
                <a:latin typeface="Arial" pitchFamily="34" charset="0"/>
                <a:cs typeface="Arial" pitchFamily="34" charset="0"/>
              </a:rPr>
              <a:t>REFERENCE</a:t>
            </a:r>
          </a:p>
          <a:p>
            <a:pPr marL="224325" indent="-224325">
              <a:lnSpc>
                <a:spcPct val="95000"/>
              </a:lnSpc>
              <a:spcBef>
                <a:spcPts val="353"/>
              </a:spcBef>
            </a:pPr>
            <a:r>
              <a:rPr lang="en-US" sz="1000" dirty="0" smtClean="0">
                <a:latin typeface="Arial" pitchFamily="34" charset="0"/>
                <a:cs typeface="Arial" pitchFamily="34" charset="0"/>
              </a:rPr>
              <a:t>Newly diagnosed. Available at: http://www.jdrf.org/index.cfm?page_id=103432. Accessed 8 April, 2010.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marL="224325" indent="-224325">
              <a:lnSpc>
                <a:spcPct val="95000"/>
              </a:lnSpc>
              <a:spcBef>
                <a:spcPts val="353"/>
              </a:spcBef>
            </a:pPr>
            <a:r>
              <a:rPr lang="en-US" sz="1000" b="1" u="sng" dirty="0" smtClean="0">
                <a:latin typeface="Arial" pitchFamily="34" charset="0"/>
                <a:cs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rPr>
              <a:t>Prevalence of Type 1 diabetes in US</a:t>
            </a:r>
            <a:r>
              <a:rPr lang="en-US" sz="1000" baseline="30000" dirty="0" smtClean="0">
                <a:latin typeface="Arial" pitchFamily="34" charset="0"/>
              </a:rPr>
              <a:t>1</a:t>
            </a:r>
          </a:p>
          <a:p>
            <a:pPr marL="560813" lvl="1" indent="-224325">
              <a:lnSpc>
                <a:spcPct val="95000"/>
              </a:lnSpc>
              <a:spcBef>
                <a:spcPts val="353"/>
              </a:spcBef>
              <a:buFont typeface="Wingdings" pitchFamily="2" charset="2"/>
              <a:buChar char="§"/>
            </a:pPr>
            <a:r>
              <a:rPr lang="en-US" sz="1000" dirty="0" smtClean="0">
                <a:latin typeface="Arial" pitchFamily="34" charset="0"/>
              </a:rPr>
              <a:t>Approximately 1 million individuals have type 1 diabetes</a:t>
            </a:r>
          </a:p>
          <a:p>
            <a:pPr marL="560813" lvl="1" indent="-224325">
              <a:lnSpc>
                <a:spcPct val="95000"/>
              </a:lnSpc>
              <a:spcBef>
                <a:spcPts val="353"/>
              </a:spcBef>
              <a:buFont typeface="Wingdings" pitchFamily="2" charset="2"/>
              <a:buChar char="§"/>
            </a:pPr>
            <a:r>
              <a:rPr lang="en-US" sz="1000" dirty="0" smtClean="0">
                <a:latin typeface="Arial" pitchFamily="34" charset="0"/>
              </a:rPr>
              <a:t>Overall prevalence of diabetes has been increasing steadily</a:t>
            </a:r>
          </a:p>
          <a:p>
            <a:pPr marL="224325" indent="-224325">
              <a:lnSpc>
                <a:spcPct val="95000"/>
              </a:lnSpc>
              <a:spcBef>
                <a:spcPts val="353"/>
              </a:spcBef>
              <a:buFont typeface="Wingdings" pitchFamily="2" charset="2"/>
              <a:buChar char="§"/>
            </a:pPr>
            <a:r>
              <a:rPr lang="en-US" sz="1000" dirty="0" smtClean="0">
                <a:latin typeface="Arial" pitchFamily="34" charset="0"/>
              </a:rPr>
              <a:t>In the United States, the lifetime prevalence approaches 0.4%, but in high-incidence countries such as Finland and Sweden, it may be as high as 1%</a:t>
            </a:r>
            <a:r>
              <a:rPr lang="en-US" sz="1000" baseline="30000" dirty="0" smtClean="0">
                <a:latin typeface="Arial" pitchFamily="34" charset="0"/>
              </a:rPr>
              <a:t>2</a:t>
            </a:r>
            <a:endParaRPr lang="en-US" sz="1000" dirty="0" smtClean="0">
              <a:latin typeface="Arial" pitchFamily="34" charset="0"/>
            </a:endParaRPr>
          </a:p>
          <a:p>
            <a:pPr marL="560813" lvl="1" indent="-224325">
              <a:lnSpc>
                <a:spcPct val="95000"/>
              </a:lnSpc>
              <a:spcBef>
                <a:spcPts val="353"/>
              </a:spcBef>
              <a:buFontTx/>
              <a:buChar char="•"/>
            </a:pPr>
            <a:endParaRPr lang="en-US" sz="1000" dirty="0" smtClean="0">
              <a:latin typeface="Arial" pitchFamily="34" charset="0"/>
            </a:endParaRPr>
          </a:p>
          <a:p>
            <a:pPr marL="224325" indent="-224325">
              <a:lnSpc>
                <a:spcPct val="95000"/>
              </a:lnSpc>
              <a:spcBef>
                <a:spcPts val="353"/>
              </a:spcBef>
            </a:pPr>
            <a:r>
              <a:rPr lang="en-US" sz="1000" b="1" u="sng" dirty="0" smtClean="0">
                <a:latin typeface="Arial" pitchFamily="34" charset="0"/>
              </a:rPr>
              <a:t>REFERENCES</a:t>
            </a:r>
          </a:p>
          <a:p>
            <a:pPr marL="224325" indent="-224325">
              <a:lnSpc>
                <a:spcPct val="95000"/>
              </a:lnSpc>
              <a:spcBef>
                <a:spcPts val="353"/>
              </a:spcBef>
              <a:buFont typeface="Calibri" pitchFamily="34" charset="0"/>
              <a:buAutoNum type="arabicPeriod"/>
            </a:pPr>
            <a:r>
              <a:rPr lang="en-US" sz="1000" dirty="0" err="1" smtClean="0">
                <a:latin typeface="Arial" pitchFamily="34" charset="0"/>
              </a:rPr>
              <a:t>Skyler</a:t>
            </a:r>
            <a:r>
              <a:rPr lang="en-US" sz="1000" dirty="0" smtClean="0">
                <a:latin typeface="Arial" pitchFamily="34" charset="0"/>
              </a:rPr>
              <a:t> JS, </a:t>
            </a:r>
            <a:r>
              <a:rPr lang="en-US" sz="1000" dirty="0" err="1" smtClean="0">
                <a:latin typeface="Arial" pitchFamily="34" charset="0"/>
              </a:rPr>
              <a:t>Oddo</a:t>
            </a:r>
            <a:r>
              <a:rPr lang="en-US" sz="1000" dirty="0" smtClean="0">
                <a:latin typeface="Arial" pitchFamily="34" charset="0"/>
              </a:rPr>
              <a:t> C. Diabetes trends in the USA. </a:t>
            </a:r>
            <a:r>
              <a:rPr lang="pt-BR" sz="1000" i="1" dirty="0" smtClean="0">
                <a:latin typeface="Arial" pitchFamily="34" charset="0"/>
              </a:rPr>
              <a:t>Diabetes Metab Res Rev.</a:t>
            </a:r>
            <a:r>
              <a:rPr lang="pt-BR" sz="1000" dirty="0" smtClean="0">
                <a:latin typeface="Arial" pitchFamily="34" charset="0"/>
              </a:rPr>
              <a:t> 2002;18:S21–S26.</a:t>
            </a:r>
            <a:endParaRPr lang="en-US" sz="1000" dirty="0" smtClean="0">
              <a:latin typeface="Arial" pitchFamily="34" charset="0"/>
            </a:endParaRPr>
          </a:p>
          <a:p>
            <a:pPr marL="224325" indent="-224325">
              <a:lnSpc>
                <a:spcPct val="95000"/>
              </a:lnSpc>
              <a:spcBef>
                <a:spcPts val="353"/>
              </a:spcBef>
              <a:buFont typeface="Calibri" pitchFamily="34" charset="0"/>
              <a:buAutoNum type="arabicPeriod"/>
            </a:pPr>
            <a:r>
              <a:rPr lang="en-US" sz="1000" dirty="0" smtClean="0">
                <a:latin typeface="Arial" pitchFamily="34" charset="0"/>
              </a:rPr>
              <a:t>Unger J. Management of Type 1 Diabetes. </a:t>
            </a:r>
            <a:r>
              <a:rPr lang="en-US" sz="1000" i="1" dirty="0" smtClean="0">
                <a:latin typeface="Arial" pitchFamily="34" charset="0"/>
              </a:rPr>
              <a:t>Prim Care </a:t>
            </a:r>
            <a:r>
              <a:rPr lang="en-US" sz="1000" i="1" dirty="0" err="1" smtClean="0">
                <a:latin typeface="Arial" pitchFamily="34" charset="0"/>
              </a:rPr>
              <a:t>Clin</a:t>
            </a:r>
            <a:r>
              <a:rPr lang="en-US" sz="1000" i="1" dirty="0" smtClean="0">
                <a:latin typeface="Arial" pitchFamily="34" charset="0"/>
              </a:rPr>
              <a:t> Office </a:t>
            </a:r>
            <a:r>
              <a:rPr lang="en-US" sz="1000" i="1" dirty="0" err="1" smtClean="0">
                <a:latin typeface="Arial" pitchFamily="34" charset="0"/>
              </a:rPr>
              <a:t>Pract</a:t>
            </a:r>
            <a:r>
              <a:rPr lang="en-US" sz="1000" dirty="0" smtClean="0">
                <a:latin typeface="Arial" pitchFamily="34" charset="0"/>
              </a:rPr>
              <a:t>. 2007;34:791–808.</a:t>
            </a:r>
          </a:p>
          <a:p>
            <a:pPr marL="224325" indent="-224325">
              <a:lnSpc>
                <a:spcPct val="120000"/>
              </a:lnSpc>
              <a:spcBef>
                <a:spcPct val="20000"/>
              </a:spcBef>
              <a:buFontTx/>
              <a:buChar char="•"/>
            </a:pPr>
            <a:endParaRPr lang="en-US" sz="1000"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cs typeface="Arial" pitchFamily="34" charset="0"/>
              </a:rPr>
              <a:t>KEY POINTS</a:t>
            </a:r>
          </a:p>
          <a:p>
            <a:pPr marL="224325" indent="-224325">
              <a:lnSpc>
                <a:spcPct val="95000"/>
              </a:lnSpc>
              <a:spcBef>
                <a:spcPts val="353"/>
              </a:spcBef>
              <a:buFont typeface="Wingdings" pitchFamily="2" charset="2"/>
              <a:buChar char="§"/>
            </a:pPr>
            <a:r>
              <a:rPr lang="en-US" sz="1000" dirty="0" smtClean="0">
                <a:latin typeface="Arial" pitchFamily="34" charset="0"/>
                <a:cs typeface="Arial" pitchFamily="34" charset="0"/>
              </a:rPr>
              <a:t>DIAMOND is a </a:t>
            </a:r>
            <a:r>
              <a:rPr lang="en-US" sz="1000" dirty="0" smtClean="0">
                <a:latin typeface="Arial" pitchFamily="34" charset="0"/>
              </a:rPr>
              <a:t>Multinational Project for Childhood Diabetes funded by the WHO</a:t>
            </a:r>
            <a:endParaRPr lang="en-US" sz="1000" baseline="30000" dirty="0" smtClean="0">
              <a:latin typeface="Arial" pitchFamily="34" charset="0"/>
            </a:endParaRPr>
          </a:p>
          <a:p>
            <a:pPr marL="560813" lvl="1" indent="-224325">
              <a:lnSpc>
                <a:spcPct val="95000"/>
              </a:lnSpc>
              <a:spcBef>
                <a:spcPts val="353"/>
              </a:spcBef>
              <a:buFont typeface="Wingdings" pitchFamily="2" charset="2"/>
              <a:buChar char="§"/>
            </a:pPr>
            <a:r>
              <a:rPr lang="en-US" sz="1000" dirty="0" smtClean="0">
                <a:latin typeface="Arial" pitchFamily="34" charset="0"/>
              </a:rPr>
              <a:t>The study included 43,013 children ≤14 years of age diagnosed with Type 1 DM between the years 1990 and 1999.</a:t>
            </a:r>
            <a:endParaRPr lang="en-US" sz="1000" baseline="30000" dirty="0" smtClean="0">
              <a:latin typeface="Arial" pitchFamily="34" charset="0"/>
            </a:endParaRPr>
          </a:p>
          <a:p>
            <a:pPr marL="224325" indent="-224325">
              <a:lnSpc>
                <a:spcPct val="95000"/>
              </a:lnSpc>
              <a:spcBef>
                <a:spcPts val="353"/>
              </a:spcBef>
              <a:buFont typeface="Wingdings" pitchFamily="2" charset="2"/>
              <a:buChar char="§"/>
            </a:pPr>
            <a:r>
              <a:rPr lang="en-US" sz="1000" dirty="0" smtClean="0">
                <a:latin typeface="Arial" pitchFamily="34" charset="0"/>
              </a:rPr>
              <a:t>The incidence of Type 1 DM has been found to be very high in Finland, United Kingdom, Canada, and the United State; it is low in Italy and France, and very low in Japan.</a:t>
            </a:r>
          </a:p>
          <a:p>
            <a:pPr marL="560813" lvl="1" indent="-224325">
              <a:lnSpc>
                <a:spcPct val="95000"/>
              </a:lnSpc>
              <a:spcBef>
                <a:spcPts val="353"/>
              </a:spcBef>
              <a:buFontTx/>
              <a:buChar char="•"/>
            </a:pPr>
            <a:endParaRPr lang="en-US" sz="1000" dirty="0" smtClean="0">
              <a:latin typeface="Arial" pitchFamily="34" charset="0"/>
            </a:endParaRPr>
          </a:p>
          <a:p>
            <a:pPr>
              <a:lnSpc>
                <a:spcPct val="95000"/>
              </a:lnSpc>
              <a:spcBef>
                <a:spcPts val="353"/>
              </a:spcBef>
            </a:pPr>
            <a:r>
              <a:rPr lang="en-US" sz="1000" b="1" u="sng" dirty="0" smtClean="0">
                <a:latin typeface="Arial" pitchFamily="34" charset="0"/>
                <a:cs typeface="Arial" pitchFamily="34" charset="0"/>
              </a:rPr>
              <a:t>REFERENCE</a:t>
            </a:r>
          </a:p>
          <a:p>
            <a:pPr>
              <a:lnSpc>
                <a:spcPct val="95000"/>
              </a:lnSpc>
              <a:spcBef>
                <a:spcPts val="353"/>
              </a:spcBef>
            </a:pPr>
            <a:r>
              <a:rPr lang="en-US" sz="1000" dirty="0" smtClean="0">
                <a:latin typeface="Arial" pitchFamily="34" charset="0"/>
              </a:rPr>
              <a:t>DIAMOND Project Group. Incidence and trends of childhood Type 1 diabetes worldwide 1990-1999. </a:t>
            </a:r>
            <a:br>
              <a:rPr lang="en-US" sz="1000" dirty="0" smtClean="0">
                <a:latin typeface="Arial" pitchFamily="34" charset="0"/>
              </a:rPr>
            </a:br>
            <a:r>
              <a:rPr lang="en-US" sz="1000" i="1" dirty="0" err="1" smtClean="0">
                <a:latin typeface="Arial" pitchFamily="34" charset="0"/>
              </a:rPr>
              <a:t>Diabet</a:t>
            </a:r>
            <a:r>
              <a:rPr lang="en-US" sz="1000" i="1" dirty="0" smtClean="0">
                <a:latin typeface="Arial" pitchFamily="34" charset="0"/>
              </a:rPr>
              <a:t> Med. </a:t>
            </a:r>
            <a:r>
              <a:rPr lang="en-US" sz="1000" dirty="0" smtClean="0">
                <a:latin typeface="Arial" pitchFamily="34" charset="0"/>
              </a:rPr>
              <a:t>2006;23:857-866.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465151" y="4267513"/>
            <a:ext cx="5948570" cy="4119297"/>
          </a:xfrm>
          <a:noFill/>
          <a:ln/>
        </p:spPr>
        <p:txBody>
          <a:bodyPr/>
          <a:lstStyle/>
          <a:p>
            <a:pPr>
              <a:lnSpc>
                <a:spcPct val="95000"/>
              </a:lnSpc>
              <a:spcBef>
                <a:spcPts val="353"/>
              </a:spcBef>
            </a:pPr>
            <a:r>
              <a:rPr lang="en-US" sz="1000" b="1" u="sng" dirty="0" smtClean="0">
                <a:latin typeface="Arial" pitchFamily="34" charset="0"/>
                <a:cs typeface="Arial" pitchFamily="34" charset="0"/>
              </a:rPr>
              <a:t>KEY POINTS</a:t>
            </a:r>
          </a:p>
          <a:p>
            <a:pPr marL="230556" lvl="1" indent="-230556">
              <a:lnSpc>
                <a:spcPct val="95000"/>
              </a:lnSpc>
              <a:spcBef>
                <a:spcPts val="353"/>
              </a:spcBef>
              <a:buFont typeface="Wingdings" pitchFamily="2" charset="2"/>
              <a:buChar char="§"/>
            </a:pPr>
            <a:r>
              <a:rPr lang="en-US" sz="1000" dirty="0" smtClean="0">
                <a:latin typeface="Arial" pitchFamily="34" charset="0"/>
                <a:cs typeface="Arial" pitchFamily="34" charset="0"/>
              </a:rPr>
              <a:t>Incidence and cumulative incidence of Type I DM per 100,000 person-years was carried out using 11,751 cases from two nationwide prospective registers in Sweden 1983-1998.</a:t>
            </a:r>
            <a:endParaRPr lang="en-US" sz="1000" baseline="30000" dirty="0" smtClean="0">
              <a:latin typeface="Arial" pitchFamily="34" charset="0"/>
            </a:endParaRPr>
          </a:p>
          <a:p>
            <a:pPr marL="230556" lvl="1" indent="-230556">
              <a:lnSpc>
                <a:spcPct val="95000"/>
              </a:lnSpc>
              <a:spcBef>
                <a:spcPts val="353"/>
              </a:spcBef>
              <a:buFont typeface="Wingdings" pitchFamily="2" charset="2"/>
              <a:buChar char="§"/>
            </a:pPr>
            <a:r>
              <a:rPr lang="en-US" sz="1000" dirty="0" smtClean="0">
                <a:latin typeface="Arial" pitchFamily="34" charset="0"/>
              </a:rPr>
              <a:t>Incidence was 21.4% (95% CI, 20.8-21.9) in men and 17.1% (95% CI, 16.6-17.5) in women 0-34 years of age. </a:t>
            </a:r>
          </a:p>
          <a:p>
            <a:pPr marL="230556" lvl="1" indent="-230556">
              <a:lnSpc>
                <a:spcPct val="95000"/>
              </a:lnSpc>
              <a:spcBef>
                <a:spcPts val="353"/>
              </a:spcBef>
              <a:buFont typeface="Wingdings" pitchFamily="2" charset="2"/>
              <a:buChar char="§"/>
            </a:pPr>
            <a:r>
              <a:rPr lang="en-US" sz="1000" dirty="0" smtClean="0">
                <a:latin typeface="Arial" pitchFamily="34" charset="0"/>
              </a:rPr>
              <a:t>In boys 0-14 years of age, and girls 0-12 years of age, the incidence increased over time but tended to decrease at older age groups – especially in men.</a:t>
            </a:r>
            <a:endParaRPr lang="en-US" sz="1000" baseline="30000" dirty="0" smtClean="0">
              <a:latin typeface="Arial" pitchFamily="34" charset="0"/>
            </a:endParaRPr>
          </a:p>
          <a:p>
            <a:pPr marL="230556" lvl="1" indent="-230556">
              <a:lnSpc>
                <a:spcPct val="95000"/>
              </a:lnSpc>
              <a:spcBef>
                <a:spcPts val="353"/>
              </a:spcBef>
              <a:buFont typeface="Wingdings" pitchFamily="2" charset="2"/>
              <a:buChar char="§"/>
            </a:pPr>
            <a:r>
              <a:rPr lang="en-US" sz="1000" dirty="0" smtClean="0">
                <a:latin typeface="Arial" pitchFamily="34" charset="0"/>
              </a:rPr>
              <a:t>Average cumulative incidence was 748 in men and 598 in women.</a:t>
            </a:r>
          </a:p>
          <a:p>
            <a:pPr marL="230556" lvl="1" indent="-230556">
              <a:lnSpc>
                <a:spcPct val="95000"/>
              </a:lnSpc>
              <a:spcBef>
                <a:spcPts val="353"/>
              </a:spcBef>
              <a:buFont typeface="Wingdings" pitchFamily="2" charset="2"/>
              <a:buChar char="§"/>
            </a:pPr>
            <a:r>
              <a:rPr lang="en-US" sz="1000" dirty="0" smtClean="0">
                <a:latin typeface="Arial" pitchFamily="34" charset="0"/>
              </a:rPr>
              <a:t>During the 16-year period investigated, the incidence of Type I DM did not increase in the 0-34</a:t>
            </a:r>
            <a:r>
              <a:rPr lang="en-US" sz="1000" dirty="0" smtClean="0">
                <a:latin typeface="Arial" pitchFamily="34" charset="0"/>
                <a:cs typeface="Arial" pitchFamily="34" charset="0"/>
              </a:rPr>
              <a:t>–</a:t>
            </a:r>
            <a:r>
              <a:rPr lang="en-US" sz="1000" dirty="0" smtClean="0">
                <a:latin typeface="Arial" pitchFamily="34" charset="0"/>
              </a:rPr>
              <a:t>year age group in Sweden; however, median age at diagnosis decreased. </a:t>
            </a:r>
          </a:p>
          <a:p>
            <a:pPr marL="392569" lvl="1">
              <a:lnSpc>
                <a:spcPct val="95000"/>
              </a:lnSpc>
              <a:spcBef>
                <a:spcPts val="353"/>
              </a:spcBef>
              <a:buFontTx/>
              <a:buChar char="•"/>
            </a:pPr>
            <a:endParaRPr lang="en-US" sz="1000" dirty="0" smtClean="0">
              <a:latin typeface="Arial" pitchFamily="34" charset="0"/>
            </a:endParaRPr>
          </a:p>
          <a:p>
            <a:pPr>
              <a:lnSpc>
                <a:spcPct val="95000"/>
              </a:lnSpc>
              <a:spcBef>
                <a:spcPts val="353"/>
              </a:spcBef>
            </a:pPr>
            <a:r>
              <a:rPr lang="en-US" sz="1000" b="1" u="sng" dirty="0" smtClean="0">
                <a:latin typeface="Arial" pitchFamily="34" charset="0"/>
                <a:cs typeface="Arial" pitchFamily="34" charset="0"/>
              </a:rPr>
              <a:t>REFERENCE</a:t>
            </a:r>
          </a:p>
          <a:p>
            <a:pPr>
              <a:lnSpc>
                <a:spcPct val="95000"/>
              </a:lnSpc>
              <a:spcBef>
                <a:spcPts val="353"/>
              </a:spcBef>
            </a:pPr>
            <a:r>
              <a:rPr lang="en-US" sz="1000" dirty="0" err="1" smtClean="0">
                <a:latin typeface="Arial" pitchFamily="34" charset="0"/>
              </a:rPr>
              <a:t>Pundziute-Lyckå</a:t>
            </a:r>
            <a:r>
              <a:rPr lang="en-US" sz="1000" dirty="0" smtClean="0">
                <a:latin typeface="Arial" pitchFamily="34" charset="0"/>
              </a:rPr>
              <a:t> A, </a:t>
            </a:r>
            <a:r>
              <a:rPr lang="en-US" sz="1000" dirty="0" err="1" smtClean="0">
                <a:latin typeface="Arial" pitchFamily="34" charset="0"/>
              </a:rPr>
              <a:t>Dahlquist</a:t>
            </a:r>
            <a:r>
              <a:rPr lang="en-US" sz="1000" dirty="0" smtClean="0">
                <a:latin typeface="Arial" pitchFamily="34" charset="0"/>
              </a:rPr>
              <a:t> G, </a:t>
            </a:r>
            <a:r>
              <a:rPr lang="en-US" sz="1000" dirty="0" err="1" smtClean="0">
                <a:latin typeface="Arial" pitchFamily="34" charset="0"/>
              </a:rPr>
              <a:t>Nyström</a:t>
            </a:r>
            <a:r>
              <a:rPr lang="en-US" sz="1000" dirty="0" smtClean="0">
                <a:latin typeface="Arial" pitchFamily="34" charset="0"/>
              </a:rPr>
              <a:t> L, et al. and the Swedish Childhood Diabetes Study Group. The incidence of Type I diabetes has not increased but shifted to a younger age at diagnosis in the 0–34 years group in Sweden 1983 to 1998. </a:t>
            </a:r>
            <a:r>
              <a:rPr lang="en-US" sz="1000" i="1" dirty="0" err="1" smtClean="0">
                <a:latin typeface="Arial" pitchFamily="34" charset="0"/>
              </a:rPr>
              <a:t>Diabetologia</a:t>
            </a:r>
            <a:r>
              <a:rPr lang="en-US" sz="1000" i="1" dirty="0" smtClean="0">
                <a:latin typeface="Arial" pitchFamily="34" charset="0"/>
              </a:rPr>
              <a:t>.</a:t>
            </a:r>
            <a:r>
              <a:rPr lang="en-US" sz="1000" dirty="0" smtClean="0">
                <a:latin typeface="Arial" pitchFamily="34" charset="0"/>
              </a:rPr>
              <a:t> 2002;45:783–791.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1" i="0" baseline="0">
                <a:solidFill>
                  <a:srgbClr val="FFFF00"/>
                </a:solidFill>
                <a:latin typeface="Verdana" pitchFamily="34" charset="0"/>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04171176-7B2E-2245-A120-94B0D6F1A217}" type="datetimeFigureOut">
              <a:rPr lang="nl-NL"/>
              <a:pPr/>
              <a:t>23-5-2013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3B026-D802-A340-A95E-058596117549}" type="slidenum">
              <a: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baseline="0">
                <a:solidFill>
                  <a:srgbClr val="FFFF00"/>
                </a:solidFill>
                <a:latin typeface="Verdana" pitchFamily="34" charset="0"/>
              </a:defRPr>
            </a:lvl1pPr>
          </a:lstStyle>
          <a:p>
            <a:r>
              <a:rPr lang="nl-NL" dirty="0"/>
              <a:t>Titelstijl van model bewerken</a:t>
            </a:r>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baseline="0">
                <a:solidFill>
                  <a:schemeClr val="bg1"/>
                </a:solidFill>
                <a:latin typeface="Arial" pitchFamily="34" charset="0"/>
              </a:defRPr>
            </a:lvl1pPr>
            <a:lvl2pPr>
              <a:defRPr baseline="0">
                <a:solidFill>
                  <a:schemeClr val="bg1"/>
                </a:solidFill>
                <a:latin typeface="Arial" pitchFamily="34" charset="0"/>
              </a:defRPr>
            </a:lvl2pPr>
            <a:lvl3pPr>
              <a:defRPr baseline="0">
                <a:solidFill>
                  <a:schemeClr val="bg1"/>
                </a:solidFill>
                <a:latin typeface="Arial" pitchFamily="34" charset="0"/>
              </a:defRPr>
            </a:lvl3pPr>
            <a:lvl4pPr>
              <a:defRPr baseline="0">
                <a:solidFill>
                  <a:schemeClr val="bg1"/>
                </a:solidFill>
                <a:latin typeface="Arial" pitchFamily="34" charset="0"/>
              </a:defRPr>
            </a:lvl4pPr>
            <a:lvl5pPr>
              <a:defRPr baseline="0">
                <a:solidFill>
                  <a:schemeClr val="bg1"/>
                </a:solidFill>
                <a:latin typeface="Arial" pitchFamily="34"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04171176-7B2E-2245-A120-94B0D6F1A217}" type="datetimeFigureOut">
              <a:rPr lang="nl-NL"/>
              <a:pPr/>
              <a:t>23-5-2013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3B026-D802-A340-A95E-058596117549}" type="slidenum">
              <a: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3001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643063"/>
            <a:ext cx="8177213" cy="4486275"/>
          </a:xfrm>
          <a:prstGeom prst="rect">
            <a:avLst/>
          </a:prstGeom>
        </p:spPr>
        <p:txBody>
          <a:bodyPr/>
          <a:lstStyle/>
          <a:p>
            <a:pPr lvl="0"/>
            <a:endParaRPr lang="en-US" noProof="0"/>
          </a:p>
        </p:txBody>
      </p:sp>
      <p:sp>
        <p:nvSpPr>
          <p:cNvPr id="4"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ep 15"/>
          <p:cNvGrpSpPr/>
          <p:nvPr userDrawn="1"/>
        </p:nvGrpSpPr>
        <p:grpSpPr>
          <a:xfrm>
            <a:off x="0" y="-595964"/>
            <a:ext cx="9556280" cy="2843549"/>
            <a:chOff x="0" y="-595964"/>
            <a:chExt cx="9556280" cy="2843549"/>
          </a:xfrm>
        </p:grpSpPr>
        <p:pic>
          <p:nvPicPr>
            <p:cNvPr id="8" name="Afbeelding 7" descr="BLOEDPLAATJE 1_0008.png"/>
            <p:cNvPicPr>
              <a:picLocks noChangeAspect="1"/>
            </p:cNvPicPr>
            <p:nvPr userDrawn="1"/>
          </p:nvPicPr>
          <p:blipFill>
            <a:blip r:embed="rId9">
              <a:alphaModFix amt="25000"/>
            </a:blip>
            <a:srcRect l="26578"/>
            <a:stretch>
              <a:fillRect/>
            </a:stretch>
          </p:blipFill>
          <p:spPr>
            <a:xfrm>
              <a:off x="0" y="-429977"/>
              <a:ext cx="1799650" cy="2451100"/>
            </a:xfrm>
            <a:prstGeom prst="rect">
              <a:avLst/>
            </a:prstGeom>
          </p:spPr>
        </p:pic>
        <p:pic>
          <p:nvPicPr>
            <p:cNvPr id="9" name="Afbeelding 8" descr="BLOEDPLAATJE 1_0008.png"/>
            <p:cNvPicPr>
              <a:picLocks noChangeAspect="1"/>
            </p:cNvPicPr>
            <p:nvPr userDrawn="1"/>
          </p:nvPicPr>
          <p:blipFill>
            <a:blip r:embed="rId9">
              <a:alphaModFix amt="21000"/>
            </a:blip>
            <a:stretch>
              <a:fillRect/>
            </a:stretch>
          </p:blipFill>
          <p:spPr>
            <a:xfrm rot="8378625">
              <a:off x="1373742" y="-364047"/>
              <a:ext cx="2030657" cy="2030657"/>
            </a:xfrm>
            <a:prstGeom prst="rect">
              <a:avLst/>
            </a:prstGeom>
          </p:spPr>
        </p:pic>
        <p:pic>
          <p:nvPicPr>
            <p:cNvPr id="10" name="Afbeelding 9" descr="Bloedplaatje 4_0021.png"/>
            <p:cNvPicPr>
              <a:picLocks noChangeAspect="1"/>
            </p:cNvPicPr>
            <p:nvPr userDrawn="1"/>
          </p:nvPicPr>
          <p:blipFill>
            <a:blip r:embed="rId10">
              <a:alphaModFix amt="24000"/>
            </a:blip>
            <a:stretch>
              <a:fillRect/>
            </a:stretch>
          </p:blipFill>
          <p:spPr>
            <a:xfrm>
              <a:off x="2233685" y="-90145"/>
              <a:ext cx="2294450" cy="2294450"/>
            </a:xfrm>
            <a:prstGeom prst="rect">
              <a:avLst/>
            </a:prstGeom>
          </p:spPr>
        </p:pic>
        <p:pic>
          <p:nvPicPr>
            <p:cNvPr id="11" name="Afbeelding 10" descr="Bloedplaatje 4_0021.png"/>
            <p:cNvPicPr>
              <a:picLocks noChangeAspect="1"/>
            </p:cNvPicPr>
            <p:nvPr userDrawn="1"/>
          </p:nvPicPr>
          <p:blipFill>
            <a:blip r:embed="rId10">
              <a:alphaModFix amt="24000"/>
            </a:blip>
            <a:stretch>
              <a:fillRect/>
            </a:stretch>
          </p:blipFill>
          <p:spPr>
            <a:xfrm rot="15228647">
              <a:off x="3970583" y="-595964"/>
              <a:ext cx="2843549" cy="2843549"/>
            </a:xfrm>
            <a:prstGeom prst="rect">
              <a:avLst/>
            </a:prstGeom>
          </p:spPr>
        </p:pic>
        <p:pic>
          <p:nvPicPr>
            <p:cNvPr id="12" name="Afbeelding 11" descr="BLOEDPLAATJE 1_0042.png"/>
            <p:cNvPicPr>
              <a:picLocks noChangeAspect="1"/>
            </p:cNvPicPr>
            <p:nvPr userDrawn="1"/>
          </p:nvPicPr>
          <p:blipFill>
            <a:blip r:embed="rId11">
              <a:alphaModFix amt="27000"/>
            </a:blip>
            <a:stretch>
              <a:fillRect/>
            </a:stretch>
          </p:blipFill>
          <p:spPr>
            <a:xfrm rot="1491556">
              <a:off x="5921011" y="262158"/>
              <a:ext cx="1599819" cy="1599819"/>
            </a:xfrm>
            <a:prstGeom prst="rect">
              <a:avLst/>
            </a:prstGeom>
          </p:spPr>
        </p:pic>
        <p:pic>
          <p:nvPicPr>
            <p:cNvPr id="13" name="Afbeelding 12" descr="BLOEDPLAATJE 1_0042.png"/>
            <p:cNvPicPr>
              <a:picLocks noChangeAspect="1"/>
            </p:cNvPicPr>
            <p:nvPr userDrawn="1"/>
          </p:nvPicPr>
          <p:blipFill>
            <a:blip r:embed="rId11">
              <a:alphaModFix amt="24000"/>
            </a:blip>
            <a:stretch>
              <a:fillRect/>
            </a:stretch>
          </p:blipFill>
          <p:spPr>
            <a:xfrm rot="15805686">
              <a:off x="7277098" y="-313781"/>
              <a:ext cx="2279182" cy="2279182"/>
            </a:xfrm>
            <a:prstGeom prst="rect">
              <a:avLst/>
            </a:prstGeom>
          </p:spPr>
        </p:pic>
        <p:pic>
          <p:nvPicPr>
            <p:cNvPr id="15" name="Afbeelding 14" descr="BLOEDPLAATJE 1_0008.png"/>
            <p:cNvPicPr>
              <a:picLocks noChangeAspect="1"/>
            </p:cNvPicPr>
            <p:nvPr userDrawn="1"/>
          </p:nvPicPr>
          <p:blipFill>
            <a:blip r:embed="rId9">
              <a:alphaModFix amt="21000"/>
            </a:blip>
            <a:stretch>
              <a:fillRect/>
            </a:stretch>
          </p:blipFill>
          <p:spPr>
            <a:xfrm rot="8173736">
              <a:off x="6525100" y="-81375"/>
              <a:ext cx="943054" cy="943054"/>
            </a:xfrm>
            <a:prstGeom prst="rect">
              <a:avLst/>
            </a:prstGeom>
          </p:spPr>
        </p:pic>
      </p:grpSp>
      <p:sp>
        <p:nvSpPr>
          <p:cNvPr id="17" name="Rechthoek 16"/>
          <p:cNvSpPr/>
          <p:nvPr userDrawn="1"/>
        </p:nvSpPr>
        <p:spPr>
          <a:xfrm rot="10800000">
            <a:off x="0" y="0"/>
            <a:ext cx="9144000" cy="6858000"/>
          </a:xfrm>
          <a:prstGeom prst="rect">
            <a:avLst/>
          </a:prstGeom>
          <a:gradFill flip="none" rotWithShape="1">
            <a:gsLst>
              <a:gs pos="30000">
                <a:srgbClr val="000035"/>
              </a:gs>
              <a:gs pos="100000">
                <a:srgbClr val="000480"/>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74638"/>
            <a:ext cx="7414191" cy="1143000"/>
          </a:xfrm>
          <a:prstGeom prst="rect">
            <a:avLst/>
          </a:prstGeom>
        </p:spPr>
        <p:txBody>
          <a:bodyPr vert="horz" lIns="91440" tIns="45720" rIns="91440" bIns="45720" rtlCol="0" anchor="t">
            <a:normAutofit/>
          </a:bodyPr>
          <a:lstStyle/>
          <a:p>
            <a:r>
              <a:rPr lang="nl-NL" dirty="0"/>
              <a:t>Titelstijl van model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71176-7B2E-2245-A120-94B0D6F1A217}" type="datetimeFigureOut">
              <a:rPr lang="nl-NL"/>
              <a:pPr/>
              <a:t>23-5-2013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3B026-D802-A340-A95E-058596117549}" type="slidenum">
              <a:rPr/>
              <a:pPr/>
              <a:t>‹nr.›</a:t>
            </a:fld>
            <a:endParaRPr lang="nl-NL"/>
          </a:p>
        </p:txBody>
      </p:sp>
      <p:pic>
        <p:nvPicPr>
          <p:cNvPr id="14" name="Afbeelding 13" descr="BLOEDPLAATJE 1_0042.png"/>
          <p:cNvPicPr>
            <a:picLocks noChangeAspect="1"/>
          </p:cNvPicPr>
          <p:nvPr userDrawn="1"/>
        </p:nvPicPr>
        <p:blipFill>
          <a:blip r:embed="rId11">
            <a:alphaModFix amt="13000"/>
          </a:blip>
          <a:stretch>
            <a:fillRect/>
          </a:stretch>
        </p:blipFill>
        <p:spPr>
          <a:xfrm rot="4153776">
            <a:off x="3793216" y="-152748"/>
            <a:ext cx="854772" cy="854772"/>
          </a:xfrm>
          <a:prstGeom prst="rect">
            <a:avLst/>
          </a:prstGeom>
        </p:spPr>
      </p:pic>
      <p:pic>
        <p:nvPicPr>
          <p:cNvPr id="19" name="Afbeelding 18" descr="CVGK.gif"/>
          <p:cNvPicPr>
            <a:picLocks noChangeAspect="1"/>
          </p:cNvPicPr>
          <p:nvPr userDrawn="1"/>
        </p:nvPicPr>
        <p:blipFill>
          <a:blip r:embed="rId12"/>
          <a:stretch>
            <a:fillRect/>
          </a:stretch>
        </p:blipFill>
        <p:spPr>
          <a:xfrm>
            <a:off x="7871391" y="304549"/>
            <a:ext cx="891341" cy="11522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xStyles>
    <p:titleStyle>
      <a:lvl1pPr algn="l" defTabSz="457200" rtl="0" eaLnBrk="1" latinLnBrk="0" hangingPunct="1">
        <a:spcBef>
          <a:spcPct val="0"/>
        </a:spcBef>
        <a:buNone/>
        <a:defRPr sz="3500" b="1" i="0" kern="1200" baseline="0">
          <a:solidFill>
            <a:srgbClr val="FFFF00"/>
          </a:solidFill>
          <a:latin typeface="Verdana" pitchFamily="34" charset="0"/>
          <a:ea typeface="+mj-ea"/>
          <a:cs typeface="Corbe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idx="4294967295"/>
          </p:nvPr>
        </p:nvSpPr>
        <p:spPr>
          <a:xfrm>
            <a:off x="685800" y="2501900"/>
            <a:ext cx="8189913" cy="1143000"/>
          </a:xfrm>
          <a:noFill/>
        </p:spPr>
        <p:txBody>
          <a:bodyPr>
            <a:noAutofit/>
          </a:bodyPr>
          <a:lstStyle/>
          <a:p>
            <a:pPr algn="ctr"/>
            <a:r>
              <a:rPr lang="en-US" sz="6000" dirty="0" smtClean="0">
                <a:effectLst>
                  <a:outerShdw blurRad="38100" dist="38100" dir="2700000" algn="tl">
                    <a:srgbClr val="000000">
                      <a:alpha val="43137"/>
                    </a:srgbClr>
                  </a:outerShdw>
                </a:effectLst>
              </a:rPr>
              <a:t>Type 1 Diabetes: </a:t>
            </a:r>
            <a:br>
              <a:rPr lang="en-US" sz="6000" dirty="0" smtClean="0">
                <a:effectLst>
                  <a:outerShdw blurRad="38100" dist="38100" dir="2700000" algn="tl">
                    <a:srgbClr val="000000">
                      <a:alpha val="43137"/>
                    </a:srgbClr>
                  </a:outerShdw>
                </a:effectLst>
              </a:rPr>
            </a:br>
            <a:r>
              <a:rPr lang="en-US" sz="6000" dirty="0" smtClean="0">
                <a:effectLst>
                  <a:outerShdw blurRad="38100" dist="38100" dir="2700000" algn="tl">
                    <a:srgbClr val="000000">
                      <a:alpha val="43137"/>
                    </a:srgbClr>
                  </a:outerShdw>
                </a:effectLst>
              </a:rPr>
              <a:t>An Overview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lnSpc>
                <a:spcPct val="100000"/>
              </a:lnSpc>
              <a:defRPr/>
            </a:pPr>
            <a:r>
              <a:rPr lang="en-US" sz="3600" dirty="0" smtClean="0"/>
              <a:t>T1DM - Epidemiology</a:t>
            </a:r>
            <a:r>
              <a:rPr lang="en-US" sz="3600" dirty="0" smtClean="0"/>
              <a:t>: Increasing Incidence</a:t>
            </a:r>
          </a:p>
        </p:txBody>
      </p:sp>
      <p:sp>
        <p:nvSpPr>
          <p:cNvPr id="16387" name="Content Placeholder 2"/>
          <p:cNvSpPr>
            <a:spLocks noGrp="1"/>
          </p:cNvSpPr>
          <p:nvPr>
            <p:ph idx="1"/>
          </p:nvPr>
        </p:nvSpPr>
        <p:spPr>
          <a:xfrm>
            <a:off x="514350" y="2819400"/>
            <a:ext cx="4724400" cy="2590800"/>
          </a:xfrm>
        </p:spPr>
        <p:txBody>
          <a:bodyPr/>
          <a:lstStyle/>
          <a:p>
            <a:pPr eaLnBrk="1" hangingPunct="1"/>
            <a:r>
              <a:rPr lang="en-US" sz="2200" dirty="0" smtClean="0"/>
              <a:t>Incidence of type 1 diabetes is increasing</a:t>
            </a:r>
          </a:p>
          <a:p>
            <a:pPr lvl="1" eaLnBrk="1" hangingPunct="1"/>
            <a:r>
              <a:rPr lang="en-US" sz="2000" dirty="0" smtClean="0"/>
              <a:t>An average of 3.4% increase per year</a:t>
            </a:r>
          </a:p>
          <a:p>
            <a:pPr lvl="1" eaLnBrk="1" hangingPunct="1"/>
            <a:r>
              <a:rPr lang="en-US" sz="2000" dirty="0" smtClean="0"/>
              <a:t>No difference in trends between boys and girls</a:t>
            </a:r>
          </a:p>
          <a:p>
            <a:pPr lvl="1" eaLnBrk="1" hangingPunct="1"/>
            <a:r>
              <a:rPr lang="en-US" sz="2000" dirty="0" smtClean="0"/>
              <a:t>No known explanation for this increasing incidence</a:t>
            </a:r>
          </a:p>
        </p:txBody>
      </p:sp>
      <p:sp>
        <p:nvSpPr>
          <p:cNvPr id="16388" name="Rectangle 7"/>
          <p:cNvSpPr>
            <a:spLocks noChangeArrowheads="1"/>
          </p:cNvSpPr>
          <p:nvPr/>
        </p:nvSpPr>
        <p:spPr bwMode="auto">
          <a:xfrm>
            <a:off x="514350" y="1600200"/>
            <a:ext cx="5276850" cy="1107996"/>
          </a:xfrm>
          <a:prstGeom prst="rect">
            <a:avLst/>
          </a:prstGeom>
          <a:noFill/>
          <a:ln w="9525">
            <a:noFill/>
            <a:miter lim="800000"/>
            <a:headEnd/>
            <a:tailEnd/>
          </a:ln>
        </p:spPr>
        <p:txBody>
          <a:bodyPr wrap="square">
            <a:spAutoFit/>
          </a:bodyPr>
          <a:lstStyle/>
          <a:p>
            <a:r>
              <a:rPr lang="en-US" sz="2200" b="1" dirty="0">
                <a:solidFill>
                  <a:srgbClr val="FFFF00"/>
                </a:solidFill>
              </a:rPr>
              <a:t>Trends in childhood diabetes incidence in Europe between 1989 </a:t>
            </a:r>
            <a:br>
              <a:rPr lang="en-US" sz="2200" b="1" dirty="0">
                <a:solidFill>
                  <a:srgbClr val="FFFF00"/>
                </a:solidFill>
              </a:rPr>
            </a:br>
            <a:r>
              <a:rPr lang="en-US" sz="2200" b="1" dirty="0">
                <a:solidFill>
                  <a:srgbClr val="FFFF00"/>
                </a:solidFill>
              </a:rPr>
              <a:t>and 1994 by age group and sex</a:t>
            </a:r>
          </a:p>
        </p:txBody>
      </p:sp>
      <p:sp>
        <p:nvSpPr>
          <p:cNvPr id="16389" name="TextBox 4"/>
          <p:cNvSpPr txBox="1">
            <a:spLocks noChangeArrowheads="1"/>
          </p:cNvSpPr>
          <p:nvPr/>
        </p:nvSpPr>
        <p:spPr bwMode="auto">
          <a:xfrm>
            <a:off x="3181350" y="6568619"/>
            <a:ext cx="5791200" cy="215444"/>
          </a:xfrm>
          <a:prstGeom prst="rect">
            <a:avLst/>
          </a:prstGeom>
          <a:noFill/>
          <a:ln w="9525">
            <a:noFill/>
            <a:miter lim="800000"/>
            <a:headEnd/>
            <a:tailEnd/>
          </a:ln>
        </p:spPr>
        <p:txBody>
          <a:bodyPr lIns="0" tIns="0" rIns="0" bIns="0">
            <a:spAutoFit/>
          </a:bodyPr>
          <a:lstStyle/>
          <a:p>
            <a:pPr marL="114300" indent="-114300" algn="r"/>
            <a:r>
              <a:rPr lang="en-US" sz="1400" dirty="0">
                <a:solidFill>
                  <a:schemeClr val="bg1"/>
                </a:solidFill>
                <a:latin typeface="Arial Narrow" pitchFamily="34" charset="0"/>
              </a:rPr>
              <a:t>EURODIAB ACE Study Group. </a:t>
            </a:r>
            <a:r>
              <a:rPr lang="en-US" sz="1400" i="1" dirty="0" smtClean="0">
                <a:solidFill>
                  <a:schemeClr val="bg1"/>
                </a:solidFill>
                <a:latin typeface="Arial Narrow" pitchFamily="34" charset="0"/>
              </a:rPr>
              <a:t>Lancet </a:t>
            </a:r>
            <a:r>
              <a:rPr lang="en-US" sz="1400" dirty="0" smtClean="0">
                <a:solidFill>
                  <a:schemeClr val="bg1"/>
                </a:solidFill>
                <a:latin typeface="Arial Narrow" pitchFamily="34" charset="0"/>
              </a:rPr>
              <a:t>2000</a:t>
            </a:r>
            <a:r>
              <a:rPr lang="en-US" sz="1400" dirty="0">
                <a:solidFill>
                  <a:schemeClr val="bg1"/>
                </a:solidFill>
                <a:latin typeface="Arial Narrow" pitchFamily="34" charset="0"/>
              </a:rPr>
              <a:t>; 355:873-876.</a:t>
            </a:r>
            <a:endParaRPr lang="de-DE" sz="1400" dirty="0">
              <a:solidFill>
                <a:schemeClr val="bg1"/>
              </a:solidFill>
              <a:latin typeface="Arial Narrow" pitchFamily="34" charset="0"/>
            </a:endParaRPr>
          </a:p>
        </p:txBody>
      </p:sp>
      <p:grpSp>
        <p:nvGrpSpPr>
          <p:cNvPr id="2" name="Group 272"/>
          <p:cNvGrpSpPr>
            <a:grpSpLocks/>
          </p:cNvGrpSpPr>
          <p:nvPr/>
        </p:nvGrpSpPr>
        <p:grpSpPr bwMode="auto">
          <a:xfrm>
            <a:off x="5791200" y="1389063"/>
            <a:ext cx="2971800" cy="4886325"/>
            <a:chOff x="3648" y="875"/>
            <a:chExt cx="1872" cy="3078"/>
          </a:xfrm>
        </p:grpSpPr>
        <p:sp>
          <p:nvSpPr>
            <p:cNvPr id="16391" name="Text Box 10"/>
            <p:cNvSpPr txBox="1">
              <a:spLocks noChangeArrowheads="1"/>
            </p:cNvSpPr>
            <p:nvPr/>
          </p:nvSpPr>
          <p:spPr bwMode="auto">
            <a:xfrm>
              <a:off x="4682" y="3876"/>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Year</a:t>
              </a:r>
            </a:p>
          </p:txBody>
        </p:sp>
        <p:sp>
          <p:nvSpPr>
            <p:cNvPr id="16392" name="Text Box 12"/>
            <p:cNvSpPr txBox="1">
              <a:spLocks noChangeArrowheads="1"/>
            </p:cNvSpPr>
            <p:nvPr/>
          </p:nvSpPr>
          <p:spPr bwMode="auto">
            <a:xfrm>
              <a:off x="4058" y="883"/>
              <a:ext cx="240" cy="116"/>
            </a:xfrm>
            <a:prstGeom prst="rect">
              <a:avLst/>
            </a:prstGeom>
            <a:noFill/>
            <a:ln w="9525">
              <a:noFill/>
              <a:miter lim="800000"/>
              <a:headEnd/>
              <a:tailEnd/>
            </a:ln>
          </p:spPr>
          <p:txBody>
            <a:bodyPr lIns="0" tIns="0" rIns="0" bIns="0">
              <a:spAutoFit/>
            </a:bodyPr>
            <a:lstStyle/>
            <a:p>
              <a:pPr>
                <a:spcBef>
                  <a:spcPct val="50000"/>
                </a:spcBef>
              </a:pPr>
              <a:r>
                <a:rPr lang="en-US" sz="1200" b="1">
                  <a:solidFill>
                    <a:schemeClr val="bg1"/>
                  </a:solidFill>
                </a:rPr>
                <a:t>Boys</a:t>
              </a:r>
            </a:p>
          </p:txBody>
        </p:sp>
        <p:sp>
          <p:nvSpPr>
            <p:cNvPr id="16393" name="Line 13"/>
            <p:cNvSpPr>
              <a:spLocks noChangeShapeType="1"/>
            </p:cNvSpPr>
            <p:nvPr/>
          </p:nvSpPr>
          <p:spPr bwMode="auto">
            <a:xfrm>
              <a:off x="3982" y="912"/>
              <a:ext cx="0" cy="1368"/>
            </a:xfrm>
            <a:prstGeom prst="line">
              <a:avLst/>
            </a:prstGeom>
            <a:noFill/>
            <a:ln w="9525">
              <a:solidFill>
                <a:schemeClr val="tx1"/>
              </a:solidFill>
              <a:round/>
              <a:headEnd/>
              <a:tailEnd/>
            </a:ln>
          </p:spPr>
          <p:txBody>
            <a:bodyPr/>
            <a:lstStyle/>
            <a:p>
              <a:endParaRPr lang="en-US">
                <a:solidFill>
                  <a:schemeClr val="bg1"/>
                </a:solidFill>
              </a:endParaRPr>
            </a:p>
          </p:txBody>
        </p:sp>
        <p:sp>
          <p:nvSpPr>
            <p:cNvPr id="16394" name="Line 14"/>
            <p:cNvSpPr>
              <a:spLocks noChangeShapeType="1"/>
            </p:cNvSpPr>
            <p:nvPr/>
          </p:nvSpPr>
          <p:spPr bwMode="auto">
            <a:xfrm>
              <a:off x="3948" y="912"/>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395" name="Line 15"/>
            <p:cNvSpPr>
              <a:spLocks noChangeShapeType="1"/>
            </p:cNvSpPr>
            <p:nvPr/>
          </p:nvSpPr>
          <p:spPr bwMode="auto">
            <a:xfrm>
              <a:off x="3948" y="997"/>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396" name="Line 16"/>
            <p:cNvSpPr>
              <a:spLocks noChangeShapeType="1"/>
            </p:cNvSpPr>
            <p:nvPr/>
          </p:nvSpPr>
          <p:spPr bwMode="auto">
            <a:xfrm>
              <a:off x="3948" y="1083"/>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397" name="Line 17"/>
            <p:cNvSpPr>
              <a:spLocks noChangeShapeType="1"/>
            </p:cNvSpPr>
            <p:nvPr/>
          </p:nvSpPr>
          <p:spPr bwMode="auto">
            <a:xfrm>
              <a:off x="3948" y="1168"/>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398" name="Line 18"/>
            <p:cNvSpPr>
              <a:spLocks noChangeShapeType="1"/>
            </p:cNvSpPr>
            <p:nvPr/>
          </p:nvSpPr>
          <p:spPr bwMode="auto">
            <a:xfrm>
              <a:off x="3948" y="1254"/>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399" name="Line 19"/>
            <p:cNvSpPr>
              <a:spLocks noChangeShapeType="1"/>
            </p:cNvSpPr>
            <p:nvPr/>
          </p:nvSpPr>
          <p:spPr bwMode="auto">
            <a:xfrm>
              <a:off x="3948" y="1339"/>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0" name="Line 20"/>
            <p:cNvSpPr>
              <a:spLocks noChangeShapeType="1"/>
            </p:cNvSpPr>
            <p:nvPr/>
          </p:nvSpPr>
          <p:spPr bwMode="auto">
            <a:xfrm>
              <a:off x="3948" y="1425"/>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1" name="Line 21"/>
            <p:cNvSpPr>
              <a:spLocks noChangeShapeType="1"/>
            </p:cNvSpPr>
            <p:nvPr/>
          </p:nvSpPr>
          <p:spPr bwMode="auto">
            <a:xfrm>
              <a:off x="3948" y="1510"/>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2" name="Line 22"/>
            <p:cNvSpPr>
              <a:spLocks noChangeShapeType="1"/>
            </p:cNvSpPr>
            <p:nvPr/>
          </p:nvSpPr>
          <p:spPr bwMode="auto">
            <a:xfrm>
              <a:off x="3948" y="1596"/>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3" name="Line 23"/>
            <p:cNvSpPr>
              <a:spLocks noChangeShapeType="1"/>
            </p:cNvSpPr>
            <p:nvPr/>
          </p:nvSpPr>
          <p:spPr bwMode="auto">
            <a:xfrm>
              <a:off x="3948" y="1681"/>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4" name="Line 24"/>
            <p:cNvSpPr>
              <a:spLocks noChangeShapeType="1"/>
            </p:cNvSpPr>
            <p:nvPr/>
          </p:nvSpPr>
          <p:spPr bwMode="auto">
            <a:xfrm>
              <a:off x="3948" y="1767"/>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5" name="Line 25"/>
            <p:cNvSpPr>
              <a:spLocks noChangeShapeType="1"/>
            </p:cNvSpPr>
            <p:nvPr/>
          </p:nvSpPr>
          <p:spPr bwMode="auto">
            <a:xfrm>
              <a:off x="3948" y="1852"/>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6" name="Line 26"/>
            <p:cNvSpPr>
              <a:spLocks noChangeShapeType="1"/>
            </p:cNvSpPr>
            <p:nvPr/>
          </p:nvSpPr>
          <p:spPr bwMode="auto">
            <a:xfrm>
              <a:off x="3948" y="1938"/>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7" name="Line 27"/>
            <p:cNvSpPr>
              <a:spLocks noChangeShapeType="1"/>
            </p:cNvSpPr>
            <p:nvPr/>
          </p:nvSpPr>
          <p:spPr bwMode="auto">
            <a:xfrm>
              <a:off x="3948" y="2023"/>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8" name="Line 28"/>
            <p:cNvSpPr>
              <a:spLocks noChangeShapeType="1"/>
            </p:cNvSpPr>
            <p:nvPr/>
          </p:nvSpPr>
          <p:spPr bwMode="auto">
            <a:xfrm>
              <a:off x="3948" y="2109"/>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09" name="Line 29"/>
            <p:cNvSpPr>
              <a:spLocks noChangeShapeType="1"/>
            </p:cNvSpPr>
            <p:nvPr/>
          </p:nvSpPr>
          <p:spPr bwMode="auto">
            <a:xfrm>
              <a:off x="3948" y="2194"/>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10" name="Line 30"/>
            <p:cNvSpPr>
              <a:spLocks noChangeShapeType="1"/>
            </p:cNvSpPr>
            <p:nvPr/>
          </p:nvSpPr>
          <p:spPr bwMode="auto">
            <a:xfrm>
              <a:off x="3948" y="2280"/>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11" name="Line 31"/>
            <p:cNvSpPr>
              <a:spLocks noChangeShapeType="1"/>
            </p:cNvSpPr>
            <p:nvPr/>
          </p:nvSpPr>
          <p:spPr bwMode="auto">
            <a:xfrm>
              <a:off x="4052" y="2302"/>
              <a:ext cx="1398"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12" name="Line 32"/>
            <p:cNvSpPr>
              <a:spLocks noChangeShapeType="1"/>
            </p:cNvSpPr>
            <p:nvPr/>
          </p:nvSpPr>
          <p:spPr bwMode="auto">
            <a:xfrm>
              <a:off x="4052" y="2302"/>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13" name="Line 33"/>
            <p:cNvSpPr>
              <a:spLocks noChangeShapeType="1"/>
            </p:cNvSpPr>
            <p:nvPr/>
          </p:nvSpPr>
          <p:spPr bwMode="auto">
            <a:xfrm>
              <a:off x="4332" y="2302"/>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14" name="Line 34"/>
            <p:cNvSpPr>
              <a:spLocks noChangeShapeType="1"/>
            </p:cNvSpPr>
            <p:nvPr/>
          </p:nvSpPr>
          <p:spPr bwMode="auto">
            <a:xfrm>
              <a:off x="4608" y="2302"/>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15" name="Line 35"/>
            <p:cNvSpPr>
              <a:spLocks noChangeShapeType="1"/>
            </p:cNvSpPr>
            <p:nvPr/>
          </p:nvSpPr>
          <p:spPr bwMode="auto">
            <a:xfrm>
              <a:off x="4892" y="2302"/>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16" name="Line 36"/>
            <p:cNvSpPr>
              <a:spLocks noChangeShapeType="1"/>
            </p:cNvSpPr>
            <p:nvPr/>
          </p:nvSpPr>
          <p:spPr bwMode="auto">
            <a:xfrm>
              <a:off x="5168" y="2302"/>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17" name="Line 37"/>
            <p:cNvSpPr>
              <a:spLocks noChangeShapeType="1"/>
            </p:cNvSpPr>
            <p:nvPr/>
          </p:nvSpPr>
          <p:spPr bwMode="auto">
            <a:xfrm>
              <a:off x="5450" y="2302"/>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18" name="Text Box 38"/>
            <p:cNvSpPr txBox="1">
              <a:spLocks noChangeArrowheads="1"/>
            </p:cNvSpPr>
            <p:nvPr/>
          </p:nvSpPr>
          <p:spPr bwMode="auto">
            <a:xfrm>
              <a:off x="3866" y="2238"/>
              <a:ext cx="48"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4</a:t>
              </a:r>
            </a:p>
          </p:txBody>
        </p:sp>
        <p:sp>
          <p:nvSpPr>
            <p:cNvPr id="16419" name="Text Box 39"/>
            <p:cNvSpPr txBox="1">
              <a:spLocks noChangeArrowheads="1"/>
            </p:cNvSpPr>
            <p:nvPr/>
          </p:nvSpPr>
          <p:spPr bwMode="auto">
            <a:xfrm>
              <a:off x="3866" y="2067"/>
              <a:ext cx="48"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6</a:t>
              </a:r>
            </a:p>
          </p:txBody>
        </p:sp>
        <p:sp>
          <p:nvSpPr>
            <p:cNvPr id="16420" name="Text Box 40"/>
            <p:cNvSpPr txBox="1">
              <a:spLocks noChangeArrowheads="1"/>
            </p:cNvSpPr>
            <p:nvPr/>
          </p:nvSpPr>
          <p:spPr bwMode="auto">
            <a:xfrm>
              <a:off x="3866" y="1897"/>
              <a:ext cx="48"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8</a:t>
              </a:r>
            </a:p>
          </p:txBody>
        </p:sp>
        <p:sp>
          <p:nvSpPr>
            <p:cNvPr id="16421" name="Text Box 41"/>
            <p:cNvSpPr txBox="1">
              <a:spLocks noChangeArrowheads="1"/>
            </p:cNvSpPr>
            <p:nvPr/>
          </p:nvSpPr>
          <p:spPr bwMode="auto">
            <a:xfrm>
              <a:off x="3828" y="1726"/>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10</a:t>
              </a:r>
            </a:p>
          </p:txBody>
        </p:sp>
        <p:sp>
          <p:nvSpPr>
            <p:cNvPr id="16422" name="Text Box 42"/>
            <p:cNvSpPr txBox="1">
              <a:spLocks noChangeArrowheads="1"/>
            </p:cNvSpPr>
            <p:nvPr/>
          </p:nvSpPr>
          <p:spPr bwMode="auto">
            <a:xfrm>
              <a:off x="3828" y="1556"/>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12</a:t>
              </a:r>
            </a:p>
          </p:txBody>
        </p:sp>
        <p:sp>
          <p:nvSpPr>
            <p:cNvPr id="16423" name="Text Box 43"/>
            <p:cNvSpPr txBox="1">
              <a:spLocks noChangeArrowheads="1"/>
            </p:cNvSpPr>
            <p:nvPr/>
          </p:nvSpPr>
          <p:spPr bwMode="auto">
            <a:xfrm>
              <a:off x="3828" y="1386"/>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14</a:t>
              </a:r>
            </a:p>
          </p:txBody>
        </p:sp>
        <p:sp>
          <p:nvSpPr>
            <p:cNvPr id="16424" name="Text Box 44"/>
            <p:cNvSpPr txBox="1">
              <a:spLocks noChangeArrowheads="1"/>
            </p:cNvSpPr>
            <p:nvPr/>
          </p:nvSpPr>
          <p:spPr bwMode="auto">
            <a:xfrm>
              <a:off x="3828" y="1215"/>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16</a:t>
              </a:r>
            </a:p>
          </p:txBody>
        </p:sp>
        <p:sp>
          <p:nvSpPr>
            <p:cNvPr id="16425" name="Text Box 45"/>
            <p:cNvSpPr txBox="1">
              <a:spLocks noChangeArrowheads="1"/>
            </p:cNvSpPr>
            <p:nvPr/>
          </p:nvSpPr>
          <p:spPr bwMode="auto">
            <a:xfrm>
              <a:off x="3828" y="1045"/>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18</a:t>
              </a:r>
            </a:p>
          </p:txBody>
        </p:sp>
        <p:sp>
          <p:nvSpPr>
            <p:cNvPr id="16426" name="Text Box 46"/>
            <p:cNvSpPr txBox="1">
              <a:spLocks noChangeArrowheads="1"/>
            </p:cNvSpPr>
            <p:nvPr/>
          </p:nvSpPr>
          <p:spPr bwMode="auto">
            <a:xfrm>
              <a:off x="3828" y="875"/>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20</a:t>
              </a:r>
            </a:p>
          </p:txBody>
        </p:sp>
        <p:sp>
          <p:nvSpPr>
            <p:cNvPr id="16427" name="Line 47"/>
            <p:cNvSpPr>
              <a:spLocks noChangeShapeType="1"/>
            </p:cNvSpPr>
            <p:nvPr/>
          </p:nvSpPr>
          <p:spPr bwMode="auto">
            <a:xfrm flipV="1">
              <a:off x="4058" y="1167"/>
              <a:ext cx="1410" cy="102"/>
            </a:xfrm>
            <a:prstGeom prst="line">
              <a:avLst/>
            </a:prstGeom>
            <a:noFill/>
            <a:ln w="9525">
              <a:solidFill>
                <a:schemeClr val="tx1"/>
              </a:solidFill>
              <a:round/>
              <a:headEnd/>
              <a:tailEnd/>
            </a:ln>
          </p:spPr>
          <p:txBody>
            <a:bodyPr/>
            <a:lstStyle/>
            <a:p>
              <a:endParaRPr lang="en-US">
                <a:solidFill>
                  <a:schemeClr val="bg1"/>
                </a:solidFill>
              </a:endParaRPr>
            </a:p>
          </p:txBody>
        </p:sp>
        <p:sp>
          <p:nvSpPr>
            <p:cNvPr id="16428" name="Text Box 48"/>
            <p:cNvSpPr txBox="1">
              <a:spLocks noChangeArrowheads="1"/>
            </p:cNvSpPr>
            <p:nvPr/>
          </p:nvSpPr>
          <p:spPr bwMode="auto">
            <a:xfrm>
              <a:off x="4960" y="1920"/>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Age</a:t>
              </a:r>
            </a:p>
          </p:txBody>
        </p:sp>
        <p:sp>
          <p:nvSpPr>
            <p:cNvPr id="16429" name="Text Box 49"/>
            <p:cNvSpPr txBox="1">
              <a:spLocks noChangeArrowheads="1"/>
            </p:cNvSpPr>
            <p:nvPr/>
          </p:nvSpPr>
          <p:spPr bwMode="auto">
            <a:xfrm>
              <a:off x="5186" y="2017"/>
              <a:ext cx="192"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10-14</a:t>
              </a:r>
            </a:p>
          </p:txBody>
        </p:sp>
        <p:sp>
          <p:nvSpPr>
            <p:cNvPr id="16430" name="Text Box 50"/>
            <p:cNvSpPr txBox="1">
              <a:spLocks noChangeArrowheads="1"/>
            </p:cNvSpPr>
            <p:nvPr/>
          </p:nvSpPr>
          <p:spPr bwMode="auto">
            <a:xfrm>
              <a:off x="5186" y="2124"/>
              <a:ext cx="120"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5-9</a:t>
              </a:r>
            </a:p>
          </p:txBody>
        </p:sp>
        <p:sp>
          <p:nvSpPr>
            <p:cNvPr id="16431" name="Text Box 51"/>
            <p:cNvSpPr txBox="1">
              <a:spLocks noChangeArrowheads="1"/>
            </p:cNvSpPr>
            <p:nvPr/>
          </p:nvSpPr>
          <p:spPr bwMode="auto">
            <a:xfrm>
              <a:off x="5186" y="2203"/>
              <a:ext cx="120"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0-4</a:t>
              </a:r>
            </a:p>
          </p:txBody>
        </p:sp>
        <p:sp>
          <p:nvSpPr>
            <p:cNvPr id="16432" name="Line 52"/>
            <p:cNvSpPr>
              <a:spLocks noChangeShapeType="1"/>
            </p:cNvSpPr>
            <p:nvPr/>
          </p:nvSpPr>
          <p:spPr bwMode="auto">
            <a:xfrm>
              <a:off x="4865" y="2064"/>
              <a:ext cx="276"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33" name="Oval 53"/>
            <p:cNvSpPr>
              <a:spLocks noChangeArrowheads="1"/>
            </p:cNvSpPr>
            <p:nvPr/>
          </p:nvSpPr>
          <p:spPr bwMode="auto">
            <a:xfrm>
              <a:off x="4979" y="2010"/>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34" name="Oval 54"/>
            <p:cNvSpPr>
              <a:spLocks noChangeArrowheads="1"/>
            </p:cNvSpPr>
            <p:nvPr/>
          </p:nvSpPr>
          <p:spPr bwMode="auto">
            <a:xfrm>
              <a:off x="4976" y="2119"/>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35" name="Oval 55"/>
            <p:cNvSpPr>
              <a:spLocks noChangeArrowheads="1"/>
            </p:cNvSpPr>
            <p:nvPr/>
          </p:nvSpPr>
          <p:spPr bwMode="auto">
            <a:xfrm>
              <a:off x="4982" y="2212"/>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36" name="Text Box 56"/>
            <p:cNvSpPr txBox="1">
              <a:spLocks noChangeArrowheads="1"/>
            </p:cNvSpPr>
            <p:nvPr/>
          </p:nvSpPr>
          <p:spPr bwMode="auto">
            <a:xfrm>
              <a:off x="4058" y="2384"/>
              <a:ext cx="358" cy="116"/>
            </a:xfrm>
            <a:prstGeom prst="rect">
              <a:avLst/>
            </a:prstGeom>
            <a:noFill/>
            <a:ln w="9525">
              <a:noFill/>
              <a:miter lim="800000"/>
              <a:headEnd/>
              <a:tailEnd/>
            </a:ln>
          </p:spPr>
          <p:txBody>
            <a:bodyPr lIns="0" tIns="0" rIns="0" bIns="0">
              <a:spAutoFit/>
            </a:bodyPr>
            <a:lstStyle/>
            <a:p>
              <a:pPr>
                <a:spcBef>
                  <a:spcPct val="50000"/>
                </a:spcBef>
              </a:pPr>
              <a:r>
                <a:rPr lang="en-US" sz="1200" b="1">
                  <a:solidFill>
                    <a:schemeClr val="bg1"/>
                  </a:solidFill>
                </a:rPr>
                <a:t>Girls</a:t>
              </a:r>
            </a:p>
          </p:txBody>
        </p:sp>
        <p:sp>
          <p:nvSpPr>
            <p:cNvPr id="16437" name="Line 57"/>
            <p:cNvSpPr>
              <a:spLocks noChangeShapeType="1"/>
            </p:cNvSpPr>
            <p:nvPr/>
          </p:nvSpPr>
          <p:spPr bwMode="auto">
            <a:xfrm>
              <a:off x="3982" y="2405"/>
              <a:ext cx="0" cy="1368"/>
            </a:xfrm>
            <a:prstGeom prst="line">
              <a:avLst/>
            </a:prstGeom>
            <a:noFill/>
            <a:ln w="9525">
              <a:solidFill>
                <a:schemeClr val="tx1"/>
              </a:solidFill>
              <a:round/>
              <a:headEnd/>
              <a:tailEnd/>
            </a:ln>
          </p:spPr>
          <p:txBody>
            <a:bodyPr/>
            <a:lstStyle/>
            <a:p>
              <a:endParaRPr lang="en-US">
                <a:solidFill>
                  <a:schemeClr val="bg1"/>
                </a:solidFill>
              </a:endParaRPr>
            </a:p>
          </p:txBody>
        </p:sp>
        <p:sp>
          <p:nvSpPr>
            <p:cNvPr id="16438" name="Line 58"/>
            <p:cNvSpPr>
              <a:spLocks noChangeShapeType="1"/>
            </p:cNvSpPr>
            <p:nvPr/>
          </p:nvSpPr>
          <p:spPr bwMode="auto">
            <a:xfrm>
              <a:off x="3948" y="2405"/>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39" name="Line 59"/>
            <p:cNvSpPr>
              <a:spLocks noChangeShapeType="1"/>
            </p:cNvSpPr>
            <p:nvPr/>
          </p:nvSpPr>
          <p:spPr bwMode="auto">
            <a:xfrm>
              <a:off x="3948" y="2490"/>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0" name="Line 60"/>
            <p:cNvSpPr>
              <a:spLocks noChangeShapeType="1"/>
            </p:cNvSpPr>
            <p:nvPr/>
          </p:nvSpPr>
          <p:spPr bwMode="auto">
            <a:xfrm>
              <a:off x="3948" y="2576"/>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1" name="Line 61"/>
            <p:cNvSpPr>
              <a:spLocks noChangeShapeType="1"/>
            </p:cNvSpPr>
            <p:nvPr/>
          </p:nvSpPr>
          <p:spPr bwMode="auto">
            <a:xfrm>
              <a:off x="3948" y="2661"/>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2" name="Line 62"/>
            <p:cNvSpPr>
              <a:spLocks noChangeShapeType="1"/>
            </p:cNvSpPr>
            <p:nvPr/>
          </p:nvSpPr>
          <p:spPr bwMode="auto">
            <a:xfrm>
              <a:off x="3948" y="2747"/>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3" name="Line 63"/>
            <p:cNvSpPr>
              <a:spLocks noChangeShapeType="1"/>
            </p:cNvSpPr>
            <p:nvPr/>
          </p:nvSpPr>
          <p:spPr bwMode="auto">
            <a:xfrm>
              <a:off x="3948" y="2832"/>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4" name="Line 64"/>
            <p:cNvSpPr>
              <a:spLocks noChangeShapeType="1"/>
            </p:cNvSpPr>
            <p:nvPr/>
          </p:nvSpPr>
          <p:spPr bwMode="auto">
            <a:xfrm>
              <a:off x="3948" y="2918"/>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5" name="Line 65"/>
            <p:cNvSpPr>
              <a:spLocks noChangeShapeType="1"/>
            </p:cNvSpPr>
            <p:nvPr/>
          </p:nvSpPr>
          <p:spPr bwMode="auto">
            <a:xfrm>
              <a:off x="3948" y="3003"/>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6" name="Line 66"/>
            <p:cNvSpPr>
              <a:spLocks noChangeShapeType="1"/>
            </p:cNvSpPr>
            <p:nvPr/>
          </p:nvSpPr>
          <p:spPr bwMode="auto">
            <a:xfrm>
              <a:off x="3948" y="3089"/>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7" name="Line 67"/>
            <p:cNvSpPr>
              <a:spLocks noChangeShapeType="1"/>
            </p:cNvSpPr>
            <p:nvPr/>
          </p:nvSpPr>
          <p:spPr bwMode="auto">
            <a:xfrm>
              <a:off x="3948" y="3174"/>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8" name="Line 68"/>
            <p:cNvSpPr>
              <a:spLocks noChangeShapeType="1"/>
            </p:cNvSpPr>
            <p:nvPr/>
          </p:nvSpPr>
          <p:spPr bwMode="auto">
            <a:xfrm>
              <a:off x="3948" y="3260"/>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49" name="Line 69"/>
            <p:cNvSpPr>
              <a:spLocks noChangeShapeType="1"/>
            </p:cNvSpPr>
            <p:nvPr/>
          </p:nvSpPr>
          <p:spPr bwMode="auto">
            <a:xfrm>
              <a:off x="3948" y="3345"/>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0" name="Line 70"/>
            <p:cNvSpPr>
              <a:spLocks noChangeShapeType="1"/>
            </p:cNvSpPr>
            <p:nvPr/>
          </p:nvSpPr>
          <p:spPr bwMode="auto">
            <a:xfrm>
              <a:off x="3948" y="3431"/>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1" name="Line 71"/>
            <p:cNvSpPr>
              <a:spLocks noChangeShapeType="1"/>
            </p:cNvSpPr>
            <p:nvPr/>
          </p:nvSpPr>
          <p:spPr bwMode="auto">
            <a:xfrm>
              <a:off x="3948" y="3516"/>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2" name="Line 72"/>
            <p:cNvSpPr>
              <a:spLocks noChangeShapeType="1"/>
            </p:cNvSpPr>
            <p:nvPr/>
          </p:nvSpPr>
          <p:spPr bwMode="auto">
            <a:xfrm>
              <a:off x="3948" y="3602"/>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3" name="Line 73"/>
            <p:cNvSpPr>
              <a:spLocks noChangeShapeType="1"/>
            </p:cNvSpPr>
            <p:nvPr/>
          </p:nvSpPr>
          <p:spPr bwMode="auto">
            <a:xfrm>
              <a:off x="3948" y="3687"/>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4" name="Line 74"/>
            <p:cNvSpPr>
              <a:spLocks noChangeShapeType="1"/>
            </p:cNvSpPr>
            <p:nvPr/>
          </p:nvSpPr>
          <p:spPr bwMode="auto">
            <a:xfrm>
              <a:off x="3948" y="3773"/>
              <a:ext cx="34"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5" name="Line 75"/>
            <p:cNvSpPr>
              <a:spLocks noChangeShapeType="1"/>
            </p:cNvSpPr>
            <p:nvPr/>
          </p:nvSpPr>
          <p:spPr bwMode="auto">
            <a:xfrm>
              <a:off x="4052" y="3795"/>
              <a:ext cx="1398" cy="0"/>
            </a:xfrm>
            <a:prstGeom prst="line">
              <a:avLst/>
            </a:prstGeom>
            <a:noFill/>
            <a:ln w="9525">
              <a:solidFill>
                <a:schemeClr val="tx1"/>
              </a:solidFill>
              <a:round/>
              <a:headEnd/>
              <a:tailEnd/>
            </a:ln>
          </p:spPr>
          <p:txBody>
            <a:bodyPr/>
            <a:lstStyle/>
            <a:p>
              <a:endParaRPr lang="en-US">
                <a:solidFill>
                  <a:schemeClr val="bg1"/>
                </a:solidFill>
              </a:endParaRPr>
            </a:p>
          </p:txBody>
        </p:sp>
        <p:sp>
          <p:nvSpPr>
            <p:cNvPr id="16456" name="Line 76"/>
            <p:cNvSpPr>
              <a:spLocks noChangeShapeType="1"/>
            </p:cNvSpPr>
            <p:nvPr/>
          </p:nvSpPr>
          <p:spPr bwMode="auto">
            <a:xfrm>
              <a:off x="4052" y="3795"/>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57" name="Line 77"/>
            <p:cNvSpPr>
              <a:spLocks noChangeShapeType="1"/>
            </p:cNvSpPr>
            <p:nvPr/>
          </p:nvSpPr>
          <p:spPr bwMode="auto">
            <a:xfrm>
              <a:off x="4332" y="3795"/>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58" name="Line 78"/>
            <p:cNvSpPr>
              <a:spLocks noChangeShapeType="1"/>
            </p:cNvSpPr>
            <p:nvPr/>
          </p:nvSpPr>
          <p:spPr bwMode="auto">
            <a:xfrm>
              <a:off x="4608" y="3795"/>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59" name="Line 79"/>
            <p:cNvSpPr>
              <a:spLocks noChangeShapeType="1"/>
            </p:cNvSpPr>
            <p:nvPr/>
          </p:nvSpPr>
          <p:spPr bwMode="auto">
            <a:xfrm>
              <a:off x="4892" y="3795"/>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60" name="Line 80"/>
            <p:cNvSpPr>
              <a:spLocks noChangeShapeType="1"/>
            </p:cNvSpPr>
            <p:nvPr/>
          </p:nvSpPr>
          <p:spPr bwMode="auto">
            <a:xfrm>
              <a:off x="5168" y="3795"/>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61" name="Line 81"/>
            <p:cNvSpPr>
              <a:spLocks noChangeShapeType="1"/>
            </p:cNvSpPr>
            <p:nvPr/>
          </p:nvSpPr>
          <p:spPr bwMode="auto">
            <a:xfrm>
              <a:off x="5450" y="3795"/>
              <a:ext cx="0" cy="28"/>
            </a:xfrm>
            <a:prstGeom prst="line">
              <a:avLst/>
            </a:prstGeom>
            <a:noFill/>
            <a:ln w="9525">
              <a:solidFill>
                <a:schemeClr val="tx1"/>
              </a:solidFill>
              <a:round/>
              <a:headEnd/>
              <a:tailEnd/>
            </a:ln>
          </p:spPr>
          <p:txBody>
            <a:bodyPr/>
            <a:lstStyle/>
            <a:p>
              <a:endParaRPr lang="en-US">
                <a:solidFill>
                  <a:schemeClr val="bg1"/>
                </a:solidFill>
              </a:endParaRPr>
            </a:p>
          </p:txBody>
        </p:sp>
        <p:sp>
          <p:nvSpPr>
            <p:cNvPr id="16462" name="Text Box 82"/>
            <p:cNvSpPr txBox="1">
              <a:spLocks noChangeArrowheads="1"/>
            </p:cNvSpPr>
            <p:nvPr/>
          </p:nvSpPr>
          <p:spPr bwMode="auto">
            <a:xfrm>
              <a:off x="3880" y="3731"/>
              <a:ext cx="48"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4</a:t>
              </a:r>
            </a:p>
          </p:txBody>
        </p:sp>
        <p:sp>
          <p:nvSpPr>
            <p:cNvPr id="16463" name="Text Box 83"/>
            <p:cNvSpPr txBox="1">
              <a:spLocks noChangeArrowheads="1"/>
            </p:cNvSpPr>
            <p:nvPr/>
          </p:nvSpPr>
          <p:spPr bwMode="auto">
            <a:xfrm>
              <a:off x="3880" y="3563"/>
              <a:ext cx="48"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6</a:t>
              </a:r>
            </a:p>
          </p:txBody>
        </p:sp>
        <p:sp>
          <p:nvSpPr>
            <p:cNvPr id="16464" name="Text Box 84"/>
            <p:cNvSpPr txBox="1">
              <a:spLocks noChangeArrowheads="1"/>
            </p:cNvSpPr>
            <p:nvPr/>
          </p:nvSpPr>
          <p:spPr bwMode="auto">
            <a:xfrm>
              <a:off x="3880" y="3390"/>
              <a:ext cx="48"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8</a:t>
              </a:r>
            </a:p>
          </p:txBody>
        </p:sp>
        <p:sp>
          <p:nvSpPr>
            <p:cNvPr id="16465" name="Text Box 85"/>
            <p:cNvSpPr txBox="1">
              <a:spLocks noChangeArrowheads="1"/>
            </p:cNvSpPr>
            <p:nvPr/>
          </p:nvSpPr>
          <p:spPr bwMode="auto">
            <a:xfrm>
              <a:off x="3842" y="3219"/>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10</a:t>
              </a:r>
            </a:p>
          </p:txBody>
        </p:sp>
        <p:sp>
          <p:nvSpPr>
            <p:cNvPr id="16466" name="Text Box 86"/>
            <p:cNvSpPr txBox="1">
              <a:spLocks noChangeArrowheads="1"/>
            </p:cNvSpPr>
            <p:nvPr/>
          </p:nvSpPr>
          <p:spPr bwMode="auto">
            <a:xfrm>
              <a:off x="3842" y="3049"/>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12</a:t>
              </a:r>
            </a:p>
          </p:txBody>
        </p:sp>
        <p:sp>
          <p:nvSpPr>
            <p:cNvPr id="16467" name="Text Box 87"/>
            <p:cNvSpPr txBox="1">
              <a:spLocks noChangeArrowheads="1"/>
            </p:cNvSpPr>
            <p:nvPr/>
          </p:nvSpPr>
          <p:spPr bwMode="auto">
            <a:xfrm>
              <a:off x="3842" y="2880"/>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14</a:t>
              </a:r>
            </a:p>
          </p:txBody>
        </p:sp>
        <p:sp>
          <p:nvSpPr>
            <p:cNvPr id="16468" name="Text Box 88"/>
            <p:cNvSpPr txBox="1">
              <a:spLocks noChangeArrowheads="1"/>
            </p:cNvSpPr>
            <p:nvPr/>
          </p:nvSpPr>
          <p:spPr bwMode="auto">
            <a:xfrm>
              <a:off x="3842" y="2711"/>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16</a:t>
              </a:r>
            </a:p>
          </p:txBody>
        </p:sp>
        <p:sp>
          <p:nvSpPr>
            <p:cNvPr id="16469" name="Text Box 89"/>
            <p:cNvSpPr txBox="1">
              <a:spLocks noChangeArrowheads="1"/>
            </p:cNvSpPr>
            <p:nvPr/>
          </p:nvSpPr>
          <p:spPr bwMode="auto">
            <a:xfrm>
              <a:off x="3842" y="2535"/>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18</a:t>
              </a:r>
            </a:p>
          </p:txBody>
        </p:sp>
        <p:sp>
          <p:nvSpPr>
            <p:cNvPr id="16470" name="Text Box 90"/>
            <p:cNvSpPr txBox="1">
              <a:spLocks noChangeArrowheads="1"/>
            </p:cNvSpPr>
            <p:nvPr/>
          </p:nvSpPr>
          <p:spPr bwMode="auto">
            <a:xfrm>
              <a:off x="3842" y="2370"/>
              <a:ext cx="86" cy="77"/>
            </a:xfrm>
            <a:prstGeom prst="rect">
              <a:avLst/>
            </a:prstGeom>
            <a:noFill/>
            <a:ln w="9525">
              <a:noFill/>
              <a:miter lim="800000"/>
              <a:headEnd/>
              <a:tailEnd/>
            </a:ln>
          </p:spPr>
          <p:txBody>
            <a:bodyPr lIns="0" tIns="0" rIns="0" bIns="0">
              <a:spAutoFit/>
            </a:bodyPr>
            <a:lstStyle/>
            <a:p>
              <a:pPr algn="r">
                <a:spcBef>
                  <a:spcPct val="50000"/>
                </a:spcBef>
              </a:pPr>
              <a:r>
                <a:rPr lang="en-US" sz="800">
                  <a:solidFill>
                    <a:schemeClr val="bg1"/>
                  </a:solidFill>
                </a:rPr>
                <a:t>20</a:t>
              </a:r>
            </a:p>
          </p:txBody>
        </p:sp>
        <p:sp>
          <p:nvSpPr>
            <p:cNvPr id="16471" name="Text Box 91"/>
            <p:cNvSpPr txBox="1">
              <a:spLocks noChangeArrowheads="1"/>
            </p:cNvSpPr>
            <p:nvPr/>
          </p:nvSpPr>
          <p:spPr bwMode="auto">
            <a:xfrm>
              <a:off x="3977" y="3819"/>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1989</a:t>
              </a:r>
            </a:p>
          </p:txBody>
        </p:sp>
        <p:sp>
          <p:nvSpPr>
            <p:cNvPr id="16472" name="Text Box 92"/>
            <p:cNvSpPr txBox="1">
              <a:spLocks noChangeArrowheads="1"/>
            </p:cNvSpPr>
            <p:nvPr/>
          </p:nvSpPr>
          <p:spPr bwMode="auto">
            <a:xfrm>
              <a:off x="4259" y="3819"/>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1990</a:t>
              </a:r>
            </a:p>
          </p:txBody>
        </p:sp>
        <p:sp>
          <p:nvSpPr>
            <p:cNvPr id="16473" name="Text Box 93"/>
            <p:cNvSpPr txBox="1">
              <a:spLocks noChangeArrowheads="1"/>
            </p:cNvSpPr>
            <p:nvPr/>
          </p:nvSpPr>
          <p:spPr bwMode="auto">
            <a:xfrm>
              <a:off x="4538" y="3819"/>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1991</a:t>
              </a:r>
            </a:p>
          </p:txBody>
        </p:sp>
        <p:sp>
          <p:nvSpPr>
            <p:cNvPr id="16474" name="Text Box 94"/>
            <p:cNvSpPr txBox="1">
              <a:spLocks noChangeArrowheads="1"/>
            </p:cNvSpPr>
            <p:nvPr/>
          </p:nvSpPr>
          <p:spPr bwMode="auto">
            <a:xfrm>
              <a:off x="4826" y="3819"/>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1992</a:t>
              </a:r>
            </a:p>
          </p:txBody>
        </p:sp>
        <p:sp>
          <p:nvSpPr>
            <p:cNvPr id="16475" name="Text Box 95"/>
            <p:cNvSpPr txBox="1">
              <a:spLocks noChangeArrowheads="1"/>
            </p:cNvSpPr>
            <p:nvPr/>
          </p:nvSpPr>
          <p:spPr bwMode="auto">
            <a:xfrm>
              <a:off x="5099" y="3819"/>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1993</a:t>
              </a:r>
            </a:p>
          </p:txBody>
        </p:sp>
        <p:sp>
          <p:nvSpPr>
            <p:cNvPr id="16476" name="Text Box 96"/>
            <p:cNvSpPr txBox="1">
              <a:spLocks noChangeArrowheads="1"/>
            </p:cNvSpPr>
            <p:nvPr/>
          </p:nvSpPr>
          <p:spPr bwMode="auto">
            <a:xfrm>
              <a:off x="5372" y="3819"/>
              <a:ext cx="148" cy="77"/>
            </a:xfrm>
            <a:prstGeom prst="rect">
              <a:avLst/>
            </a:prstGeom>
            <a:noFill/>
            <a:ln w="9525">
              <a:noFill/>
              <a:miter lim="800000"/>
              <a:headEnd/>
              <a:tailEnd/>
            </a:ln>
          </p:spPr>
          <p:txBody>
            <a:bodyPr lIns="0" tIns="0" rIns="0" bIns="0">
              <a:spAutoFit/>
            </a:bodyPr>
            <a:lstStyle/>
            <a:p>
              <a:pPr>
                <a:spcBef>
                  <a:spcPct val="50000"/>
                </a:spcBef>
              </a:pPr>
              <a:r>
                <a:rPr lang="en-US" sz="800">
                  <a:solidFill>
                    <a:schemeClr val="bg1"/>
                  </a:solidFill>
                </a:rPr>
                <a:t>1994</a:t>
              </a:r>
            </a:p>
          </p:txBody>
        </p:sp>
        <p:sp>
          <p:nvSpPr>
            <p:cNvPr id="16477" name="Line 97"/>
            <p:cNvSpPr>
              <a:spLocks noChangeShapeType="1"/>
            </p:cNvSpPr>
            <p:nvPr/>
          </p:nvSpPr>
          <p:spPr bwMode="auto">
            <a:xfrm flipV="1">
              <a:off x="4058" y="1440"/>
              <a:ext cx="1386" cy="60"/>
            </a:xfrm>
            <a:prstGeom prst="line">
              <a:avLst/>
            </a:prstGeom>
            <a:noFill/>
            <a:ln w="9525">
              <a:solidFill>
                <a:schemeClr val="tx1"/>
              </a:solidFill>
              <a:prstDash val="dash"/>
              <a:round/>
              <a:headEnd/>
              <a:tailEnd/>
            </a:ln>
          </p:spPr>
          <p:txBody>
            <a:bodyPr/>
            <a:lstStyle/>
            <a:p>
              <a:endParaRPr lang="en-US">
                <a:solidFill>
                  <a:schemeClr val="bg1"/>
                </a:solidFill>
              </a:endParaRPr>
            </a:p>
          </p:txBody>
        </p:sp>
        <p:sp>
          <p:nvSpPr>
            <p:cNvPr id="16478" name="Line 98"/>
            <p:cNvSpPr>
              <a:spLocks noChangeShapeType="1"/>
            </p:cNvSpPr>
            <p:nvPr/>
          </p:nvSpPr>
          <p:spPr bwMode="auto">
            <a:xfrm flipV="1">
              <a:off x="4058" y="1704"/>
              <a:ext cx="1362" cy="285"/>
            </a:xfrm>
            <a:prstGeom prst="line">
              <a:avLst/>
            </a:prstGeom>
            <a:noFill/>
            <a:ln w="9525">
              <a:solidFill>
                <a:schemeClr val="tx1"/>
              </a:solidFill>
              <a:prstDash val="lgDash"/>
              <a:round/>
              <a:headEnd/>
              <a:tailEnd/>
            </a:ln>
          </p:spPr>
          <p:txBody>
            <a:bodyPr/>
            <a:lstStyle/>
            <a:p>
              <a:endParaRPr lang="en-US">
                <a:solidFill>
                  <a:schemeClr val="bg1"/>
                </a:solidFill>
              </a:endParaRPr>
            </a:p>
          </p:txBody>
        </p:sp>
        <p:sp>
          <p:nvSpPr>
            <p:cNvPr id="16479" name="Line 99"/>
            <p:cNvSpPr>
              <a:spLocks noChangeShapeType="1"/>
            </p:cNvSpPr>
            <p:nvPr/>
          </p:nvSpPr>
          <p:spPr bwMode="auto">
            <a:xfrm>
              <a:off x="4868" y="2175"/>
              <a:ext cx="270" cy="1"/>
            </a:xfrm>
            <a:prstGeom prst="line">
              <a:avLst/>
            </a:prstGeom>
            <a:noFill/>
            <a:ln w="9525">
              <a:solidFill>
                <a:schemeClr val="tx1"/>
              </a:solidFill>
              <a:prstDash val="dash"/>
              <a:round/>
              <a:headEnd/>
              <a:tailEnd/>
            </a:ln>
          </p:spPr>
          <p:txBody>
            <a:bodyPr/>
            <a:lstStyle/>
            <a:p>
              <a:endParaRPr lang="en-US">
                <a:solidFill>
                  <a:schemeClr val="bg1"/>
                </a:solidFill>
              </a:endParaRPr>
            </a:p>
          </p:txBody>
        </p:sp>
        <p:sp>
          <p:nvSpPr>
            <p:cNvPr id="16480" name="Line 100"/>
            <p:cNvSpPr>
              <a:spLocks noChangeShapeType="1"/>
            </p:cNvSpPr>
            <p:nvPr/>
          </p:nvSpPr>
          <p:spPr bwMode="auto">
            <a:xfrm>
              <a:off x="4871" y="2269"/>
              <a:ext cx="258" cy="2"/>
            </a:xfrm>
            <a:prstGeom prst="line">
              <a:avLst/>
            </a:prstGeom>
            <a:noFill/>
            <a:ln w="9525">
              <a:solidFill>
                <a:schemeClr val="tx1"/>
              </a:solidFill>
              <a:prstDash val="lgDash"/>
              <a:round/>
              <a:headEnd/>
              <a:tailEnd/>
            </a:ln>
          </p:spPr>
          <p:txBody>
            <a:bodyPr/>
            <a:lstStyle/>
            <a:p>
              <a:endParaRPr lang="en-US">
                <a:solidFill>
                  <a:schemeClr val="bg1"/>
                </a:solidFill>
              </a:endParaRPr>
            </a:p>
          </p:txBody>
        </p:sp>
        <p:sp>
          <p:nvSpPr>
            <p:cNvPr id="16481" name="Oval 101"/>
            <p:cNvSpPr>
              <a:spLocks noChangeArrowheads="1"/>
            </p:cNvSpPr>
            <p:nvPr/>
          </p:nvSpPr>
          <p:spPr bwMode="auto">
            <a:xfrm>
              <a:off x="5438" y="1125"/>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82" name="Oval 102"/>
            <p:cNvSpPr>
              <a:spLocks noChangeArrowheads="1"/>
            </p:cNvSpPr>
            <p:nvPr/>
          </p:nvSpPr>
          <p:spPr bwMode="auto">
            <a:xfrm>
              <a:off x="5156" y="1188"/>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83" name="Oval 103"/>
            <p:cNvSpPr>
              <a:spLocks noChangeArrowheads="1"/>
            </p:cNvSpPr>
            <p:nvPr/>
          </p:nvSpPr>
          <p:spPr bwMode="auto">
            <a:xfrm>
              <a:off x="4877" y="1158"/>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84" name="Oval 104"/>
            <p:cNvSpPr>
              <a:spLocks noChangeArrowheads="1"/>
            </p:cNvSpPr>
            <p:nvPr/>
          </p:nvSpPr>
          <p:spPr bwMode="auto">
            <a:xfrm>
              <a:off x="4598" y="1182"/>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85" name="Oval 105"/>
            <p:cNvSpPr>
              <a:spLocks noChangeArrowheads="1"/>
            </p:cNvSpPr>
            <p:nvPr/>
          </p:nvSpPr>
          <p:spPr bwMode="auto">
            <a:xfrm>
              <a:off x="4316" y="1230"/>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86" name="Oval 106"/>
            <p:cNvSpPr>
              <a:spLocks noChangeArrowheads="1"/>
            </p:cNvSpPr>
            <p:nvPr/>
          </p:nvSpPr>
          <p:spPr bwMode="auto">
            <a:xfrm>
              <a:off x="4040" y="1266"/>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487" name="Oval 107"/>
            <p:cNvSpPr>
              <a:spLocks noChangeArrowheads="1"/>
            </p:cNvSpPr>
            <p:nvPr/>
          </p:nvSpPr>
          <p:spPr bwMode="auto">
            <a:xfrm>
              <a:off x="5438" y="1458"/>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88" name="Oval 108"/>
            <p:cNvSpPr>
              <a:spLocks noChangeArrowheads="1"/>
            </p:cNvSpPr>
            <p:nvPr/>
          </p:nvSpPr>
          <p:spPr bwMode="auto">
            <a:xfrm>
              <a:off x="5159" y="1386"/>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89" name="Oval 109"/>
            <p:cNvSpPr>
              <a:spLocks noChangeArrowheads="1"/>
            </p:cNvSpPr>
            <p:nvPr/>
          </p:nvSpPr>
          <p:spPr bwMode="auto">
            <a:xfrm>
              <a:off x="4874" y="1392"/>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90" name="Oval 110"/>
            <p:cNvSpPr>
              <a:spLocks noChangeArrowheads="1"/>
            </p:cNvSpPr>
            <p:nvPr/>
          </p:nvSpPr>
          <p:spPr bwMode="auto">
            <a:xfrm>
              <a:off x="4598" y="1488"/>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91" name="Oval 111"/>
            <p:cNvSpPr>
              <a:spLocks noChangeArrowheads="1"/>
            </p:cNvSpPr>
            <p:nvPr/>
          </p:nvSpPr>
          <p:spPr bwMode="auto">
            <a:xfrm>
              <a:off x="4319" y="1440"/>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92" name="Oval 112"/>
            <p:cNvSpPr>
              <a:spLocks noChangeArrowheads="1"/>
            </p:cNvSpPr>
            <p:nvPr/>
          </p:nvSpPr>
          <p:spPr bwMode="auto">
            <a:xfrm>
              <a:off x="4034" y="1485"/>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493" name="Oval 113"/>
            <p:cNvSpPr>
              <a:spLocks noChangeArrowheads="1"/>
            </p:cNvSpPr>
            <p:nvPr/>
          </p:nvSpPr>
          <p:spPr bwMode="auto">
            <a:xfrm>
              <a:off x="5435" y="1653"/>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94" name="Oval 114"/>
            <p:cNvSpPr>
              <a:spLocks noChangeArrowheads="1"/>
            </p:cNvSpPr>
            <p:nvPr/>
          </p:nvSpPr>
          <p:spPr bwMode="auto">
            <a:xfrm>
              <a:off x="5156" y="1785"/>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95" name="Oval 115"/>
            <p:cNvSpPr>
              <a:spLocks noChangeArrowheads="1"/>
            </p:cNvSpPr>
            <p:nvPr/>
          </p:nvSpPr>
          <p:spPr bwMode="auto">
            <a:xfrm>
              <a:off x="4877" y="1785"/>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96" name="Oval 116"/>
            <p:cNvSpPr>
              <a:spLocks noChangeArrowheads="1"/>
            </p:cNvSpPr>
            <p:nvPr/>
          </p:nvSpPr>
          <p:spPr bwMode="auto">
            <a:xfrm>
              <a:off x="4598" y="1800"/>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97" name="Oval 117"/>
            <p:cNvSpPr>
              <a:spLocks noChangeArrowheads="1"/>
            </p:cNvSpPr>
            <p:nvPr/>
          </p:nvSpPr>
          <p:spPr bwMode="auto">
            <a:xfrm>
              <a:off x="4319" y="1905"/>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98" name="Oval 118"/>
            <p:cNvSpPr>
              <a:spLocks noChangeArrowheads="1"/>
            </p:cNvSpPr>
            <p:nvPr/>
          </p:nvSpPr>
          <p:spPr bwMode="auto">
            <a:xfrm>
              <a:off x="4037" y="1971"/>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499" name="Line 119"/>
            <p:cNvSpPr>
              <a:spLocks noChangeShapeType="1"/>
            </p:cNvSpPr>
            <p:nvPr/>
          </p:nvSpPr>
          <p:spPr bwMode="auto">
            <a:xfrm flipV="1">
              <a:off x="4058" y="2733"/>
              <a:ext cx="1410" cy="102"/>
            </a:xfrm>
            <a:prstGeom prst="line">
              <a:avLst/>
            </a:prstGeom>
            <a:noFill/>
            <a:ln w="9525">
              <a:solidFill>
                <a:schemeClr val="tx1"/>
              </a:solidFill>
              <a:round/>
              <a:headEnd/>
              <a:tailEnd/>
            </a:ln>
          </p:spPr>
          <p:txBody>
            <a:bodyPr/>
            <a:lstStyle/>
            <a:p>
              <a:endParaRPr lang="en-US">
                <a:solidFill>
                  <a:schemeClr val="bg1"/>
                </a:solidFill>
              </a:endParaRPr>
            </a:p>
          </p:txBody>
        </p:sp>
        <p:sp>
          <p:nvSpPr>
            <p:cNvPr id="16500" name="Oval 120"/>
            <p:cNvSpPr>
              <a:spLocks noChangeArrowheads="1"/>
            </p:cNvSpPr>
            <p:nvPr/>
          </p:nvSpPr>
          <p:spPr bwMode="auto">
            <a:xfrm>
              <a:off x="5435" y="2763"/>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501" name="Oval 121"/>
            <p:cNvSpPr>
              <a:spLocks noChangeArrowheads="1"/>
            </p:cNvSpPr>
            <p:nvPr/>
          </p:nvSpPr>
          <p:spPr bwMode="auto">
            <a:xfrm>
              <a:off x="5153" y="2646"/>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502" name="Oval 122"/>
            <p:cNvSpPr>
              <a:spLocks noChangeArrowheads="1"/>
            </p:cNvSpPr>
            <p:nvPr/>
          </p:nvSpPr>
          <p:spPr bwMode="auto">
            <a:xfrm>
              <a:off x="4877" y="2775"/>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503" name="Oval 123"/>
            <p:cNvSpPr>
              <a:spLocks noChangeArrowheads="1"/>
            </p:cNvSpPr>
            <p:nvPr/>
          </p:nvSpPr>
          <p:spPr bwMode="auto">
            <a:xfrm>
              <a:off x="4598" y="2751"/>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504" name="Oval 124"/>
            <p:cNvSpPr>
              <a:spLocks noChangeArrowheads="1"/>
            </p:cNvSpPr>
            <p:nvPr/>
          </p:nvSpPr>
          <p:spPr bwMode="auto">
            <a:xfrm>
              <a:off x="4334" y="2748"/>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505" name="Oval 125"/>
            <p:cNvSpPr>
              <a:spLocks noChangeArrowheads="1"/>
            </p:cNvSpPr>
            <p:nvPr/>
          </p:nvSpPr>
          <p:spPr bwMode="auto">
            <a:xfrm>
              <a:off x="4040" y="2844"/>
              <a:ext cx="47" cy="47"/>
            </a:xfrm>
            <a:prstGeom prst="ellipse">
              <a:avLst/>
            </a:prstGeom>
            <a:noFill/>
            <a:ln w="9525">
              <a:solidFill>
                <a:schemeClr val="tx1"/>
              </a:solidFill>
              <a:round/>
              <a:headEnd/>
              <a:tailEnd/>
            </a:ln>
          </p:spPr>
          <p:txBody>
            <a:bodyPr wrap="none" anchor="ctr"/>
            <a:lstStyle/>
            <a:p>
              <a:endParaRPr lang="en-GB">
                <a:solidFill>
                  <a:schemeClr val="bg1"/>
                </a:solidFill>
              </a:endParaRPr>
            </a:p>
          </p:txBody>
        </p:sp>
        <p:sp>
          <p:nvSpPr>
            <p:cNvPr id="16506" name="Line 126"/>
            <p:cNvSpPr>
              <a:spLocks noChangeShapeType="1"/>
            </p:cNvSpPr>
            <p:nvPr/>
          </p:nvSpPr>
          <p:spPr bwMode="auto">
            <a:xfrm flipV="1">
              <a:off x="4058" y="2838"/>
              <a:ext cx="1404" cy="234"/>
            </a:xfrm>
            <a:prstGeom prst="line">
              <a:avLst/>
            </a:prstGeom>
            <a:noFill/>
            <a:ln w="9525">
              <a:solidFill>
                <a:schemeClr val="tx1"/>
              </a:solidFill>
              <a:prstDash val="dash"/>
              <a:round/>
              <a:headEnd/>
              <a:tailEnd/>
            </a:ln>
          </p:spPr>
          <p:txBody>
            <a:bodyPr/>
            <a:lstStyle/>
            <a:p>
              <a:endParaRPr lang="en-US">
                <a:solidFill>
                  <a:schemeClr val="bg1"/>
                </a:solidFill>
              </a:endParaRPr>
            </a:p>
          </p:txBody>
        </p:sp>
        <p:sp>
          <p:nvSpPr>
            <p:cNvPr id="16507" name="Oval 127"/>
            <p:cNvSpPr>
              <a:spLocks noChangeArrowheads="1"/>
            </p:cNvSpPr>
            <p:nvPr/>
          </p:nvSpPr>
          <p:spPr bwMode="auto">
            <a:xfrm>
              <a:off x="5438" y="2850"/>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508" name="Oval 128"/>
            <p:cNvSpPr>
              <a:spLocks noChangeArrowheads="1"/>
            </p:cNvSpPr>
            <p:nvPr/>
          </p:nvSpPr>
          <p:spPr bwMode="auto">
            <a:xfrm>
              <a:off x="5156" y="2826"/>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509" name="Oval 129"/>
            <p:cNvSpPr>
              <a:spLocks noChangeArrowheads="1"/>
            </p:cNvSpPr>
            <p:nvPr/>
          </p:nvSpPr>
          <p:spPr bwMode="auto">
            <a:xfrm>
              <a:off x="4880" y="2877"/>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510" name="Oval 130"/>
            <p:cNvSpPr>
              <a:spLocks noChangeArrowheads="1"/>
            </p:cNvSpPr>
            <p:nvPr/>
          </p:nvSpPr>
          <p:spPr bwMode="auto">
            <a:xfrm>
              <a:off x="4595" y="2985"/>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511" name="Oval 131"/>
            <p:cNvSpPr>
              <a:spLocks noChangeArrowheads="1"/>
            </p:cNvSpPr>
            <p:nvPr/>
          </p:nvSpPr>
          <p:spPr bwMode="auto">
            <a:xfrm>
              <a:off x="4334" y="3030"/>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512" name="Oval 132"/>
            <p:cNvSpPr>
              <a:spLocks noChangeArrowheads="1"/>
            </p:cNvSpPr>
            <p:nvPr/>
          </p:nvSpPr>
          <p:spPr bwMode="auto">
            <a:xfrm>
              <a:off x="4034" y="3024"/>
              <a:ext cx="47" cy="47"/>
            </a:xfrm>
            <a:prstGeom prst="ellipse">
              <a:avLst/>
            </a:prstGeom>
            <a:solidFill>
              <a:srgbClr val="CCFFFF"/>
            </a:solidFill>
            <a:ln w="9525">
              <a:solidFill>
                <a:schemeClr val="tx1"/>
              </a:solidFill>
              <a:round/>
              <a:headEnd/>
              <a:tailEnd/>
            </a:ln>
          </p:spPr>
          <p:txBody>
            <a:bodyPr wrap="none" anchor="ctr"/>
            <a:lstStyle/>
            <a:p>
              <a:endParaRPr lang="en-GB">
                <a:solidFill>
                  <a:schemeClr val="bg1"/>
                </a:solidFill>
              </a:endParaRPr>
            </a:p>
          </p:txBody>
        </p:sp>
        <p:sp>
          <p:nvSpPr>
            <p:cNvPr id="16513" name="Line 133"/>
            <p:cNvSpPr>
              <a:spLocks noChangeShapeType="1"/>
            </p:cNvSpPr>
            <p:nvPr/>
          </p:nvSpPr>
          <p:spPr bwMode="auto">
            <a:xfrm flipV="1">
              <a:off x="4058" y="3276"/>
              <a:ext cx="1362" cy="285"/>
            </a:xfrm>
            <a:prstGeom prst="line">
              <a:avLst/>
            </a:prstGeom>
            <a:noFill/>
            <a:ln w="9525">
              <a:solidFill>
                <a:schemeClr val="tx1"/>
              </a:solidFill>
              <a:prstDash val="lgDash"/>
              <a:round/>
              <a:headEnd/>
              <a:tailEnd/>
            </a:ln>
          </p:spPr>
          <p:txBody>
            <a:bodyPr/>
            <a:lstStyle/>
            <a:p>
              <a:endParaRPr lang="en-US">
                <a:solidFill>
                  <a:schemeClr val="bg1"/>
                </a:solidFill>
              </a:endParaRPr>
            </a:p>
          </p:txBody>
        </p:sp>
        <p:sp>
          <p:nvSpPr>
            <p:cNvPr id="16514" name="Oval 134"/>
            <p:cNvSpPr>
              <a:spLocks noChangeArrowheads="1"/>
            </p:cNvSpPr>
            <p:nvPr/>
          </p:nvSpPr>
          <p:spPr bwMode="auto">
            <a:xfrm>
              <a:off x="5435" y="3291"/>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515" name="Oval 135"/>
            <p:cNvSpPr>
              <a:spLocks noChangeArrowheads="1"/>
            </p:cNvSpPr>
            <p:nvPr/>
          </p:nvSpPr>
          <p:spPr bwMode="auto">
            <a:xfrm>
              <a:off x="5159" y="3300"/>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516" name="Oval 136"/>
            <p:cNvSpPr>
              <a:spLocks noChangeArrowheads="1"/>
            </p:cNvSpPr>
            <p:nvPr/>
          </p:nvSpPr>
          <p:spPr bwMode="auto">
            <a:xfrm>
              <a:off x="4877" y="3303"/>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517" name="Oval 137"/>
            <p:cNvSpPr>
              <a:spLocks noChangeArrowheads="1"/>
            </p:cNvSpPr>
            <p:nvPr/>
          </p:nvSpPr>
          <p:spPr bwMode="auto">
            <a:xfrm>
              <a:off x="4598" y="3390"/>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518" name="Oval 138"/>
            <p:cNvSpPr>
              <a:spLocks noChangeArrowheads="1"/>
            </p:cNvSpPr>
            <p:nvPr/>
          </p:nvSpPr>
          <p:spPr bwMode="auto">
            <a:xfrm>
              <a:off x="4337" y="3522"/>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519" name="Oval 139"/>
            <p:cNvSpPr>
              <a:spLocks noChangeArrowheads="1"/>
            </p:cNvSpPr>
            <p:nvPr/>
          </p:nvSpPr>
          <p:spPr bwMode="auto">
            <a:xfrm>
              <a:off x="4037" y="3555"/>
              <a:ext cx="47" cy="47"/>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16520" name="Text Box 12"/>
            <p:cNvSpPr txBox="1">
              <a:spLocks noChangeArrowheads="1"/>
            </p:cNvSpPr>
            <p:nvPr/>
          </p:nvSpPr>
          <p:spPr bwMode="auto">
            <a:xfrm rot="16200000">
              <a:off x="3275" y="1537"/>
              <a:ext cx="862" cy="116"/>
            </a:xfrm>
            <a:prstGeom prst="rect">
              <a:avLst/>
            </a:prstGeom>
            <a:noFill/>
            <a:ln w="9525">
              <a:noFill/>
              <a:miter lim="800000"/>
              <a:headEnd/>
              <a:tailEnd/>
            </a:ln>
          </p:spPr>
          <p:txBody>
            <a:bodyPr lIns="0" tIns="0" rIns="0" bIns="0">
              <a:spAutoFit/>
            </a:bodyPr>
            <a:lstStyle/>
            <a:p>
              <a:pPr algn="ctr">
                <a:spcBef>
                  <a:spcPct val="50000"/>
                </a:spcBef>
              </a:pPr>
              <a:r>
                <a:rPr lang="en-US" sz="1200" b="1" dirty="0">
                  <a:solidFill>
                    <a:schemeClr val="bg1"/>
                  </a:solidFill>
                </a:rPr>
                <a:t>Rate per 100,000</a:t>
              </a:r>
            </a:p>
          </p:txBody>
        </p:sp>
        <p:sp>
          <p:nvSpPr>
            <p:cNvPr id="16521" name="Line 13"/>
            <p:cNvSpPr>
              <a:spLocks noChangeShapeType="1"/>
            </p:cNvSpPr>
            <p:nvPr/>
          </p:nvSpPr>
          <p:spPr bwMode="auto">
            <a:xfrm>
              <a:off x="3982" y="2339"/>
              <a:ext cx="0" cy="1368"/>
            </a:xfrm>
            <a:prstGeom prst="line">
              <a:avLst/>
            </a:prstGeom>
            <a:noFill/>
            <a:ln w="9525">
              <a:solidFill>
                <a:schemeClr val="tx1"/>
              </a:solidFill>
              <a:round/>
              <a:headEnd/>
              <a:tailEnd/>
            </a:ln>
          </p:spPr>
          <p:txBody>
            <a:bodyPr/>
            <a:lstStyle/>
            <a:p>
              <a:endParaRPr lang="en-US">
                <a:solidFill>
                  <a:schemeClr val="bg1"/>
                </a:solidFill>
              </a:endParaRPr>
            </a:p>
          </p:txBody>
        </p:sp>
        <p:sp>
          <p:nvSpPr>
            <p:cNvPr id="16522" name="Text Box 12"/>
            <p:cNvSpPr txBox="1">
              <a:spLocks noChangeArrowheads="1"/>
            </p:cNvSpPr>
            <p:nvPr/>
          </p:nvSpPr>
          <p:spPr bwMode="auto">
            <a:xfrm rot="16200000">
              <a:off x="3275" y="2964"/>
              <a:ext cx="862" cy="116"/>
            </a:xfrm>
            <a:prstGeom prst="rect">
              <a:avLst/>
            </a:prstGeom>
            <a:noFill/>
            <a:ln w="9525">
              <a:noFill/>
              <a:miter lim="800000"/>
              <a:headEnd/>
              <a:tailEnd/>
            </a:ln>
          </p:spPr>
          <p:txBody>
            <a:bodyPr lIns="0" tIns="0" rIns="0" bIns="0">
              <a:spAutoFit/>
            </a:bodyPr>
            <a:lstStyle/>
            <a:p>
              <a:pPr algn="ctr">
                <a:spcBef>
                  <a:spcPct val="50000"/>
                </a:spcBef>
              </a:pPr>
              <a:r>
                <a:rPr lang="en-US" sz="1200" b="1">
                  <a:solidFill>
                    <a:schemeClr val="bg1"/>
                  </a:solidFill>
                </a:rPr>
                <a:t>Rate per 100,000</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7963"/>
            <a:ext cx="7772400" cy="1362075"/>
          </a:xfrm>
        </p:spPr>
        <p:txBody>
          <a:bodyPr anchor="ctr" anchorCtr="1">
            <a:noAutofit/>
          </a:bodyPr>
          <a:lstStyle/>
          <a:p>
            <a:pPr algn="ctr">
              <a:defRPr/>
            </a:pPr>
            <a:r>
              <a:rPr lang="en-US" sz="5400" dirty="0" smtClean="0"/>
              <a:t>Type 1 Diabetes </a:t>
            </a:r>
            <a:r>
              <a:rPr lang="en-US" sz="5400" cap="none" dirty="0" err="1" smtClean="0"/>
              <a:t>Pathophysiology</a:t>
            </a:r>
            <a:endParaRPr lang="en-US" sz="5400" cap="non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09" name="Group 25"/>
          <p:cNvGraphicFramePr>
            <a:graphicFrameLocks noGrp="1"/>
          </p:cNvGraphicFramePr>
          <p:nvPr/>
        </p:nvGraphicFramePr>
        <p:xfrm>
          <a:off x="609600" y="1763386"/>
          <a:ext cx="8305800" cy="3698304"/>
        </p:xfrm>
        <a:graphic>
          <a:graphicData uri="http://schemas.openxmlformats.org/drawingml/2006/table">
            <a:tbl>
              <a:tblPr>
                <a:tableStyleId>{3B4B98B0-60AC-42C2-AFA5-B58CD77FA1E5}</a:tableStyleId>
              </a:tblPr>
              <a:tblGrid>
                <a:gridCol w="2044700"/>
                <a:gridCol w="5362575"/>
                <a:gridCol w="898525"/>
              </a:tblGrid>
              <a:tr h="476250">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b="1" u="none" strike="noStrike" cap="none" normalizeH="0" baseline="0" dirty="0" smtClean="0">
                          <a:ln>
                            <a:noFill/>
                          </a:ln>
                          <a:solidFill>
                            <a:schemeClr val="tx2">
                              <a:lumMod val="20000"/>
                              <a:lumOff val="80000"/>
                            </a:schemeClr>
                          </a:solidFill>
                          <a:effectLst/>
                        </a:rPr>
                        <a:t>Genetic Factors</a:t>
                      </a:r>
                      <a:endParaRPr kumimoji="0" lang="en-US" sz="18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marT="9144" marB="9144"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b="1" u="none" strike="noStrike" cap="none" normalizeH="0" baseline="0" dirty="0" smtClean="0">
                          <a:ln>
                            <a:noFill/>
                          </a:ln>
                          <a:solidFill>
                            <a:schemeClr val="tx2">
                              <a:lumMod val="20000"/>
                              <a:lumOff val="80000"/>
                            </a:schemeClr>
                          </a:solidFill>
                          <a:effectLst/>
                        </a:rPr>
                        <a:t>Details</a:t>
                      </a:r>
                      <a:endParaRPr kumimoji="0" lang="en-US" sz="18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marT="9144" marB="9144"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b="1" u="none" strike="noStrike" cap="none" normalizeH="0" baseline="0" dirty="0" smtClean="0">
                          <a:ln>
                            <a:noFill/>
                          </a:ln>
                          <a:solidFill>
                            <a:schemeClr val="tx2">
                              <a:lumMod val="20000"/>
                              <a:lumOff val="80000"/>
                            </a:schemeClr>
                          </a:solidFill>
                          <a:effectLst/>
                        </a:rPr>
                        <a:t>Impact</a:t>
                      </a:r>
                      <a:endParaRPr kumimoji="0" lang="en-US" sz="18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marT="9144" marB="9144" anchor="ctr" horzOverflow="overflow"/>
                </a:tc>
              </a:tr>
              <a:tr h="871538">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Family History</a:t>
                      </a:r>
                      <a:endParaRPr kumimoji="0" lang="en-US" sz="1600" b="1"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Increased lifetime risks among relatives</a:t>
                      </a:r>
                    </a:p>
                    <a:p>
                      <a:pPr marL="465138" marR="0" lvl="1" indent="-231775" algn="l" defTabSz="966788" rtl="0" eaLnBrk="1" fontAlgn="base" latinLnBrk="0" hangingPunct="1">
                        <a:lnSpc>
                          <a:spcPct val="100000"/>
                        </a:lnSpc>
                        <a:spcBef>
                          <a:spcPct val="20000"/>
                        </a:spcBef>
                        <a:spcAft>
                          <a:spcPct val="0"/>
                        </a:spcAft>
                        <a:buClr>
                          <a:schemeClr val="tx1"/>
                        </a:buClr>
                        <a:buSzPct val="80000"/>
                        <a:buFont typeface="Arial" pitchFamily="34" charset="0"/>
                        <a:buChar char="–"/>
                        <a:tabLst/>
                      </a:pPr>
                      <a:r>
                        <a:rPr kumimoji="0" lang="en-US" sz="1600" u="none" strike="noStrike" cap="none" normalizeH="0" baseline="0" dirty="0" smtClean="0">
                          <a:ln>
                            <a:noFill/>
                          </a:ln>
                          <a:solidFill>
                            <a:schemeClr val="bg1"/>
                          </a:solidFill>
                          <a:effectLst/>
                        </a:rPr>
                        <a:t>First-degree relative: 5%; identical twin: 50% </a:t>
                      </a:r>
                      <a:endParaRPr kumimoji="0" lang="en-US" sz="1600" b="0"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é</a:t>
                      </a:r>
                      <a:endParaRPr kumimoji="0" lang="en-US" sz="1600" b="0" i="0" u="none" strike="noStrike" cap="none" normalizeH="0" baseline="0" dirty="0" smtClean="0">
                        <a:ln>
                          <a:noFill/>
                        </a:ln>
                        <a:solidFill>
                          <a:schemeClr val="bg1"/>
                        </a:solidFill>
                        <a:effectLst/>
                        <a:latin typeface="Wingdings" pitchFamily="2" charset="2"/>
                      </a:endParaRPr>
                    </a:p>
                  </a:txBody>
                  <a:tcPr marL="45720" marR="45720" marT="9144" marB="9144" anchor="ctr" horzOverflow="overflow"/>
                </a:tc>
              </a:tr>
              <a:tr h="884238">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Major Histocompatibility Complex (MHC) Genes </a:t>
                      </a:r>
                    </a:p>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(in HLA region)</a:t>
                      </a:r>
                      <a:endParaRPr kumimoji="0" lang="en-US" sz="1600" b="1"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Genotypes HLA-DR3,DQ2 and HLA-DR4,DQ8 have increased susceptibility </a:t>
                      </a:r>
                    </a:p>
                    <a:p>
                      <a:pPr marL="401638" marR="0" lvl="1" indent="-168275" algn="l" defTabSz="966788" rtl="0" eaLnBrk="1" fontAlgn="base" latinLnBrk="0" hangingPunct="1">
                        <a:lnSpc>
                          <a:spcPct val="100000"/>
                        </a:lnSpc>
                        <a:spcBef>
                          <a:spcPct val="20000"/>
                        </a:spcBef>
                        <a:spcAft>
                          <a:spcPct val="0"/>
                        </a:spcAft>
                        <a:buClr>
                          <a:schemeClr val="tx1"/>
                        </a:buClr>
                        <a:buSzPct val="80000"/>
                        <a:buFont typeface="Arial" pitchFamily="34" charset="0"/>
                        <a:buChar char="–"/>
                        <a:tabLst/>
                      </a:pPr>
                      <a:r>
                        <a:rPr kumimoji="0" lang="en-US" sz="1600" u="none" strike="noStrike" cap="none" normalizeH="0" baseline="0" dirty="0" smtClean="0">
                          <a:ln>
                            <a:noFill/>
                          </a:ln>
                          <a:solidFill>
                            <a:schemeClr val="bg1"/>
                          </a:solidFill>
                          <a:effectLst/>
                        </a:rPr>
                        <a:t>&gt; 90% of T1D have 1 haplotype, </a:t>
                      </a:r>
                      <a:endParaRPr kumimoji="0" lang="en-US" sz="1600" b="0"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é</a:t>
                      </a: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u="none" strike="noStrike" cap="none" normalizeH="0" baseline="0" dirty="0" smtClean="0">
                        <a:ln>
                          <a:noFill/>
                        </a:ln>
                        <a:solidFill>
                          <a:schemeClr val="bg1"/>
                        </a:solidFill>
                        <a:effectLst/>
                        <a:sym typeface="Wingdings" pitchFamily="2" charset="2"/>
                      </a:endParaRP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bg1"/>
                        </a:solidFill>
                        <a:effectLst/>
                        <a:latin typeface="Arial" pitchFamily="34" charset="0"/>
                        <a:sym typeface="Wingdings" pitchFamily="2" charset="2"/>
                      </a:endParaRPr>
                    </a:p>
                  </a:txBody>
                  <a:tcPr marL="45720" marR="45720" marT="9144" marB="9144" horzOverflow="overflow"/>
                </a:tc>
              </a:tr>
              <a:tr h="1308100">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Non-MHC Genes</a:t>
                      </a:r>
                      <a:endParaRPr kumimoji="0" lang="en-US" sz="1600" b="1"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119063" marR="0" lvl="0" indent="-119063" algn="l" defTabSz="966788" rtl="0" eaLnBrk="1" fontAlgn="base" latinLnBrk="0" hangingPunct="1">
                        <a:lnSpc>
                          <a:spcPct val="100000"/>
                        </a:lnSpc>
                        <a:spcBef>
                          <a:spcPct val="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Changes in the insulin gene (IDDM2), and cytotoxic </a:t>
                      </a:r>
                      <a:br>
                        <a:rPr kumimoji="0" lang="en-US" sz="1600" u="none" strike="noStrike" cap="none" normalizeH="0" baseline="0" dirty="0" smtClean="0">
                          <a:ln>
                            <a:noFill/>
                          </a:ln>
                          <a:solidFill>
                            <a:schemeClr val="bg1"/>
                          </a:solidFill>
                          <a:effectLst/>
                        </a:rPr>
                      </a:br>
                      <a:r>
                        <a:rPr kumimoji="0" lang="en-US" sz="1600" u="none" strike="noStrike" cap="none" normalizeH="0" baseline="0" dirty="0" smtClean="0">
                          <a:ln>
                            <a:noFill/>
                          </a:ln>
                          <a:solidFill>
                            <a:schemeClr val="bg1"/>
                          </a:solidFill>
                          <a:effectLst/>
                        </a:rPr>
                        <a:t>T-lymphocyte-associated antigen-4 gene (CTLA-4) have been associated with risk, but the association is much less strong than the association with HLA</a:t>
                      </a:r>
                      <a:endParaRPr kumimoji="0" lang="en-US" sz="1600" b="0"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é </a:t>
                      </a:r>
                      <a:endParaRPr kumimoji="0" lang="en-US" sz="1600" b="0" i="0" u="none" strike="noStrike" cap="none" normalizeH="0" baseline="0" dirty="0" smtClean="0">
                        <a:ln>
                          <a:noFill/>
                        </a:ln>
                        <a:solidFill>
                          <a:schemeClr val="bg1"/>
                        </a:solidFill>
                        <a:effectLst/>
                        <a:latin typeface="Wingdings" pitchFamily="2" charset="2"/>
                      </a:endParaRPr>
                    </a:p>
                  </a:txBody>
                  <a:tcPr marL="45720" marR="45720" marT="9144" marB="9144" anchor="ctr" horzOverflow="overflow"/>
                </a:tc>
              </a:tr>
            </a:tbl>
          </a:graphicData>
        </a:graphic>
      </p:graphicFrame>
      <p:sp>
        <p:nvSpPr>
          <p:cNvPr id="15380" name="Rectangle 28"/>
          <p:cNvSpPr>
            <a:spLocks noGrp="1" noChangeArrowheads="1"/>
          </p:cNvSpPr>
          <p:nvPr>
            <p:ph type="title"/>
          </p:nvPr>
        </p:nvSpPr>
        <p:spPr/>
        <p:txBody>
          <a:bodyPr>
            <a:normAutofit fontScale="90000"/>
          </a:bodyPr>
          <a:lstStyle/>
          <a:p>
            <a:pPr eaLnBrk="1" hangingPunct="1">
              <a:defRPr/>
            </a:pPr>
            <a:r>
              <a:rPr lang="en-US" sz="3600" dirty="0" smtClean="0"/>
              <a:t>T1DM - Risk </a:t>
            </a:r>
            <a:r>
              <a:rPr lang="en-US" sz="3600" dirty="0" smtClean="0"/>
              <a:t>Factors: Genetic </a:t>
            </a:r>
          </a:p>
        </p:txBody>
      </p:sp>
      <p:sp>
        <p:nvSpPr>
          <p:cNvPr id="18452" name="Rectangle 29"/>
          <p:cNvSpPr>
            <a:spLocks noChangeArrowheads="1"/>
          </p:cNvSpPr>
          <p:nvPr/>
        </p:nvSpPr>
        <p:spPr bwMode="auto">
          <a:xfrm>
            <a:off x="609601" y="6353175"/>
            <a:ext cx="8229600" cy="215444"/>
          </a:xfrm>
          <a:prstGeom prst="rect">
            <a:avLst/>
          </a:prstGeom>
          <a:noFill/>
          <a:ln w="9525" algn="ctr">
            <a:noFill/>
            <a:miter lim="800000"/>
            <a:headEnd/>
            <a:tailEnd/>
          </a:ln>
        </p:spPr>
        <p:txBody>
          <a:bodyPr wrap="square" lIns="0" tIns="0" rIns="0" bIns="0">
            <a:spAutoFit/>
          </a:bodyPr>
          <a:lstStyle/>
          <a:p>
            <a:pPr marL="514350" indent="-514350" algn="r">
              <a:tabLst>
                <a:tab pos="457200" algn="r"/>
              </a:tabLst>
            </a:pPr>
            <a:r>
              <a:rPr lang="en-US" sz="1400" dirty="0">
                <a:solidFill>
                  <a:schemeClr val="bg1"/>
                </a:solidFill>
                <a:latin typeface="Arial Narrow" pitchFamily="34" charset="0"/>
              </a:rPr>
              <a:t>	</a:t>
            </a:r>
            <a:r>
              <a:rPr lang="en-US" sz="1400" dirty="0" err="1" smtClean="0">
                <a:solidFill>
                  <a:schemeClr val="bg1"/>
                </a:solidFill>
                <a:latin typeface="Arial Narrow" pitchFamily="34" charset="0"/>
              </a:rPr>
              <a:t>Devendra</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smtClean="0">
                <a:solidFill>
                  <a:schemeClr val="bg1"/>
                </a:solidFill>
                <a:latin typeface="Arial Narrow" pitchFamily="34" charset="0"/>
              </a:rPr>
              <a:t>BMJ</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2004;328:750-754. </a:t>
            </a:r>
          </a:p>
        </p:txBody>
      </p:sp>
      <p:sp>
        <p:nvSpPr>
          <p:cNvPr id="18453" name="Rectangle 50"/>
          <p:cNvSpPr>
            <a:spLocks noChangeArrowheads="1"/>
          </p:cNvSpPr>
          <p:nvPr/>
        </p:nvSpPr>
        <p:spPr bwMode="auto">
          <a:xfrm>
            <a:off x="0" y="762000"/>
            <a:ext cx="8734425" cy="688975"/>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1600" b="1"/>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Rectangle 28"/>
          <p:cNvSpPr>
            <a:spLocks noGrp="1" noChangeArrowheads="1"/>
          </p:cNvSpPr>
          <p:nvPr>
            <p:ph type="title"/>
          </p:nvPr>
        </p:nvSpPr>
        <p:spPr/>
        <p:txBody>
          <a:bodyPr>
            <a:normAutofit fontScale="90000"/>
          </a:bodyPr>
          <a:lstStyle/>
          <a:p>
            <a:pPr>
              <a:defRPr/>
            </a:pPr>
            <a:r>
              <a:rPr lang="en-US" sz="3600" dirty="0" smtClean="0"/>
              <a:t>T1DM </a:t>
            </a:r>
            <a:r>
              <a:rPr lang="en-US" sz="3600" dirty="0" smtClean="0"/>
              <a:t>- Risk </a:t>
            </a:r>
            <a:r>
              <a:rPr lang="en-US" sz="3600" dirty="0" smtClean="0"/>
              <a:t>Factors: Environmental</a:t>
            </a:r>
          </a:p>
        </p:txBody>
      </p:sp>
      <p:sp>
        <p:nvSpPr>
          <p:cNvPr id="19459" name="Rectangle 29"/>
          <p:cNvSpPr>
            <a:spLocks noChangeArrowheads="1"/>
          </p:cNvSpPr>
          <p:nvPr/>
        </p:nvSpPr>
        <p:spPr bwMode="auto">
          <a:xfrm>
            <a:off x="82550" y="6353175"/>
            <a:ext cx="8651875" cy="457200"/>
          </a:xfrm>
          <a:prstGeom prst="rect">
            <a:avLst/>
          </a:prstGeom>
          <a:noFill/>
          <a:ln w="9525" algn="ctr">
            <a:noFill/>
            <a:miter lim="800000"/>
            <a:headEnd/>
            <a:tailEnd/>
          </a:ln>
        </p:spPr>
        <p:txBody>
          <a:bodyPr lIns="0" tIns="0" rIns="0" bIns="0">
            <a:spAutoFit/>
          </a:bodyPr>
          <a:lstStyle/>
          <a:p>
            <a:pPr marL="514350" indent="-514350" algn="r">
              <a:tabLst>
                <a:tab pos="457200" algn="r"/>
              </a:tabLst>
            </a:pPr>
            <a:r>
              <a:rPr lang="en-US" sz="1000" dirty="0">
                <a:solidFill>
                  <a:schemeClr val="bg1"/>
                </a:solidFill>
                <a:latin typeface="Arial Narrow" pitchFamily="34" charset="0"/>
              </a:rPr>
              <a:t>1. </a:t>
            </a:r>
            <a:r>
              <a:rPr lang="en-US" sz="1000" dirty="0" err="1" smtClean="0">
                <a:solidFill>
                  <a:schemeClr val="bg1"/>
                </a:solidFill>
                <a:latin typeface="Arial Narrow" pitchFamily="34" charset="0"/>
              </a:rPr>
              <a:t>Knip</a:t>
            </a:r>
            <a:r>
              <a:rPr lang="en-US" sz="1000" dirty="0">
                <a:solidFill>
                  <a:schemeClr val="bg1"/>
                </a:solidFill>
                <a:latin typeface="Arial Narrow" pitchFamily="34" charset="0"/>
              </a:rPr>
              <a:t> </a:t>
            </a:r>
            <a:r>
              <a:rPr lang="en-US" sz="1000" dirty="0" smtClean="0">
                <a:solidFill>
                  <a:schemeClr val="bg1"/>
                </a:solidFill>
                <a:latin typeface="Arial Narrow" pitchFamily="34" charset="0"/>
              </a:rPr>
              <a:t>et </a:t>
            </a:r>
            <a:r>
              <a:rPr lang="en-US" sz="1000" dirty="0">
                <a:solidFill>
                  <a:schemeClr val="bg1"/>
                </a:solidFill>
                <a:latin typeface="Arial Narrow" pitchFamily="34" charset="0"/>
              </a:rPr>
              <a:t>al. </a:t>
            </a:r>
            <a:r>
              <a:rPr lang="en-US" sz="1000" i="1" dirty="0">
                <a:solidFill>
                  <a:schemeClr val="bg1"/>
                </a:solidFill>
                <a:latin typeface="Arial Narrow" pitchFamily="34" charset="0"/>
              </a:rPr>
              <a:t> </a:t>
            </a:r>
            <a:r>
              <a:rPr lang="en-US" sz="1000" i="1" dirty="0" smtClean="0">
                <a:solidFill>
                  <a:schemeClr val="bg1"/>
                </a:solidFill>
                <a:latin typeface="Arial Narrow" pitchFamily="34" charset="0"/>
              </a:rPr>
              <a:t>Diabetes</a:t>
            </a:r>
            <a:r>
              <a:rPr lang="en-US" sz="1000" dirty="0" smtClean="0">
                <a:solidFill>
                  <a:schemeClr val="bg1"/>
                </a:solidFill>
                <a:latin typeface="Arial Narrow" pitchFamily="34" charset="0"/>
              </a:rPr>
              <a:t> </a:t>
            </a:r>
            <a:r>
              <a:rPr lang="en-US" sz="1000" dirty="0">
                <a:solidFill>
                  <a:schemeClr val="bg1"/>
                </a:solidFill>
                <a:latin typeface="Arial Narrow" pitchFamily="34" charset="0"/>
              </a:rPr>
              <a:t>2005;54:S125-S136.</a:t>
            </a:r>
          </a:p>
          <a:p>
            <a:pPr marL="514350" indent="-514350" algn="r">
              <a:tabLst>
                <a:tab pos="457200" algn="r"/>
              </a:tabLst>
            </a:pPr>
            <a:r>
              <a:rPr lang="en-US" sz="1000" dirty="0">
                <a:solidFill>
                  <a:schemeClr val="bg1"/>
                </a:solidFill>
                <a:latin typeface="Arial Narrow" pitchFamily="34" charset="0"/>
              </a:rPr>
              <a:t>2. Gillespie </a:t>
            </a:r>
            <a:r>
              <a:rPr lang="en-US" sz="1000" dirty="0" smtClean="0">
                <a:solidFill>
                  <a:schemeClr val="bg1"/>
                </a:solidFill>
                <a:latin typeface="Arial Narrow" pitchFamily="34" charset="0"/>
              </a:rPr>
              <a:t>et al. </a:t>
            </a:r>
            <a:r>
              <a:rPr lang="en-US" sz="1000" i="1" dirty="0" smtClean="0">
                <a:solidFill>
                  <a:schemeClr val="bg1"/>
                </a:solidFill>
                <a:latin typeface="Arial Narrow" pitchFamily="34" charset="0"/>
              </a:rPr>
              <a:t>CMAJ</a:t>
            </a:r>
            <a:r>
              <a:rPr lang="en-US" sz="1000" dirty="0" smtClean="0">
                <a:solidFill>
                  <a:schemeClr val="bg1"/>
                </a:solidFill>
                <a:latin typeface="Arial Narrow" pitchFamily="34" charset="0"/>
              </a:rPr>
              <a:t> </a:t>
            </a:r>
            <a:r>
              <a:rPr lang="en-US" sz="1000" dirty="0">
                <a:solidFill>
                  <a:schemeClr val="bg1"/>
                </a:solidFill>
                <a:latin typeface="Arial Narrow" pitchFamily="34" charset="0"/>
              </a:rPr>
              <a:t>2006;175(2):165-170.</a:t>
            </a:r>
          </a:p>
          <a:p>
            <a:pPr marL="514350" indent="-514350" algn="r">
              <a:tabLst>
                <a:tab pos="457200" algn="r"/>
              </a:tabLst>
            </a:pPr>
            <a:r>
              <a:rPr lang="en-US" sz="1000" dirty="0">
                <a:solidFill>
                  <a:schemeClr val="bg1"/>
                </a:solidFill>
                <a:latin typeface="Arial Narrow" pitchFamily="34" charset="0"/>
              </a:rPr>
              <a:t>3. </a:t>
            </a:r>
            <a:r>
              <a:rPr lang="en-US" sz="1000" dirty="0" err="1" smtClean="0">
                <a:solidFill>
                  <a:schemeClr val="bg1"/>
                </a:solidFill>
                <a:latin typeface="Arial Narrow" pitchFamily="34" charset="0"/>
              </a:rPr>
              <a:t>Devendra</a:t>
            </a:r>
            <a:r>
              <a:rPr lang="en-US" sz="1000" dirty="0">
                <a:solidFill>
                  <a:schemeClr val="bg1"/>
                </a:solidFill>
                <a:latin typeface="Arial Narrow" pitchFamily="34" charset="0"/>
              </a:rPr>
              <a:t> </a:t>
            </a:r>
            <a:r>
              <a:rPr lang="en-US" sz="1000" dirty="0" smtClean="0">
                <a:solidFill>
                  <a:schemeClr val="bg1"/>
                </a:solidFill>
                <a:latin typeface="Arial Narrow" pitchFamily="34" charset="0"/>
              </a:rPr>
              <a:t>et </a:t>
            </a:r>
            <a:r>
              <a:rPr lang="en-US" sz="1000" dirty="0">
                <a:solidFill>
                  <a:schemeClr val="bg1"/>
                </a:solidFill>
                <a:latin typeface="Arial Narrow" pitchFamily="34" charset="0"/>
              </a:rPr>
              <a:t>al. </a:t>
            </a:r>
            <a:r>
              <a:rPr lang="en-US" sz="1000" i="1" dirty="0" smtClean="0">
                <a:solidFill>
                  <a:schemeClr val="bg1"/>
                </a:solidFill>
                <a:latin typeface="Arial Narrow" pitchFamily="34" charset="0"/>
              </a:rPr>
              <a:t>BMJ</a:t>
            </a:r>
            <a:r>
              <a:rPr lang="en-US" sz="1000" dirty="0" smtClean="0">
                <a:solidFill>
                  <a:schemeClr val="bg1"/>
                </a:solidFill>
                <a:latin typeface="Arial Narrow" pitchFamily="34" charset="0"/>
              </a:rPr>
              <a:t> </a:t>
            </a:r>
            <a:r>
              <a:rPr lang="en-US" sz="1000" dirty="0">
                <a:solidFill>
                  <a:schemeClr val="bg1"/>
                </a:solidFill>
                <a:latin typeface="Arial Narrow" pitchFamily="34" charset="0"/>
              </a:rPr>
              <a:t>2004;328:750-754.</a:t>
            </a:r>
          </a:p>
        </p:txBody>
      </p:sp>
      <p:sp>
        <p:nvSpPr>
          <p:cNvPr id="19460" name="Rectangle 50"/>
          <p:cNvSpPr>
            <a:spLocks noChangeArrowheads="1"/>
          </p:cNvSpPr>
          <p:nvPr/>
        </p:nvSpPr>
        <p:spPr bwMode="auto">
          <a:xfrm>
            <a:off x="0" y="762000"/>
            <a:ext cx="8734425" cy="688975"/>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1600" b="1"/>
          </a:p>
        </p:txBody>
      </p:sp>
      <p:graphicFrame>
        <p:nvGraphicFramePr>
          <p:cNvPr id="17426" name="Group 18"/>
          <p:cNvGraphicFramePr>
            <a:graphicFrameLocks noGrp="1"/>
          </p:cNvGraphicFramePr>
          <p:nvPr/>
        </p:nvGraphicFramePr>
        <p:xfrm>
          <a:off x="609600" y="1676400"/>
          <a:ext cx="8077200" cy="3736848"/>
        </p:xfrm>
        <a:graphic>
          <a:graphicData uri="http://schemas.openxmlformats.org/drawingml/2006/table">
            <a:tbl>
              <a:tblPr>
                <a:tableStyleId>{BC89EF96-8CEA-46FF-86C4-4CE0E7609802}</a:tableStyleId>
              </a:tblPr>
              <a:tblGrid>
                <a:gridCol w="1998663"/>
                <a:gridCol w="3952875"/>
                <a:gridCol w="2125662"/>
              </a:tblGrid>
              <a:tr h="74613">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2000" b="1" u="none" strike="noStrike" cap="none" normalizeH="0" baseline="0" dirty="0" smtClean="0">
                          <a:ln>
                            <a:noFill/>
                          </a:ln>
                          <a:solidFill>
                            <a:schemeClr val="tx2">
                              <a:lumMod val="20000"/>
                              <a:lumOff val="80000"/>
                            </a:schemeClr>
                          </a:solidFill>
                          <a:effectLst/>
                        </a:rPr>
                        <a:t>Environmental Factors</a:t>
                      </a:r>
                      <a:endParaRPr kumimoji="0" lang="en-US" sz="20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marT="9144" marB="9144"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2000" b="1" u="none" strike="noStrike" cap="none" normalizeH="0" baseline="0" dirty="0" smtClean="0">
                          <a:ln>
                            <a:noFill/>
                          </a:ln>
                          <a:solidFill>
                            <a:schemeClr val="tx2">
                              <a:lumMod val="20000"/>
                              <a:lumOff val="80000"/>
                            </a:schemeClr>
                          </a:solidFill>
                          <a:effectLst/>
                        </a:rPr>
                        <a:t>Details</a:t>
                      </a:r>
                      <a:endParaRPr kumimoji="0" lang="en-US" sz="20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marT="9144" marB="9144"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2000" b="1" u="none" strike="noStrike" cap="none" normalizeH="0" baseline="0" dirty="0" smtClean="0">
                          <a:ln>
                            <a:noFill/>
                          </a:ln>
                          <a:solidFill>
                            <a:schemeClr val="tx2">
                              <a:lumMod val="20000"/>
                              <a:lumOff val="80000"/>
                            </a:schemeClr>
                          </a:solidFill>
                          <a:effectLst/>
                        </a:rPr>
                        <a:t>Impact</a:t>
                      </a:r>
                      <a:endParaRPr kumimoji="0" lang="en-US" sz="20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marT="9144" marB="9144" anchor="ctr" horzOverflow="overflow"/>
                </a:tc>
              </a:tr>
              <a:tr h="3143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Viruses</a:t>
                      </a:r>
                      <a:endParaRPr kumimoji="0" lang="en-US" sz="1600" b="1"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tc>
                <a:tc>
                  <a:txBody>
                    <a:bodyPr/>
                    <a:lstStyle/>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May cause diabetes by infecting beta cells or by inducing an autoimmune attack (including </a:t>
                      </a:r>
                      <a:r>
                        <a:rPr kumimoji="0" lang="en-US" sz="1600" u="none" strike="noStrike" cap="none" normalizeH="0" baseline="0" dirty="0" err="1" smtClean="0">
                          <a:ln>
                            <a:noFill/>
                          </a:ln>
                          <a:solidFill>
                            <a:schemeClr val="bg1"/>
                          </a:solidFill>
                          <a:effectLst/>
                        </a:rPr>
                        <a:t>enterovirus</a:t>
                      </a:r>
                      <a:r>
                        <a:rPr kumimoji="0" lang="en-US" sz="1600" u="none" strike="noStrike" cap="none" normalizeH="0" baseline="0" dirty="0" smtClean="0">
                          <a:ln>
                            <a:noFill/>
                          </a:ln>
                          <a:solidFill>
                            <a:schemeClr val="bg1"/>
                          </a:solidFill>
                          <a:effectLst/>
                        </a:rPr>
                        <a:t>, Coxsackie, rubella)</a:t>
                      </a:r>
                      <a:r>
                        <a:rPr kumimoji="0" lang="en-US" sz="1600" u="none" strike="noStrike" cap="none" normalizeH="0" baseline="30000" dirty="0" smtClean="0">
                          <a:ln>
                            <a:noFill/>
                          </a:ln>
                          <a:solidFill>
                            <a:schemeClr val="bg1"/>
                          </a:solidFill>
                          <a:effectLst/>
                        </a:rPr>
                        <a:t>1,2</a:t>
                      </a:r>
                    </a:p>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However, some believe that viruses have a protective effect</a:t>
                      </a:r>
                      <a:r>
                        <a:rPr kumimoji="0" lang="en-US" sz="1600" u="none" strike="noStrike" cap="none" normalizeH="0" baseline="30000" dirty="0" smtClean="0">
                          <a:ln>
                            <a:noFill/>
                          </a:ln>
                          <a:solidFill>
                            <a:schemeClr val="bg1"/>
                          </a:solidFill>
                          <a:effectLst/>
                        </a:rPr>
                        <a:t>1</a:t>
                      </a:r>
                      <a:endParaRPr kumimoji="0" lang="en-US" sz="1600" b="0" i="0" u="none" strike="noStrike" cap="none" normalizeH="0" baseline="30000" dirty="0" smtClean="0">
                        <a:ln>
                          <a:noFill/>
                        </a:ln>
                        <a:solidFill>
                          <a:schemeClr val="bg1"/>
                        </a:solidFill>
                        <a:effectLst/>
                        <a:latin typeface="Arial" pitchFamily="34" charset="0"/>
                      </a:endParaRPr>
                    </a:p>
                  </a:txBody>
                  <a:tcPr marL="45720" marR="45720" marT="9144" marB="9144"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é</a:t>
                      </a:r>
                      <a:r>
                        <a:rPr kumimoji="0" lang="en-US" sz="1600" u="none" strike="noStrike" cap="none" normalizeH="0" baseline="0" smtClean="0">
                          <a:ln>
                            <a:noFill/>
                          </a:ln>
                          <a:solidFill>
                            <a:schemeClr val="bg1"/>
                          </a:solidFill>
                          <a:effectLst/>
                          <a:sym typeface="Wingdings" pitchFamily="2" charset="2"/>
                        </a:rPr>
                        <a:t></a:t>
                      </a:r>
                      <a:endParaRPr kumimoji="0" lang="en-US" sz="1600" b="0" i="0" u="none" strike="noStrike" cap="none" normalizeH="0" baseline="0" smtClean="0">
                        <a:ln>
                          <a:noFill/>
                        </a:ln>
                        <a:solidFill>
                          <a:schemeClr val="bg1"/>
                        </a:solidFill>
                        <a:effectLst/>
                        <a:latin typeface="Arial" pitchFamily="34" charset="0"/>
                        <a:sym typeface="Wingdings" pitchFamily="2" charset="2"/>
                      </a:endParaRPr>
                    </a:p>
                  </a:txBody>
                  <a:tcPr marL="45720" marR="45720" marT="9144" marB="9144" anchor="ctr" horzOverflow="overflow"/>
                </a:tc>
              </a:tr>
              <a:tr h="455613">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smtClean="0">
                          <a:ln>
                            <a:noFill/>
                          </a:ln>
                          <a:solidFill>
                            <a:schemeClr val="bg1"/>
                          </a:solidFill>
                          <a:effectLst/>
                        </a:rPr>
                        <a:t>Dietary</a:t>
                      </a:r>
                      <a:endParaRPr kumimoji="0" lang="en-US" sz="1600" b="1" i="0" u="none" strike="noStrike" cap="none" normalizeH="0" baseline="0" smtClean="0">
                        <a:ln>
                          <a:noFill/>
                        </a:ln>
                        <a:solidFill>
                          <a:schemeClr val="bg1"/>
                        </a:solidFill>
                        <a:effectLst/>
                        <a:latin typeface="Arial" pitchFamily="34" charset="0"/>
                      </a:endParaRPr>
                    </a:p>
                  </a:txBody>
                  <a:tcPr marL="45720" marR="45720" marT="9144" marB="9144" anchor="ctr" horzOverflow="overflow"/>
                </a:tc>
                <a:tc>
                  <a:txBody>
                    <a:bodyPr/>
                    <a:lstStyle/>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Early introduction to cow’s milk has been investigated as a potential etiologic factor, but conflicting results have been obtained</a:t>
                      </a:r>
                      <a:r>
                        <a:rPr kumimoji="0" lang="en-US" sz="1600" u="none" strike="noStrike" cap="none" normalizeH="0" baseline="30000" dirty="0" smtClean="0">
                          <a:ln>
                            <a:noFill/>
                          </a:ln>
                          <a:solidFill>
                            <a:schemeClr val="bg1"/>
                          </a:solidFill>
                          <a:effectLst/>
                        </a:rPr>
                        <a:t>1</a:t>
                      </a:r>
                    </a:p>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Early introduction to cereal</a:t>
                      </a:r>
                      <a:r>
                        <a:rPr kumimoji="0" lang="en-US" sz="1600" u="none" strike="noStrike" cap="none" normalizeH="0" baseline="30000" dirty="0" smtClean="0">
                          <a:ln>
                            <a:noFill/>
                          </a:ln>
                          <a:solidFill>
                            <a:schemeClr val="bg1"/>
                          </a:solidFill>
                          <a:effectLst/>
                        </a:rPr>
                        <a:t>1</a:t>
                      </a:r>
                      <a:r>
                        <a:rPr kumimoji="0" lang="en-US" sz="1600" u="none" strike="noStrike" cap="none" normalizeH="0" baseline="0" dirty="0" smtClean="0">
                          <a:ln>
                            <a:noFill/>
                          </a:ln>
                          <a:solidFill>
                            <a:schemeClr val="bg1"/>
                          </a:solidFill>
                          <a:effectLst/>
                        </a:rPr>
                        <a:t> and nitrates</a:t>
                      </a:r>
                      <a:r>
                        <a:rPr kumimoji="0" lang="en-US" sz="1600" u="none" strike="noStrike" cap="none" normalizeH="0" baseline="30000" dirty="0" smtClean="0">
                          <a:ln>
                            <a:noFill/>
                          </a:ln>
                          <a:solidFill>
                            <a:schemeClr val="bg1"/>
                          </a:solidFill>
                          <a:effectLst/>
                        </a:rPr>
                        <a:t>3</a:t>
                      </a:r>
                      <a:r>
                        <a:rPr kumimoji="0" lang="en-US" sz="1600" u="none" strike="noStrike" cap="none" normalizeH="0" baseline="0" dirty="0" smtClean="0">
                          <a:ln>
                            <a:noFill/>
                          </a:ln>
                          <a:solidFill>
                            <a:schemeClr val="bg1"/>
                          </a:solidFill>
                          <a:effectLst/>
                        </a:rPr>
                        <a:t> have been suggested as risk factors</a:t>
                      </a:r>
                    </a:p>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Vitamin D supplements might be protective</a:t>
                      </a:r>
                      <a:r>
                        <a:rPr kumimoji="0" lang="en-US" sz="1600" u="none" strike="noStrike" cap="none" normalizeH="0" baseline="30000" dirty="0" smtClean="0">
                          <a:ln>
                            <a:noFill/>
                          </a:ln>
                          <a:solidFill>
                            <a:schemeClr val="bg1"/>
                          </a:solidFill>
                          <a:effectLst/>
                        </a:rPr>
                        <a:t>1</a:t>
                      </a:r>
                      <a:endParaRPr kumimoji="0" lang="en-US" sz="1600" b="0" i="0" u="none" strike="noStrike" cap="none" normalizeH="0" baseline="30000" dirty="0" smtClean="0">
                        <a:ln>
                          <a:noFill/>
                        </a:ln>
                        <a:solidFill>
                          <a:schemeClr val="bg1"/>
                        </a:solidFill>
                        <a:effectLst/>
                        <a:latin typeface="Arial" pitchFamily="34" charset="0"/>
                      </a:endParaRPr>
                    </a:p>
                  </a:txBody>
                  <a:tcPr marL="45720" marR="45720" marT="9144" marB="9144"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é/?</a:t>
                      </a: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u="none" strike="noStrike" cap="none" normalizeH="0" baseline="0" dirty="0" smtClean="0">
                        <a:ln>
                          <a:noFill/>
                        </a:ln>
                        <a:solidFill>
                          <a:schemeClr val="bg1"/>
                        </a:solidFill>
                        <a:effectLst/>
                        <a:sym typeface="Wingdings" pitchFamily="2" charset="2"/>
                      </a:endParaRP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é</a:t>
                      </a:r>
                      <a:endParaRPr kumimoji="0" lang="en-US" sz="1600" u="none" strike="noStrike" cap="none" normalizeH="0" baseline="0" dirty="0" smtClean="0">
                        <a:ln>
                          <a:noFill/>
                        </a:ln>
                        <a:solidFill>
                          <a:schemeClr val="bg1"/>
                        </a:solidFill>
                        <a:effectLst/>
                        <a:sym typeface="Wingdings" pitchFamily="2" charset="2"/>
                      </a:endParaRP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u="none" strike="noStrike" cap="none" normalizeH="0" baseline="0" dirty="0" smtClean="0">
                        <a:ln>
                          <a:noFill/>
                        </a:ln>
                        <a:solidFill>
                          <a:schemeClr val="bg1"/>
                        </a:solidFill>
                        <a:effectLst/>
                        <a:sym typeface="Wingdings" pitchFamily="2" charset="2"/>
                      </a:endParaRP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sym typeface="Wingdings" pitchFamily="2" charset="2"/>
                        </a:rPr>
                        <a:t></a:t>
                      </a:r>
                      <a:endParaRPr kumimoji="0" lang="en-US" sz="1600" b="0" i="0" u="none" strike="noStrike" cap="none" normalizeH="0" baseline="0" dirty="0" smtClean="0">
                        <a:ln>
                          <a:noFill/>
                        </a:ln>
                        <a:solidFill>
                          <a:schemeClr val="bg1"/>
                        </a:solidFill>
                        <a:effectLst/>
                        <a:latin typeface="Arial" pitchFamily="34" charset="0"/>
                        <a:sym typeface="Wingdings" pitchFamily="2" charset="2"/>
                      </a:endParaRPr>
                    </a:p>
                  </a:txBody>
                  <a:tcPr marL="45720" marR="45720" marT="9144" marB="9144" anchor="b" horzOverflow="overflow"/>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1"/>
          <p:cNvSpPr>
            <a:spLocks noGrp="1" noChangeArrowheads="1"/>
          </p:cNvSpPr>
          <p:nvPr>
            <p:ph type="title" idx="4294967295"/>
          </p:nvPr>
        </p:nvSpPr>
        <p:spPr>
          <a:xfrm>
            <a:off x="474663" y="152400"/>
            <a:ext cx="8189912" cy="1143000"/>
          </a:xfrm>
          <a:noFill/>
        </p:spPr>
        <p:txBody>
          <a:bodyPr>
            <a:normAutofit fontScale="90000"/>
          </a:bodyPr>
          <a:lstStyle/>
          <a:p>
            <a:pPr>
              <a:lnSpc>
                <a:spcPct val="100000"/>
              </a:lnSpc>
            </a:pPr>
            <a:r>
              <a:rPr lang="en-US" sz="3600" dirty="0" smtClean="0"/>
              <a:t>T1DM </a:t>
            </a:r>
            <a:r>
              <a:rPr lang="en-US" sz="3600" dirty="0" smtClean="0">
                <a:effectLst>
                  <a:outerShdw blurRad="38100" dist="38100" dir="2700000" algn="tl">
                    <a:srgbClr val="000000">
                      <a:alpha val="43137"/>
                    </a:srgbClr>
                  </a:outerShdw>
                </a:effectLst>
              </a:rPr>
              <a:t>Disease </a:t>
            </a:r>
            <a:r>
              <a:rPr lang="en-US" sz="3600" dirty="0" smtClean="0">
                <a:effectLst>
                  <a:outerShdw blurRad="38100" dist="38100" dir="2700000" algn="tl">
                    <a:srgbClr val="000000">
                      <a:alpha val="43137"/>
                    </a:srgbClr>
                  </a:outerShdw>
                </a:effectLst>
              </a:rPr>
              <a:t>Pathway: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Cellular </a:t>
            </a:r>
            <a:r>
              <a:rPr lang="en-US" sz="3600" dirty="0" smtClean="0">
                <a:effectLst>
                  <a:outerShdw blurRad="38100" dist="38100" dir="2700000" algn="tl">
                    <a:srgbClr val="000000">
                      <a:alpha val="43137"/>
                    </a:srgbClr>
                  </a:outerShdw>
                </a:effectLst>
              </a:rPr>
              <a:t>Mechanism of Beta Cell Destruction</a:t>
            </a:r>
          </a:p>
        </p:txBody>
      </p:sp>
      <p:sp>
        <p:nvSpPr>
          <p:cNvPr id="20483" name="Rectangle 102"/>
          <p:cNvSpPr>
            <a:spLocks noGrp="1" noChangeAspect="1" noChangeArrowheads="1"/>
          </p:cNvSpPr>
          <p:nvPr>
            <p:ph type="body" idx="4294967295"/>
          </p:nvPr>
        </p:nvSpPr>
        <p:spPr>
          <a:xfrm>
            <a:off x="457200" y="1600200"/>
            <a:ext cx="4114800" cy="4876800"/>
          </a:xfrm>
          <a:prstGeom prst="rect">
            <a:avLst/>
          </a:prstGeom>
        </p:spPr>
        <p:txBody>
          <a:bodyPr/>
          <a:lstStyle/>
          <a:p>
            <a:pPr>
              <a:spcAft>
                <a:spcPct val="40000"/>
              </a:spcAft>
            </a:pPr>
            <a:r>
              <a:rPr lang="en-US" sz="2000" dirty="0" smtClean="0">
                <a:solidFill>
                  <a:schemeClr val="bg1"/>
                </a:solidFill>
              </a:rPr>
              <a:t>Autoimmune disease resulting from specific destruction of beta cells in pancreatic islet cells</a:t>
            </a:r>
            <a:r>
              <a:rPr lang="en-US" sz="2000" baseline="30000" dirty="0" smtClean="0">
                <a:solidFill>
                  <a:schemeClr val="bg1"/>
                </a:solidFill>
              </a:rPr>
              <a:t>1</a:t>
            </a:r>
          </a:p>
          <a:p>
            <a:pPr>
              <a:spcAft>
                <a:spcPct val="40000"/>
              </a:spcAft>
            </a:pPr>
            <a:r>
              <a:rPr lang="en-US" sz="2000" dirty="0" smtClean="0">
                <a:solidFill>
                  <a:schemeClr val="bg1"/>
                </a:solidFill>
              </a:rPr>
              <a:t>Primarily, a T-cell mediated disease</a:t>
            </a:r>
            <a:r>
              <a:rPr lang="en-US" sz="2000" baseline="30000" dirty="0" smtClean="0">
                <a:solidFill>
                  <a:schemeClr val="bg1"/>
                </a:solidFill>
              </a:rPr>
              <a:t>2</a:t>
            </a:r>
          </a:p>
          <a:p>
            <a:r>
              <a:rPr lang="en-US" sz="2000" dirty="0" smtClean="0">
                <a:solidFill>
                  <a:schemeClr val="bg1"/>
                </a:solidFill>
              </a:rPr>
              <a:t>Evidence of innate immune system involvement</a:t>
            </a:r>
            <a:r>
              <a:rPr lang="en-US" sz="2000" baseline="30000" dirty="0" smtClean="0">
                <a:solidFill>
                  <a:schemeClr val="bg1"/>
                </a:solidFill>
              </a:rPr>
              <a:t>3</a:t>
            </a:r>
          </a:p>
        </p:txBody>
      </p:sp>
      <p:sp>
        <p:nvSpPr>
          <p:cNvPr id="20484" name="Rectangle 4"/>
          <p:cNvSpPr>
            <a:spLocks noChangeArrowheads="1"/>
          </p:cNvSpPr>
          <p:nvPr/>
        </p:nvSpPr>
        <p:spPr bwMode="auto">
          <a:xfrm>
            <a:off x="228600" y="455613"/>
            <a:ext cx="8734425" cy="844550"/>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1600" b="1">
              <a:solidFill>
                <a:schemeClr val="bg1"/>
              </a:solidFill>
            </a:endParaRPr>
          </a:p>
        </p:txBody>
      </p:sp>
      <p:sp>
        <p:nvSpPr>
          <p:cNvPr id="20485" name="Rectangle 29"/>
          <p:cNvSpPr>
            <a:spLocks noChangeArrowheads="1"/>
          </p:cNvSpPr>
          <p:nvPr/>
        </p:nvSpPr>
        <p:spPr bwMode="auto">
          <a:xfrm>
            <a:off x="1266825" y="6355080"/>
            <a:ext cx="7696200" cy="369332"/>
          </a:xfrm>
          <a:prstGeom prst="rect">
            <a:avLst/>
          </a:prstGeom>
          <a:noFill/>
          <a:ln w="9525" algn="ctr">
            <a:noFill/>
            <a:miter lim="800000"/>
            <a:headEnd/>
            <a:tailEnd/>
          </a:ln>
        </p:spPr>
        <p:txBody>
          <a:bodyPr lIns="0" tIns="0" rIns="0" bIns="0">
            <a:spAutoFit/>
          </a:bodyPr>
          <a:lstStyle/>
          <a:p>
            <a:pPr marL="457200" indent="-457200" algn="r"/>
            <a:r>
              <a:rPr lang="en-US" sz="1200" dirty="0">
                <a:solidFill>
                  <a:schemeClr val="bg1"/>
                </a:solidFill>
                <a:latin typeface="Arial Narrow" pitchFamily="34" charset="0"/>
              </a:rPr>
              <a:t>1. Gillespie </a:t>
            </a:r>
            <a:r>
              <a:rPr lang="en-US" sz="1200" dirty="0" smtClean="0">
                <a:solidFill>
                  <a:schemeClr val="bg1"/>
                </a:solidFill>
                <a:latin typeface="Arial Narrow" pitchFamily="34" charset="0"/>
              </a:rPr>
              <a:t>et al. </a:t>
            </a:r>
            <a:r>
              <a:rPr lang="en-US" sz="1200" i="1" dirty="0" smtClean="0">
                <a:solidFill>
                  <a:schemeClr val="bg1"/>
                </a:solidFill>
                <a:latin typeface="Arial Narrow" pitchFamily="34" charset="0"/>
              </a:rPr>
              <a:t>CMAJ</a:t>
            </a:r>
            <a:r>
              <a:rPr lang="en-US" sz="1200" dirty="0" smtClean="0">
                <a:solidFill>
                  <a:schemeClr val="bg1"/>
                </a:solidFill>
                <a:latin typeface="Arial Narrow" pitchFamily="34" charset="0"/>
              </a:rPr>
              <a:t> </a:t>
            </a:r>
            <a:r>
              <a:rPr lang="en-US" sz="1200" dirty="0">
                <a:solidFill>
                  <a:schemeClr val="bg1"/>
                </a:solidFill>
                <a:latin typeface="Arial Narrow" pitchFamily="34" charset="0"/>
              </a:rPr>
              <a:t>2006;175(2):165-170. 		                </a:t>
            </a:r>
            <a:r>
              <a:rPr lang="en-US" sz="1200" dirty="0" smtClean="0">
                <a:solidFill>
                  <a:schemeClr val="bg1"/>
                </a:solidFill>
                <a:latin typeface="Arial Narrow" pitchFamily="34" charset="0"/>
              </a:rPr>
              <a:t>3. </a:t>
            </a:r>
            <a:r>
              <a:rPr lang="en-US" sz="1200" dirty="0" err="1" smtClean="0">
                <a:solidFill>
                  <a:schemeClr val="bg1"/>
                </a:solidFill>
                <a:latin typeface="Arial Narrow" pitchFamily="34" charset="0"/>
              </a:rPr>
              <a:t>Notkins</a:t>
            </a:r>
            <a:r>
              <a:rPr lang="en-US" sz="1200" dirty="0" smtClean="0">
                <a:solidFill>
                  <a:schemeClr val="bg1"/>
                </a:solidFill>
                <a:latin typeface="Arial Narrow" pitchFamily="34" charset="0"/>
              </a:rPr>
              <a:t> et al. </a:t>
            </a:r>
            <a:r>
              <a:rPr lang="en-US" sz="1200" i="1" dirty="0" smtClean="0">
                <a:solidFill>
                  <a:schemeClr val="bg1"/>
                </a:solidFill>
                <a:latin typeface="Arial Narrow" pitchFamily="34" charset="0"/>
              </a:rPr>
              <a:t>J </a:t>
            </a:r>
            <a:r>
              <a:rPr lang="en-US" sz="1200" i="1" dirty="0" err="1" smtClean="0">
                <a:solidFill>
                  <a:schemeClr val="bg1"/>
                </a:solidFill>
                <a:latin typeface="Arial Narrow" pitchFamily="34" charset="0"/>
              </a:rPr>
              <a:t>Clin</a:t>
            </a:r>
            <a:r>
              <a:rPr lang="en-US" sz="1200" i="1" dirty="0" smtClean="0">
                <a:solidFill>
                  <a:schemeClr val="bg1"/>
                </a:solidFill>
                <a:latin typeface="Arial Narrow" pitchFamily="34" charset="0"/>
              </a:rPr>
              <a:t>. Invest </a:t>
            </a:r>
            <a:r>
              <a:rPr lang="en-US" sz="1200" dirty="0" smtClean="0">
                <a:solidFill>
                  <a:schemeClr val="bg1"/>
                </a:solidFill>
                <a:latin typeface="Arial Narrow" pitchFamily="34" charset="0"/>
              </a:rPr>
              <a:t>2001;108:1247-1252. </a:t>
            </a:r>
            <a:r>
              <a:rPr lang="en-US" sz="1200" dirty="0">
                <a:solidFill>
                  <a:schemeClr val="bg1"/>
                </a:solidFill>
                <a:latin typeface="Arial Narrow" pitchFamily="34" charset="0"/>
              </a:rPr>
              <a:t>	</a:t>
            </a:r>
          </a:p>
          <a:p>
            <a:pPr marL="457200" indent="-457200" algn="r"/>
            <a:r>
              <a:rPr lang="en-US" sz="1200" dirty="0">
                <a:solidFill>
                  <a:schemeClr val="bg1"/>
                </a:solidFill>
                <a:latin typeface="Arial Narrow" pitchFamily="34" charset="0"/>
              </a:rPr>
              <a:t>2</a:t>
            </a:r>
            <a:r>
              <a:rPr lang="en-US" sz="1200" dirty="0" smtClean="0">
                <a:solidFill>
                  <a:schemeClr val="bg1"/>
                </a:solidFill>
                <a:latin typeface="Arial Narrow" pitchFamily="34" charset="0"/>
              </a:rPr>
              <a:t>. Kim et al. </a:t>
            </a:r>
            <a:r>
              <a:rPr lang="en-US" sz="1200" i="1" dirty="0" err="1" smtClean="0">
                <a:solidFill>
                  <a:schemeClr val="bg1"/>
                </a:solidFill>
                <a:latin typeface="Arial Narrow" pitchFamily="34" charset="0"/>
              </a:rPr>
              <a:t>Horm</a:t>
            </a:r>
            <a:r>
              <a:rPr lang="en-US" sz="1200" i="1" dirty="0" smtClean="0">
                <a:solidFill>
                  <a:schemeClr val="bg1"/>
                </a:solidFill>
                <a:latin typeface="Arial Narrow" pitchFamily="34" charset="0"/>
              </a:rPr>
              <a:t> Res</a:t>
            </a:r>
            <a:r>
              <a:rPr lang="en-US" sz="1200" dirty="0" smtClean="0">
                <a:solidFill>
                  <a:schemeClr val="bg1"/>
                </a:solidFill>
                <a:latin typeface="Arial Narrow" pitchFamily="34" charset="0"/>
              </a:rPr>
              <a:t> 2005;64:180-188. </a:t>
            </a:r>
            <a:r>
              <a:rPr lang="en-US" sz="1200" dirty="0">
                <a:solidFill>
                  <a:schemeClr val="bg1"/>
                </a:solidFill>
                <a:latin typeface="Arial Narrow" pitchFamily="34" charset="0"/>
              </a:rPr>
              <a:t>	                                         </a:t>
            </a:r>
            <a:r>
              <a:rPr lang="en-US" sz="1200" dirty="0" smtClean="0">
                <a:solidFill>
                  <a:schemeClr val="bg1"/>
                </a:solidFill>
                <a:latin typeface="Arial Narrow" pitchFamily="34" charset="0"/>
              </a:rPr>
              <a:t> </a:t>
            </a:r>
            <a:r>
              <a:rPr lang="en-US" sz="1200" dirty="0">
                <a:solidFill>
                  <a:schemeClr val="bg1"/>
                </a:solidFill>
                <a:latin typeface="Arial Narrow" pitchFamily="34" charset="0"/>
              </a:rPr>
              <a:t>4. </a:t>
            </a:r>
            <a:r>
              <a:rPr lang="en-US" sz="1200" dirty="0" err="1">
                <a:solidFill>
                  <a:schemeClr val="bg1"/>
                </a:solidFill>
                <a:latin typeface="Arial Narrow" pitchFamily="34" charset="0"/>
              </a:rPr>
              <a:t>Narendran</a:t>
            </a:r>
            <a:r>
              <a:rPr lang="en-US" sz="1200" dirty="0">
                <a:solidFill>
                  <a:schemeClr val="bg1"/>
                </a:solidFill>
                <a:latin typeface="Arial Narrow" pitchFamily="34" charset="0"/>
              </a:rPr>
              <a:t> </a:t>
            </a:r>
            <a:r>
              <a:rPr lang="en-US" sz="1200" dirty="0" smtClean="0">
                <a:solidFill>
                  <a:schemeClr val="bg1"/>
                </a:solidFill>
                <a:latin typeface="Arial Narrow" pitchFamily="34" charset="0"/>
              </a:rPr>
              <a:t>et </a:t>
            </a:r>
            <a:r>
              <a:rPr lang="en-US" sz="1200" dirty="0">
                <a:solidFill>
                  <a:schemeClr val="bg1"/>
                </a:solidFill>
                <a:latin typeface="Arial Narrow" pitchFamily="34" charset="0"/>
              </a:rPr>
              <a:t>al. </a:t>
            </a:r>
            <a:r>
              <a:rPr lang="da-DK" sz="1200" i="1" dirty="0">
                <a:solidFill>
                  <a:schemeClr val="bg1"/>
                </a:solidFill>
                <a:latin typeface="Arial Narrow" pitchFamily="34" charset="0"/>
              </a:rPr>
              <a:t>Q J </a:t>
            </a:r>
            <a:r>
              <a:rPr lang="da-DK" sz="1200" i="1" dirty="0" smtClean="0">
                <a:solidFill>
                  <a:schemeClr val="bg1"/>
                </a:solidFill>
                <a:latin typeface="Arial Narrow" pitchFamily="34" charset="0"/>
              </a:rPr>
              <a:t>Med</a:t>
            </a:r>
            <a:r>
              <a:rPr lang="da-DK" sz="1200" dirty="0" smtClean="0">
                <a:solidFill>
                  <a:schemeClr val="bg1"/>
                </a:solidFill>
                <a:latin typeface="Arial Narrow" pitchFamily="34" charset="0"/>
              </a:rPr>
              <a:t> </a:t>
            </a:r>
            <a:r>
              <a:rPr lang="da-DK" sz="1200" dirty="0">
                <a:solidFill>
                  <a:schemeClr val="bg1"/>
                </a:solidFill>
                <a:latin typeface="Arial Narrow" pitchFamily="34" charset="0"/>
              </a:rPr>
              <a:t>2005; 98:547-556.</a:t>
            </a:r>
            <a:endParaRPr lang="en-US" sz="1200" dirty="0">
              <a:solidFill>
                <a:schemeClr val="bg1"/>
              </a:solidFill>
              <a:latin typeface="Arial Narrow" pitchFamily="34" charset="0"/>
            </a:endParaRPr>
          </a:p>
        </p:txBody>
      </p:sp>
      <p:sp>
        <p:nvSpPr>
          <p:cNvPr id="20486" name="TextBox 20"/>
          <p:cNvSpPr txBox="1">
            <a:spLocks noChangeArrowheads="1"/>
          </p:cNvSpPr>
          <p:nvPr/>
        </p:nvSpPr>
        <p:spPr bwMode="auto">
          <a:xfrm>
            <a:off x="838200" y="5638800"/>
            <a:ext cx="1371600" cy="396875"/>
          </a:xfrm>
          <a:prstGeom prst="rect">
            <a:avLst/>
          </a:prstGeom>
          <a:noFill/>
          <a:ln w="9525">
            <a:noFill/>
            <a:miter lim="800000"/>
            <a:headEnd/>
            <a:tailEnd/>
          </a:ln>
        </p:spPr>
        <p:txBody>
          <a:bodyPr>
            <a:spAutoFit/>
          </a:bodyPr>
          <a:lstStyle/>
          <a:p>
            <a:pPr algn="ctr"/>
            <a:r>
              <a:rPr lang="en-US" sz="2000">
                <a:solidFill>
                  <a:schemeClr val="bg1"/>
                </a:solidFill>
              </a:rPr>
              <a:t>Insulitis</a:t>
            </a:r>
            <a:endParaRPr lang="en-US" sz="2000" baseline="30000">
              <a:solidFill>
                <a:schemeClr val="bg1"/>
              </a:solidFill>
            </a:endParaRPr>
          </a:p>
        </p:txBody>
      </p:sp>
      <p:pic>
        <p:nvPicPr>
          <p:cNvPr id="20488" name="Picture 19"/>
          <p:cNvPicPr>
            <a:picLocks noChangeAspect="1" noChangeArrowheads="1"/>
          </p:cNvPicPr>
          <p:nvPr/>
        </p:nvPicPr>
        <p:blipFill>
          <a:blip r:embed="rId3" cstate="print"/>
          <a:srcRect/>
          <a:stretch>
            <a:fillRect/>
          </a:stretch>
        </p:blipFill>
        <p:spPr bwMode="auto">
          <a:xfrm>
            <a:off x="609600" y="4114800"/>
            <a:ext cx="1828800" cy="1476375"/>
          </a:xfrm>
          <a:prstGeom prst="rect">
            <a:avLst/>
          </a:prstGeom>
          <a:noFill/>
          <a:ln w="9525">
            <a:noFill/>
            <a:miter lim="800000"/>
            <a:headEnd/>
            <a:tailEnd/>
          </a:ln>
        </p:spPr>
      </p:pic>
      <p:grpSp>
        <p:nvGrpSpPr>
          <p:cNvPr id="2" name="Group 83"/>
          <p:cNvGrpSpPr>
            <a:grpSpLocks/>
          </p:cNvGrpSpPr>
          <p:nvPr/>
        </p:nvGrpSpPr>
        <p:grpSpPr bwMode="auto">
          <a:xfrm>
            <a:off x="4097338" y="1331913"/>
            <a:ext cx="4894262" cy="4459287"/>
            <a:chOff x="2581" y="839"/>
            <a:chExt cx="3083" cy="2809"/>
          </a:xfrm>
        </p:grpSpPr>
        <p:pic>
          <p:nvPicPr>
            <p:cNvPr id="20491" name="Picture 66" descr="Slide 14"/>
            <p:cNvPicPr>
              <a:picLocks noChangeAspect="1" noChangeArrowheads="1"/>
            </p:cNvPicPr>
            <p:nvPr/>
          </p:nvPicPr>
          <p:blipFill>
            <a:blip r:embed="rId4" cstate="print"/>
            <a:srcRect/>
            <a:stretch>
              <a:fillRect/>
            </a:stretch>
          </p:blipFill>
          <p:spPr bwMode="auto">
            <a:xfrm>
              <a:off x="2581" y="839"/>
              <a:ext cx="3083" cy="2745"/>
            </a:xfrm>
            <a:prstGeom prst="rect">
              <a:avLst/>
            </a:prstGeom>
            <a:noFill/>
            <a:ln w="9525">
              <a:noFill/>
              <a:miter lim="800000"/>
              <a:headEnd/>
              <a:tailEnd/>
            </a:ln>
          </p:spPr>
        </p:pic>
        <p:grpSp>
          <p:nvGrpSpPr>
            <p:cNvPr id="3" name="Group 82"/>
            <p:cNvGrpSpPr>
              <a:grpSpLocks/>
            </p:cNvGrpSpPr>
            <p:nvPr/>
          </p:nvGrpSpPr>
          <p:grpSpPr bwMode="auto">
            <a:xfrm>
              <a:off x="2976" y="1148"/>
              <a:ext cx="2361" cy="2500"/>
              <a:chOff x="2976" y="1148"/>
              <a:chExt cx="2361" cy="2500"/>
            </a:xfrm>
          </p:grpSpPr>
          <p:sp>
            <p:nvSpPr>
              <p:cNvPr id="20493" name="Text Box 19"/>
              <p:cNvSpPr txBox="1">
                <a:spLocks noChangeArrowheads="1"/>
              </p:cNvSpPr>
              <p:nvPr/>
            </p:nvSpPr>
            <p:spPr bwMode="auto">
              <a:xfrm>
                <a:off x="4877" y="2716"/>
                <a:ext cx="396" cy="368"/>
              </a:xfrm>
              <a:prstGeom prst="rect">
                <a:avLst/>
              </a:prstGeom>
              <a:noFill/>
              <a:ln w="9525">
                <a:noFill/>
                <a:miter lim="800000"/>
                <a:headEnd/>
                <a:tailEnd/>
              </a:ln>
            </p:spPr>
            <p:txBody>
              <a:bodyPr wrap="none">
                <a:spAutoFit/>
              </a:bodyPr>
              <a:lstStyle/>
              <a:p>
                <a:pPr algn="ctr" eaLnBrk="0" hangingPunct="0"/>
                <a:r>
                  <a:rPr lang="en-US" sz="1600">
                    <a:solidFill>
                      <a:schemeClr val="bg1"/>
                    </a:solidFill>
                    <a:ea typeface="MS PGothic" pitchFamily="34" charset="-128"/>
                  </a:rPr>
                  <a:t>CD8 </a:t>
                </a:r>
              </a:p>
              <a:p>
                <a:pPr algn="ctr" eaLnBrk="0" hangingPunct="0"/>
                <a:r>
                  <a:rPr lang="en-US" sz="1600">
                    <a:solidFill>
                      <a:schemeClr val="bg1"/>
                    </a:solidFill>
                    <a:ea typeface="MS PGothic" pitchFamily="34" charset="-128"/>
                  </a:rPr>
                  <a:t>T-cell</a:t>
                </a:r>
              </a:p>
            </p:txBody>
          </p:sp>
          <p:sp>
            <p:nvSpPr>
              <p:cNvPr id="20494" name="Text Box 46"/>
              <p:cNvSpPr txBox="1">
                <a:spLocks noChangeArrowheads="1"/>
              </p:cNvSpPr>
              <p:nvPr/>
            </p:nvSpPr>
            <p:spPr bwMode="auto">
              <a:xfrm>
                <a:off x="4941" y="1892"/>
                <a:ext cx="396" cy="368"/>
              </a:xfrm>
              <a:prstGeom prst="rect">
                <a:avLst/>
              </a:prstGeom>
              <a:noFill/>
              <a:ln w="9525">
                <a:noFill/>
                <a:miter lim="800000"/>
                <a:headEnd/>
                <a:tailEnd/>
              </a:ln>
            </p:spPr>
            <p:txBody>
              <a:bodyPr wrap="none">
                <a:spAutoFit/>
              </a:bodyPr>
              <a:lstStyle/>
              <a:p>
                <a:pPr algn="ctr" eaLnBrk="0" hangingPunct="0"/>
                <a:r>
                  <a:rPr lang="en-US" sz="1600">
                    <a:solidFill>
                      <a:schemeClr val="bg1"/>
                    </a:solidFill>
                    <a:ea typeface="MS PGothic" pitchFamily="34" charset="-128"/>
                  </a:rPr>
                  <a:t>CD4 </a:t>
                </a:r>
              </a:p>
              <a:p>
                <a:pPr algn="ctr" eaLnBrk="0" hangingPunct="0"/>
                <a:r>
                  <a:rPr lang="en-US" sz="1600">
                    <a:solidFill>
                      <a:schemeClr val="bg1"/>
                    </a:solidFill>
                    <a:ea typeface="MS PGothic" pitchFamily="34" charset="-128"/>
                  </a:rPr>
                  <a:t>T-cell</a:t>
                </a:r>
              </a:p>
            </p:txBody>
          </p:sp>
          <p:sp>
            <p:nvSpPr>
              <p:cNvPr id="20495" name="Text Box 50"/>
              <p:cNvSpPr txBox="1">
                <a:spLocks noChangeArrowheads="1"/>
              </p:cNvSpPr>
              <p:nvPr/>
            </p:nvSpPr>
            <p:spPr bwMode="auto">
              <a:xfrm>
                <a:off x="4337" y="1148"/>
                <a:ext cx="340" cy="368"/>
              </a:xfrm>
              <a:prstGeom prst="rect">
                <a:avLst/>
              </a:prstGeom>
              <a:noFill/>
              <a:ln w="9525">
                <a:noFill/>
                <a:miter lim="800000"/>
                <a:headEnd/>
                <a:tailEnd/>
              </a:ln>
            </p:spPr>
            <p:txBody>
              <a:bodyPr wrap="none">
                <a:spAutoFit/>
              </a:bodyPr>
              <a:lstStyle/>
              <a:p>
                <a:pPr algn="ctr" eaLnBrk="0" hangingPunct="0"/>
                <a:r>
                  <a:rPr lang="en-US" sz="1600">
                    <a:solidFill>
                      <a:schemeClr val="bg1"/>
                    </a:solidFill>
                    <a:ea typeface="MS PGothic" pitchFamily="34" charset="-128"/>
                  </a:rPr>
                  <a:t>CD4</a:t>
                </a:r>
              </a:p>
              <a:p>
                <a:pPr algn="ctr" eaLnBrk="0" hangingPunct="0"/>
                <a:r>
                  <a:rPr lang="en-US" sz="1600">
                    <a:solidFill>
                      <a:schemeClr val="bg1"/>
                    </a:solidFill>
                    <a:ea typeface="MS PGothic" pitchFamily="34" charset="-128"/>
                  </a:rPr>
                  <a:t>Treg</a:t>
                </a:r>
              </a:p>
            </p:txBody>
          </p:sp>
          <p:sp>
            <p:nvSpPr>
              <p:cNvPr id="20496" name="Text Box 20"/>
              <p:cNvSpPr txBox="1">
                <a:spLocks noChangeArrowheads="1"/>
              </p:cNvSpPr>
              <p:nvPr/>
            </p:nvSpPr>
            <p:spPr bwMode="auto">
              <a:xfrm>
                <a:off x="3943" y="2257"/>
                <a:ext cx="388" cy="213"/>
              </a:xfrm>
              <a:prstGeom prst="rect">
                <a:avLst/>
              </a:prstGeom>
              <a:noFill/>
              <a:ln w="9525">
                <a:noFill/>
                <a:miter lim="800000"/>
                <a:headEnd/>
                <a:tailEnd/>
              </a:ln>
            </p:spPr>
            <p:txBody>
              <a:bodyPr wrap="none">
                <a:spAutoFit/>
              </a:bodyPr>
              <a:lstStyle/>
              <a:p>
                <a:pPr eaLnBrk="0" hangingPunct="0"/>
                <a:r>
                  <a:rPr lang="en-US" sz="1600">
                    <a:solidFill>
                      <a:schemeClr val="bg1"/>
                    </a:solidFill>
                    <a:ea typeface="MS PGothic" pitchFamily="34" charset="-128"/>
                  </a:rPr>
                  <a:t>HLA I</a:t>
                </a:r>
              </a:p>
            </p:txBody>
          </p:sp>
          <p:sp>
            <p:nvSpPr>
              <p:cNvPr id="20497" name="Text Box 47"/>
              <p:cNvSpPr txBox="1">
                <a:spLocks noChangeArrowheads="1"/>
              </p:cNvSpPr>
              <p:nvPr/>
            </p:nvSpPr>
            <p:spPr bwMode="auto">
              <a:xfrm>
                <a:off x="4045" y="1740"/>
                <a:ext cx="420" cy="213"/>
              </a:xfrm>
              <a:prstGeom prst="rect">
                <a:avLst/>
              </a:prstGeom>
              <a:noFill/>
              <a:ln w="9525">
                <a:noFill/>
                <a:miter lim="800000"/>
                <a:headEnd/>
                <a:tailEnd/>
              </a:ln>
            </p:spPr>
            <p:txBody>
              <a:bodyPr wrap="none">
                <a:spAutoFit/>
              </a:bodyPr>
              <a:lstStyle/>
              <a:p>
                <a:pPr eaLnBrk="0" hangingPunct="0"/>
                <a:r>
                  <a:rPr lang="en-US" sz="1600">
                    <a:solidFill>
                      <a:schemeClr val="bg1"/>
                    </a:solidFill>
                    <a:ea typeface="MS PGothic" pitchFamily="34" charset="-128"/>
                  </a:rPr>
                  <a:t>HLA II</a:t>
                </a:r>
              </a:p>
            </p:txBody>
          </p:sp>
          <p:sp>
            <p:nvSpPr>
              <p:cNvPr id="20498" name="Text Box 49"/>
              <p:cNvSpPr txBox="1">
                <a:spLocks noChangeArrowheads="1"/>
              </p:cNvSpPr>
              <p:nvPr/>
            </p:nvSpPr>
            <p:spPr bwMode="auto">
              <a:xfrm>
                <a:off x="4369" y="2284"/>
                <a:ext cx="520" cy="213"/>
              </a:xfrm>
              <a:prstGeom prst="rect">
                <a:avLst/>
              </a:prstGeom>
              <a:noFill/>
              <a:ln w="9525">
                <a:noFill/>
                <a:miter lim="800000"/>
                <a:headEnd/>
                <a:tailEnd/>
              </a:ln>
            </p:spPr>
            <p:txBody>
              <a:bodyPr wrap="none">
                <a:spAutoFit/>
              </a:bodyPr>
              <a:lstStyle/>
              <a:p>
                <a:pPr eaLnBrk="0" hangingPunct="0"/>
                <a:r>
                  <a:rPr lang="en-US" sz="1600">
                    <a:solidFill>
                      <a:schemeClr val="bg1"/>
                    </a:solidFill>
                    <a:ea typeface="MS PGothic" pitchFamily="34" charset="-128"/>
                  </a:rPr>
                  <a:t>Epitope</a:t>
                </a:r>
              </a:p>
            </p:txBody>
          </p:sp>
          <p:sp>
            <p:nvSpPr>
              <p:cNvPr id="20499" name="Text Box 91"/>
              <p:cNvSpPr txBox="1">
                <a:spLocks noChangeArrowheads="1"/>
              </p:cNvSpPr>
              <p:nvPr/>
            </p:nvSpPr>
            <p:spPr bwMode="auto">
              <a:xfrm>
                <a:off x="4021" y="3052"/>
                <a:ext cx="726" cy="308"/>
              </a:xfrm>
              <a:prstGeom prst="rect">
                <a:avLst/>
              </a:prstGeom>
              <a:noFill/>
              <a:ln w="9525">
                <a:noFill/>
                <a:miter lim="800000"/>
                <a:headEnd/>
                <a:tailEnd/>
              </a:ln>
            </p:spPr>
            <p:txBody>
              <a:bodyPr lIns="0" tIns="0" rIns="0" bIns="0">
                <a:spAutoFit/>
              </a:bodyPr>
              <a:lstStyle/>
              <a:p>
                <a:pPr>
                  <a:spcBef>
                    <a:spcPct val="50000"/>
                  </a:spcBef>
                </a:pPr>
                <a:r>
                  <a:rPr lang="en-US" sz="1600">
                    <a:solidFill>
                      <a:schemeClr val="bg1"/>
                    </a:solidFill>
                    <a:ea typeface="MS PGothic" pitchFamily="34" charset="-128"/>
                  </a:rPr>
                  <a:t>Trimolecular complex</a:t>
                </a:r>
              </a:p>
            </p:txBody>
          </p:sp>
          <p:sp>
            <p:nvSpPr>
              <p:cNvPr id="20500" name="Line 92"/>
              <p:cNvSpPr>
                <a:spLocks noChangeShapeType="1"/>
              </p:cNvSpPr>
              <p:nvPr/>
            </p:nvSpPr>
            <p:spPr bwMode="auto">
              <a:xfrm flipV="1">
                <a:off x="4357" y="2812"/>
                <a:ext cx="227" cy="192"/>
              </a:xfrm>
              <a:prstGeom prst="line">
                <a:avLst/>
              </a:prstGeom>
              <a:noFill/>
              <a:ln w="9525">
                <a:solidFill>
                  <a:schemeClr val="bg1"/>
                </a:solidFill>
                <a:round/>
                <a:headEnd/>
                <a:tailEnd type="triangle" w="med" len="med"/>
              </a:ln>
            </p:spPr>
            <p:txBody>
              <a:bodyPr/>
              <a:lstStyle/>
              <a:p>
                <a:endParaRPr lang="en-US">
                  <a:solidFill>
                    <a:schemeClr val="bg1"/>
                  </a:solidFill>
                </a:endParaRPr>
              </a:p>
            </p:txBody>
          </p:sp>
          <p:sp>
            <p:nvSpPr>
              <p:cNvPr id="20501" name="Line 93"/>
              <p:cNvSpPr>
                <a:spLocks noChangeShapeType="1"/>
              </p:cNvSpPr>
              <p:nvPr/>
            </p:nvSpPr>
            <p:spPr bwMode="auto">
              <a:xfrm flipV="1">
                <a:off x="4357" y="2764"/>
                <a:ext cx="48" cy="240"/>
              </a:xfrm>
              <a:prstGeom prst="line">
                <a:avLst/>
              </a:prstGeom>
              <a:noFill/>
              <a:ln w="9525">
                <a:solidFill>
                  <a:schemeClr val="bg1"/>
                </a:solidFill>
                <a:round/>
                <a:headEnd/>
                <a:tailEnd type="triangle" w="med" len="med"/>
              </a:ln>
            </p:spPr>
            <p:txBody>
              <a:bodyPr/>
              <a:lstStyle/>
              <a:p>
                <a:endParaRPr lang="en-US">
                  <a:solidFill>
                    <a:schemeClr val="bg1"/>
                  </a:solidFill>
                </a:endParaRPr>
              </a:p>
            </p:txBody>
          </p:sp>
          <p:sp>
            <p:nvSpPr>
              <p:cNvPr id="20502" name="Line 94"/>
              <p:cNvSpPr>
                <a:spLocks noChangeShapeType="1"/>
              </p:cNvSpPr>
              <p:nvPr/>
            </p:nvSpPr>
            <p:spPr bwMode="auto">
              <a:xfrm flipH="1" flipV="1">
                <a:off x="4296" y="2764"/>
                <a:ext cx="61" cy="240"/>
              </a:xfrm>
              <a:prstGeom prst="line">
                <a:avLst/>
              </a:prstGeom>
              <a:noFill/>
              <a:ln w="9525">
                <a:solidFill>
                  <a:schemeClr val="bg1"/>
                </a:solidFill>
                <a:round/>
                <a:headEnd/>
                <a:tailEnd type="triangle" w="med" len="med"/>
              </a:ln>
            </p:spPr>
            <p:txBody>
              <a:bodyPr/>
              <a:lstStyle/>
              <a:p>
                <a:endParaRPr lang="en-US">
                  <a:solidFill>
                    <a:schemeClr val="bg1"/>
                  </a:solidFill>
                </a:endParaRPr>
              </a:p>
            </p:txBody>
          </p:sp>
          <p:sp>
            <p:nvSpPr>
              <p:cNvPr id="20503" name="Text Box 87" descr="DC movie"/>
              <p:cNvSpPr txBox="1">
                <a:spLocks noChangeArrowheads="1"/>
              </p:cNvSpPr>
              <p:nvPr/>
            </p:nvSpPr>
            <p:spPr bwMode="auto">
              <a:xfrm>
                <a:off x="3560" y="2006"/>
                <a:ext cx="380" cy="252"/>
              </a:xfrm>
              <a:prstGeom prst="rect">
                <a:avLst/>
              </a:prstGeom>
              <a:noFill/>
              <a:ln w="9525">
                <a:noFill/>
                <a:miter lim="800000"/>
                <a:headEnd/>
                <a:tailEnd/>
              </a:ln>
            </p:spPr>
            <p:txBody>
              <a:bodyPr wrap="none">
                <a:spAutoFit/>
              </a:bodyPr>
              <a:lstStyle/>
              <a:p>
                <a:pPr algn="ctr"/>
                <a:r>
                  <a:rPr lang="en-GB" sz="2000">
                    <a:solidFill>
                      <a:schemeClr val="bg1"/>
                    </a:solidFill>
                    <a:ea typeface="MS PGothic" pitchFamily="34" charset="-128"/>
                  </a:rPr>
                  <a:t>APC</a:t>
                </a:r>
                <a:endParaRPr lang="en-US" sz="2000">
                  <a:solidFill>
                    <a:schemeClr val="bg1"/>
                  </a:solidFill>
                  <a:ea typeface="MS PGothic" pitchFamily="34" charset="-128"/>
                </a:endParaRPr>
              </a:p>
            </p:txBody>
          </p:sp>
          <p:sp>
            <p:nvSpPr>
              <p:cNvPr id="20504" name="Freeform 79"/>
              <p:cNvSpPr>
                <a:spLocks/>
              </p:cNvSpPr>
              <p:nvPr/>
            </p:nvSpPr>
            <p:spPr bwMode="auto">
              <a:xfrm rot="721033">
                <a:off x="3348" y="2156"/>
                <a:ext cx="344" cy="893"/>
              </a:xfrm>
              <a:custGeom>
                <a:avLst/>
                <a:gdLst>
                  <a:gd name="T0" fmla="*/ 247 w 384"/>
                  <a:gd name="T1" fmla="*/ 0 h 672"/>
                  <a:gd name="T2" fmla="*/ 4 w 384"/>
                  <a:gd name="T3" fmla="*/ 973 h 672"/>
                  <a:gd name="T4" fmla="*/ 217 w 384"/>
                  <a:gd name="T5" fmla="*/ 2096 h 672"/>
                  <a:gd name="T6" fmla="*/ 0 60000 65536"/>
                  <a:gd name="T7" fmla="*/ 0 60000 65536"/>
                  <a:gd name="T8" fmla="*/ 0 60000 65536"/>
                  <a:gd name="T9" fmla="*/ 0 w 384"/>
                  <a:gd name="T10" fmla="*/ 0 h 672"/>
                  <a:gd name="T11" fmla="*/ 384 w 384"/>
                  <a:gd name="T12" fmla="*/ 672 h 672"/>
                </a:gdLst>
                <a:ahLst/>
                <a:cxnLst>
                  <a:cxn ang="T6">
                    <a:pos x="T0" y="T1"/>
                  </a:cxn>
                  <a:cxn ang="T7">
                    <a:pos x="T2" y="T3"/>
                  </a:cxn>
                  <a:cxn ang="T8">
                    <a:pos x="T4" y="T5"/>
                  </a:cxn>
                </a:cxnLst>
                <a:rect l="T9" t="T10" r="T11" b="T12"/>
                <a:pathLst>
                  <a:path w="384" h="672">
                    <a:moveTo>
                      <a:pt x="384" y="0"/>
                    </a:moveTo>
                    <a:cubicBezTo>
                      <a:pt x="321" y="52"/>
                      <a:pt x="0" y="120"/>
                      <a:pt x="8" y="312"/>
                    </a:cubicBezTo>
                    <a:cubicBezTo>
                      <a:pt x="16" y="504"/>
                      <a:pt x="268" y="597"/>
                      <a:pt x="336" y="672"/>
                    </a:cubicBezTo>
                  </a:path>
                </a:pathLst>
              </a:custGeom>
              <a:noFill/>
              <a:ln w="19050">
                <a:solidFill>
                  <a:schemeClr val="bg1"/>
                </a:solidFill>
                <a:round/>
                <a:headEnd type="triangle" w="med" len="med"/>
                <a:tailEnd/>
              </a:ln>
            </p:spPr>
            <p:txBody>
              <a:bodyPr/>
              <a:lstStyle/>
              <a:p>
                <a:endParaRPr lang="en-US">
                  <a:solidFill>
                    <a:schemeClr val="bg1"/>
                  </a:solidFill>
                </a:endParaRPr>
              </a:p>
            </p:txBody>
          </p:sp>
          <p:sp>
            <p:nvSpPr>
              <p:cNvPr id="20505" name="Line 80"/>
              <p:cNvSpPr>
                <a:spLocks noChangeShapeType="1"/>
              </p:cNvSpPr>
              <p:nvPr/>
            </p:nvSpPr>
            <p:spPr bwMode="auto">
              <a:xfrm>
                <a:off x="4405" y="2140"/>
                <a:ext cx="96" cy="192"/>
              </a:xfrm>
              <a:prstGeom prst="line">
                <a:avLst/>
              </a:prstGeom>
              <a:noFill/>
              <a:ln w="9525">
                <a:solidFill>
                  <a:schemeClr val="tx1"/>
                </a:solidFill>
                <a:round/>
                <a:headEnd/>
                <a:tailEnd type="triangle" w="med" len="med"/>
              </a:ln>
            </p:spPr>
            <p:txBody>
              <a:bodyPr/>
              <a:lstStyle/>
              <a:p>
                <a:endParaRPr lang="en-US">
                  <a:solidFill>
                    <a:schemeClr val="bg1"/>
                  </a:solidFill>
                </a:endParaRPr>
              </a:p>
            </p:txBody>
          </p:sp>
          <p:sp>
            <p:nvSpPr>
              <p:cNvPr id="20506" name="Text Box 84"/>
              <p:cNvSpPr txBox="1">
                <a:spLocks noChangeArrowheads="1"/>
              </p:cNvSpPr>
              <p:nvPr/>
            </p:nvSpPr>
            <p:spPr bwMode="auto">
              <a:xfrm>
                <a:off x="2976" y="3436"/>
                <a:ext cx="1104" cy="212"/>
              </a:xfrm>
              <a:prstGeom prst="rect">
                <a:avLst/>
              </a:prstGeom>
              <a:noFill/>
              <a:ln w="9525">
                <a:noFill/>
                <a:miter lim="800000"/>
                <a:headEnd/>
                <a:tailEnd/>
              </a:ln>
            </p:spPr>
            <p:txBody>
              <a:bodyPr>
                <a:spAutoFit/>
              </a:bodyPr>
              <a:lstStyle/>
              <a:p>
                <a:pPr eaLnBrk="0" hangingPunct="0"/>
                <a:r>
                  <a:rPr lang="en-GB" sz="1600">
                    <a:solidFill>
                      <a:schemeClr val="bg1"/>
                    </a:solidFill>
                    <a:ea typeface="MS PGothic" pitchFamily="34" charset="-128"/>
                  </a:rPr>
                  <a:t>Islet </a:t>
                </a:r>
                <a:r>
                  <a:rPr lang="en-US" sz="1600">
                    <a:solidFill>
                      <a:schemeClr val="bg1"/>
                    </a:solidFill>
                    <a:ea typeface="MS PGothic" pitchFamily="34" charset="-128"/>
                  </a:rPr>
                  <a:t>autoantigen</a:t>
                </a:r>
              </a:p>
            </p:txBody>
          </p:sp>
        </p:grpSp>
      </p:grpSp>
      <p:sp>
        <p:nvSpPr>
          <p:cNvPr id="20490" name="Text Box 47"/>
          <p:cNvSpPr txBox="1">
            <a:spLocks noChangeArrowheads="1"/>
          </p:cNvSpPr>
          <p:nvPr/>
        </p:nvSpPr>
        <p:spPr bwMode="auto">
          <a:xfrm>
            <a:off x="7167563" y="2938463"/>
            <a:ext cx="501035" cy="338554"/>
          </a:xfrm>
          <a:prstGeom prst="rect">
            <a:avLst/>
          </a:prstGeom>
          <a:noFill/>
          <a:ln w="9525">
            <a:noFill/>
            <a:miter lim="800000"/>
            <a:headEnd/>
            <a:tailEnd/>
          </a:ln>
        </p:spPr>
        <p:txBody>
          <a:bodyPr wrap="none">
            <a:spAutoFit/>
          </a:bodyPr>
          <a:lstStyle/>
          <a:p>
            <a:pPr eaLnBrk="0" hangingPunct="0"/>
            <a:r>
              <a:rPr lang="en-US" sz="1600">
                <a:solidFill>
                  <a:schemeClr val="bg1"/>
                </a:solidFill>
                <a:ea typeface="MS PGothic" pitchFamily="34" charset="-128"/>
              </a:rPr>
              <a:t>TCR</a:t>
            </a:r>
          </a:p>
        </p:txBody>
      </p:sp>
      <p:sp>
        <p:nvSpPr>
          <p:cNvPr id="27" name="Rectangle 7"/>
          <p:cNvSpPr txBox="1">
            <a:spLocks noChangeAspect="1" noChangeArrowheads="1"/>
          </p:cNvSpPr>
          <p:nvPr/>
        </p:nvSpPr>
        <p:spPr bwMode="auto">
          <a:xfrm>
            <a:off x="457200" y="59436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Aft>
                <a:spcPct val="40000"/>
              </a:spcAft>
              <a:buClr>
                <a:schemeClr val="accent1"/>
              </a:buClr>
              <a:buFont typeface="Symbol" pitchFamily="18" charset="2"/>
              <a:buChar char="¨"/>
            </a:pPr>
            <a:r>
              <a:rPr kumimoji="0" lang="en-US" sz="1500" b="0" i="0" u="none" strike="noStrike" kern="0" cap="none" spc="0" normalizeH="0" baseline="0" noProof="0" dirty="0" smtClean="0">
                <a:ln>
                  <a:noFill/>
                </a:ln>
                <a:solidFill>
                  <a:schemeClr val="bg1"/>
                </a:solidFill>
                <a:effectLst/>
                <a:uLnTx/>
                <a:uFillTx/>
                <a:latin typeface="+mn-lt"/>
                <a:ea typeface="+mn-ea"/>
                <a:cs typeface="+mn-cs"/>
              </a:rPr>
              <a:t>A pancreatic</a:t>
            </a:r>
            <a:r>
              <a:rPr kumimoji="0" lang="en-US" sz="1500" b="0" i="0" u="none" strike="noStrike" kern="0" cap="none" spc="0" normalizeH="0" noProof="0" dirty="0" smtClean="0">
                <a:ln>
                  <a:noFill/>
                </a:ln>
                <a:solidFill>
                  <a:schemeClr val="bg1"/>
                </a:solidFill>
                <a:effectLst/>
                <a:uLnTx/>
                <a:uFillTx/>
                <a:latin typeface="+mn-lt"/>
                <a:ea typeface="+mn-ea"/>
                <a:cs typeface="+mn-cs"/>
              </a:rPr>
              <a:t> islet (insulin in red) being invaded by T lymphocytes (green)</a:t>
            </a:r>
            <a:r>
              <a:rPr kumimoji="0" lang="en-US" sz="1500" b="0" i="0" u="none" strike="noStrike" kern="0" cap="none" spc="0" normalizeH="0" baseline="30000" noProof="0" dirty="0" smtClean="0">
                <a:ln>
                  <a:noFill/>
                </a:ln>
                <a:solidFill>
                  <a:schemeClr val="bg1"/>
                </a:solidFill>
                <a:effectLst/>
                <a:uLnTx/>
                <a:uFillTx/>
                <a:latin typeface="+mn-lt"/>
                <a:ea typeface="+mn-ea"/>
                <a:cs typeface="+mn-cs"/>
              </a:rPr>
              <a:t>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idx="4294967295"/>
          </p:nvPr>
        </p:nvSpPr>
        <p:spPr>
          <a:noFill/>
        </p:spPr>
        <p:txBody>
          <a:bodyPr>
            <a:normAutofit fontScale="90000"/>
          </a:bodyPr>
          <a:lstStyle/>
          <a:p>
            <a:r>
              <a:rPr lang="en-US" sz="3600" dirty="0" smtClean="0"/>
              <a:t>T1DM </a:t>
            </a:r>
            <a:r>
              <a:rPr lang="en-US" sz="3600" dirty="0" smtClean="0">
                <a:effectLst>
                  <a:outerShdw blurRad="38100" dist="38100" dir="2700000" algn="tl">
                    <a:srgbClr val="000000">
                      <a:alpha val="43137"/>
                    </a:srgbClr>
                  </a:outerShdw>
                </a:effectLst>
              </a:rPr>
              <a:t>Autoimmunity</a:t>
            </a:r>
            <a:r>
              <a:rPr lang="en-US" sz="3600" dirty="0" smtClean="0">
                <a:effectLst>
                  <a:outerShdw blurRad="38100" dist="38100" dir="2700000" algn="tl">
                    <a:srgbClr val="000000">
                      <a:alpha val="43137"/>
                    </a:srgbClr>
                  </a:outerShdw>
                </a:effectLst>
              </a:rPr>
              <a:t>: Evidence </a:t>
            </a:r>
          </a:p>
        </p:txBody>
      </p:sp>
      <p:sp>
        <p:nvSpPr>
          <p:cNvPr id="21507" name="Rectangle 7"/>
          <p:cNvSpPr>
            <a:spLocks noGrp="1" noChangeAspect="1" noChangeArrowheads="1"/>
          </p:cNvSpPr>
          <p:nvPr>
            <p:ph type="body" idx="4294967295"/>
          </p:nvPr>
        </p:nvSpPr>
        <p:spPr>
          <a:xfrm>
            <a:off x="457200" y="1600200"/>
            <a:ext cx="8229600" cy="4876800"/>
          </a:xfrm>
          <a:prstGeom prst="rect">
            <a:avLst/>
          </a:prstGeom>
        </p:spPr>
        <p:txBody>
          <a:bodyPr/>
          <a:lstStyle/>
          <a:p>
            <a:pPr>
              <a:spcAft>
                <a:spcPct val="40000"/>
              </a:spcAft>
            </a:pPr>
            <a:r>
              <a:rPr lang="en-US" sz="2400" dirty="0" smtClean="0">
                <a:solidFill>
                  <a:schemeClr val="bg1"/>
                </a:solidFill>
              </a:rPr>
              <a:t>Association of HLA genes with disease risk or protection</a:t>
            </a:r>
          </a:p>
          <a:p>
            <a:pPr>
              <a:spcAft>
                <a:spcPct val="40000"/>
              </a:spcAft>
            </a:pPr>
            <a:r>
              <a:rPr lang="en-US" sz="2400" dirty="0" smtClean="0">
                <a:solidFill>
                  <a:schemeClr val="bg1"/>
                </a:solidFill>
              </a:rPr>
              <a:t>Immune cell infiltrates in the pancreatic beta cells</a:t>
            </a:r>
          </a:p>
          <a:p>
            <a:pPr>
              <a:spcAft>
                <a:spcPct val="40000"/>
              </a:spcAft>
            </a:pPr>
            <a:r>
              <a:rPr lang="en-US" sz="2400" dirty="0" smtClean="0">
                <a:solidFill>
                  <a:schemeClr val="bg1"/>
                </a:solidFill>
              </a:rPr>
              <a:t>Reduced disease incidence with immunosuppressive drugs</a:t>
            </a:r>
          </a:p>
          <a:p>
            <a:r>
              <a:rPr lang="en-US" sz="2400" dirty="0" smtClean="0">
                <a:solidFill>
                  <a:schemeClr val="bg1"/>
                </a:solidFill>
              </a:rPr>
              <a:t>Established autoimmune disease cluster with type 1 diabetes</a:t>
            </a:r>
          </a:p>
        </p:txBody>
      </p:sp>
      <p:sp>
        <p:nvSpPr>
          <p:cNvPr id="21508" name="Rectangle 29"/>
          <p:cNvSpPr>
            <a:spLocks noChangeArrowheads="1"/>
          </p:cNvSpPr>
          <p:nvPr/>
        </p:nvSpPr>
        <p:spPr bwMode="auto">
          <a:xfrm>
            <a:off x="609601" y="6353175"/>
            <a:ext cx="8305800" cy="430887"/>
          </a:xfrm>
          <a:prstGeom prst="rect">
            <a:avLst/>
          </a:prstGeom>
          <a:noFill/>
          <a:ln w="9525" algn="ctr">
            <a:noFill/>
            <a:miter lim="800000"/>
            <a:headEnd/>
            <a:tailEnd/>
          </a:ln>
        </p:spPr>
        <p:txBody>
          <a:bodyPr wrap="square" lIns="0" tIns="0" rIns="0" bIns="0">
            <a:spAutoFit/>
          </a:bodyPr>
          <a:lstStyle/>
          <a:p>
            <a:pPr marL="514350" indent="-514350" algn="r">
              <a:tabLst>
                <a:tab pos="457200" algn="r"/>
              </a:tabLst>
            </a:pPr>
            <a:r>
              <a:rPr lang="en-US" sz="1400" dirty="0">
                <a:solidFill>
                  <a:schemeClr val="bg1"/>
                </a:solidFill>
                <a:latin typeface="Arial Narrow" pitchFamily="34" charset="0"/>
              </a:rPr>
              <a:t>1. </a:t>
            </a:r>
            <a:r>
              <a:rPr lang="en-US" sz="1400" dirty="0" err="1">
                <a:solidFill>
                  <a:schemeClr val="bg1"/>
                </a:solidFill>
                <a:latin typeface="Arial Narrow" pitchFamily="34" charset="0"/>
              </a:rPr>
              <a:t>Notkins</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J </a:t>
            </a:r>
            <a:r>
              <a:rPr lang="en-US" sz="1400" i="1" dirty="0" err="1">
                <a:solidFill>
                  <a:schemeClr val="bg1"/>
                </a:solidFill>
                <a:latin typeface="Arial Narrow" pitchFamily="34" charset="0"/>
              </a:rPr>
              <a:t>Clin</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Invest </a:t>
            </a:r>
            <a:r>
              <a:rPr lang="en-US" sz="1400" dirty="0">
                <a:solidFill>
                  <a:schemeClr val="bg1"/>
                </a:solidFill>
                <a:latin typeface="Arial Narrow" pitchFamily="34" charset="0"/>
              </a:rPr>
              <a:t>2001;108:1247-1252. </a:t>
            </a:r>
          </a:p>
          <a:p>
            <a:pPr marL="514350" indent="-514350" algn="r">
              <a:tabLst>
                <a:tab pos="457200" algn="r"/>
              </a:tabLst>
            </a:pPr>
            <a:r>
              <a:rPr lang="en-US" sz="1400" dirty="0">
                <a:solidFill>
                  <a:schemeClr val="bg1"/>
                </a:solidFill>
                <a:latin typeface="Arial Narrow" pitchFamily="34" charset="0"/>
              </a:rPr>
              <a:t>2. </a:t>
            </a:r>
            <a:r>
              <a:rPr lang="en-US" sz="1400" dirty="0" err="1">
                <a:solidFill>
                  <a:schemeClr val="bg1"/>
                </a:solidFill>
                <a:latin typeface="Arial Narrow" pitchFamily="34" charset="0"/>
              </a:rPr>
              <a:t>Narendran</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da-DK" sz="1400" i="1" dirty="0">
                <a:solidFill>
                  <a:schemeClr val="bg1"/>
                </a:solidFill>
                <a:latin typeface="Arial Narrow" pitchFamily="34" charset="0"/>
              </a:rPr>
              <a:t>Q J </a:t>
            </a:r>
            <a:r>
              <a:rPr lang="da-DK" sz="1400" i="1" dirty="0" smtClean="0">
                <a:solidFill>
                  <a:schemeClr val="bg1"/>
                </a:solidFill>
                <a:latin typeface="Arial Narrow" pitchFamily="34" charset="0"/>
              </a:rPr>
              <a:t>Med</a:t>
            </a:r>
            <a:r>
              <a:rPr lang="da-DK" sz="1400" dirty="0" smtClean="0">
                <a:solidFill>
                  <a:schemeClr val="bg1"/>
                </a:solidFill>
                <a:latin typeface="Arial Narrow" pitchFamily="34" charset="0"/>
              </a:rPr>
              <a:t> </a:t>
            </a:r>
            <a:r>
              <a:rPr lang="da-DK" sz="1400" dirty="0">
                <a:solidFill>
                  <a:schemeClr val="bg1"/>
                </a:solidFill>
                <a:latin typeface="Arial Narrow" pitchFamily="34" charset="0"/>
              </a:rPr>
              <a:t>2005; 98:547-556.</a:t>
            </a:r>
            <a:endParaRPr lang="en-US" sz="1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01"/>
          <p:cNvPicPr>
            <a:picLocks noChangeAspect="1" noChangeArrowheads="1"/>
          </p:cNvPicPr>
          <p:nvPr/>
        </p:nvPicPr>
        <p:blipFill>
          <a:blip r:embed="rId3" cstate="print"/>
          <a:srcRect/>
          <a:stretch>
            <a:fillRect/>
          </a:stretch>
        </p:blipFill>
        <p:spPr bwMode="auto">
          <a:xfrm>
            <a:off x="5200650" y="1768475"/>
            <a:ext cx="2976563" cy="1736725"/>
          </a:xfrm>
          <a:prstGeom prst="rect">
            <a:avLst/>
          </a:prstGeom>
          <a:noFill/>
          <a:ln w="9525">
            <a:noFill/>
            <a:miter lim="800000"/>
            <a:headEnd/>
            <a:tailEnd/>
          </a:ln>
        </p:spPr>
      </p:pic>
      <p:sp>
        <p:nvSpPr>
          <p:cNvPr id="22531" name="Rectangle 9"/>
          <p:cNvSpPr>
            <a:spLocks noGrp="1" noChangeArrowheads="1"/>
          </p:cNvSpPr>
          <p:nvPr>
            <p:ph type="title" idx="4294967295"/>
          </p:nvPr>
        </p:nvSpPr>
        <p:spPr>
          <a:noFill/>
        </p:spPr>
        <p:txBody>
          <a:bodyPr/>
          <a:lstStyle/>
          <a:p>
            <a:r>
              <a:rPr lang="en-US" sz="3600" dirty="0" smtClean="0"/>
              <a:t>Autoimmunity: Mechanism </a:t>
            </a:r>
          </a:p>
        </p:txBody>
      </p:sp>
      <p:sp>
        <p:nvSpPr>
          <p:cNvPr id="22532" name="Rectangle 10"/>
          <p:cNvSpPr>
            <a:spLocks noGrp="1" noChangeAspect="1" noChangeArrowheads="1"/>
          </p:cNvSpPr>
          <p:nvPr>
            <p:ph type="body" idx="4294967295"/>
          </p:nvPr>
        </p:nvSpPr>
        <p:spPr>
          <a:xfrm>
            <a:off x="457200" y="1600200"/>
            <a:ext cx="3810000" cy="4876800"/>
          </a:xfrm>
          <a:prstGeom prst="rect">
            <a:avLst/>
          </a:prstGeom>
        </p:spPr>
        <p:txBody>
          <a:bodyPr/>
          <a:lstStyle/>
          <a:p>
            <a:r>
              <a:rPr lang="en-US" sz="2000" dirty="0" smtClean="0">
                <a:solidFill>
                  <a:schemeClr val="bg1"/>
                </a:solidFill>
              </a:rPr>
              <a:t>Imbalance between </a:t>
            </a:r>
            <a:r>
              <a:rPr lang="en-US" sz="2000" dirty="0" err="1" smtClean="0">
                <a:solidFill>
                  <a:schemeClr val="bg1"/>
                </a:solidFill>
              </a:rPr>
              <a:t>effector</a:t>
            </a:r>
            <a:r>
              <a:rPr lang="en-US" sz="2000" dirty="0" smtClean="0">
                <a:solidFill>
                  <a:schemeClr val="bg1"/>
                </a:solidFill>
              </a:rPr>
              <a:t> </a:t>
            </a:r>
            <a:br>
              <a:rPr lang="en-US" sz="2000" dirty="0" smtClean="0">
                <a:solidFill>
                  <a:schemeClr val="bg1"/>
                </a:solidFill>
              </a:rPr>
            </a:br>
            <a:r>
              <a:rPr lang="en-US" sz="2000" dirty="0" smtClean="0">
                <a:solidFill>
                  <a:schemeClr val="bg1"/>
                </a:solidFill>
              </a:rPr>
              <a:t>T cells and regulatory T cells leads to </a:t>
            </a:r>
            <a:r>
              <a:rPr lang="en-US" sz="2000" dirty="0" err="1" smtClean="0">
                <a:solidFill>
                  <a:schemeClr val="bg1"/>
                </a:solidFill>
              </a:rPr>
              <a:t>dysregulation</a:t>
            </a:r>
            <a:r>
              <a:rPr lang="en-US" sz="2000" dirty="0" smtClean="0">
                <a:solidFill>
                  <a:schemeClr val="bg1"/>
                </a:solidFill>
              </a:rPr>
              <a:t> of immunity</a:t>
            </a:r>
            <a:r>
              <a:rPr lang="en-US" sz="2000" baseline="30000" dirty="0" smtClean="0">
                <a:solidFill>
                  <a:schemeClr val="bg1"/>
                </a:solidFill>
              </a:rPr>
              <a:t>1</a:t>
            </a:r>
            <a:r>
              <a:rPr lang="en-US" sz="2000" dirty="0" smtClean="0">
                <a:solidFill>
                  <a:schemeClr val="bg1"/>
                </a:solidFill>
              </a:rPr>
              <a:t> </a:t>
            </a:r>
          </a:p>
          <a:p>
            <a:r>
              <a:rPr lang="en-US" sz="2000" dirty="0" smtClean="0">
                <a:solidFill>
                  <a:schemeClr val="bg1"/>
                </a:solidFill>
              </a:rPr>
              <a:t>Four major islet cell </a:t>
            </a:r>
            <a:r>
              <a:rPr lang="en-US" sz="2000" dirty="0" err="1" smtClean="0">
                <a:solidFill>
                  <a:schemeClr val="bg1"/>
                </a:solidFill>
              </a:rPr>
              <a:t>autoantigens</a:t>
            </a:r>
            <a:r>
              <a:rPr lang="en-US" sz="2000" dirty="0" smtClean="0">
                <a:solidFill>
                  <a:schemeClr val="bg1"/>
                </a:solidFill>
              </a:rPr>
              <a:t> have been identified</a:t>
            </a:r>
            <a:r>
              <a:rPr lang="en-US" sz="2000" baseline="30000" dirty="0" smtClean="0">
                <a:solidFill>
                  <a:schemeClr val="bg1"/>
                </a:solidFill>
              </a:rPr>
              <a:t>2</a:t>
            </a:r>
          </a:p>
          <a:p>
            <a:r>
              <a:rPr lang="en-US" sz="2000" dirty="0" smtClean="0">
                <a:solidFill>
                  <a:schemeClr val="bg1"/>
                </a:solidFill>
              </a:rPr>
              <a:t>These antigens are presented to T cells by HLA class II molecules on the antigen-presenting cell</a:t>
            </a:r>
            <a:r>
              <a:rPr lang="en-US" sz="2000" baseline="30000" dirty="0" smtClean="0">
                <a:solidFill>
                  <a:schemeClr val="bg1"/>
                </a:solidFill>
              </a:rPr>
              <a:t>2</a:t>
            </a:r>
          </a:p>
          <a:p>
            <a:r>
              <a:rPr lang="en-US" sz="2000" dirty="0" smtClean="0">
                <a:solidFill>
                  <a:schemeClr val="bg1"/>
                </a:solidFill>
              </a:rPr>
              <a:t>This results in T-cell activation, leading to beta cell destruction</a:t>
            </a:r>
            <a:r>
              <a:rPr lang="en-US" sz="2000" baseline="30000" dirty="0" smtClean="0">
                <a:solidFill>
                  <a:schemeClr val="bg1"/>
                </a:solidFill>
              </a:rPr>
              <a:t>2</a:t>
            </a:r>
          </a:p>
        </p:txBody>
      </p:sp>
      <p:sp>
        <p:nvSpPr>
          <p:cNvPr id="22533" name="Rectangle 29"/>
          <p:cNvSpPr>
            <a:spLocks noChangeArrowheads="1"/>
          </p:cNvSpPr>
          <p:nvPr/>
        </p:nvSpPr>
        <p:spPr bwMode="auto">
          <a:xfrm>
            <a:off x="1447800" y="6261556"/>
            <a:ext cx="7467600" cy="430887"/>
          </a:xfrm>
          <a:prstGeom prst="rect">
            <a:avLst/>
          </a:prstGeom>
          <a:noFill/>
          <a:ln w="9525" algn="ctr">
            <a:noFill/>
            <a:miter lim="800000"/>
            <a:headEnd/>
            <a:tailEnd/>
          </a:ln>
        </p:spPr>
        <p:txBody>
          <a:bodyPr lIns="0" tIns="0" rIns="0" bIns="0">
            <a:spAutoFit/>
          </a:bodyPr>
          <a:lstStyle/>
          <a:p>
            <a:pPr marL="514350" indent="-514350" algn="r">
              <a:tabLst>
                <a:tab pos="457200" algn="r"/>
              </a:tabLst>
            </a:pPr>
            <a:r>
              <a:rPr lang="en-US" sz="1400" dirty="0">
                <a:solidFill>
                  <a:schemeClr val="bg1"/>
                </a:solidFill>
                <a:latin typeface="Arial Narrow" pitchFamily="34" charset="0"/>
              </a:rPr>
              <a:t>1. Kim </a:t>
            </a:r>
            <a:r>
              <a:rPr lang="en-US" sz="1400" dirty="0" smtClean="0">
                <a:solidFill>
                  <a:schemeClr val="bg1"/>
                </a:solidFill>
                <a:latin typeface="Arial Narrow" pitchFamily="34" charset="0"/>
              </a:rPr>
              <a:t>et al. </a:t>
            </a:r>
            <a:r>
              <a:rPr lang="en-US" sz="1400" i="1" dirty="0" err="1">
                <a:solidFill>
                  <a:schemeClr val="bg1"/>
                </a:solidFill>
                <a:latin typeface="Arial Narrow" pitchFamily="34" charset="0"/>
              </a:rPr>
              <a:t>Horm</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Res</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2005;64:180-188.</a:t>
            </a:r>
          </a:p>
          <a:p>
            <a:pPr marL="514350" indent="-514350" algn="r">
              <a:tabLst>
                <a:tab pos="457200" algn="r"/>
              </a:tabLst>
            </a:pPr>
            <a:r>
              <a:rPr lang="en-US" sz="1400" dirty="0">
                <a:solidFill>
                  <a:schemeClr val="bg1"/>
                </a:solidFill>
                <a:latin typeface="Arial Narrow" pitchFamily="34" charset="0"/>
              </a:rPr>
              <a:t>2. Gillespie </a:t>
            </a:r>
            <a:r>
              <a:rPr lang="en-US" sz="1400" dirty="0" smtClean="0">
                <a:solidFill>
                  <a:schemeClr val="bg1"/>
                </a:solidFill>
                <a:latin typeface="Arial Narrow" pitchFamily="34" charset="0"/>
              </a:rPr>
              <a:t>et al. </a:t>
            </a:r>
            <a:r>
              <a:rPr lang="en-US" sz="1400" i="1" dirty="0" smtClean="0">
                <a:solidFill>
                  <a:schemeClr val="bg1"/>
                </a:solidFill>
                <a:latin typeface="Arial Narrow" pitchFamily="34" charset="0"/>
              </a:rPr>
              <a:t>CMAJ</a:t>
            </a:r>
            <a:r>
              <a:rPr lang="en-US" sz="1400" dirty="0" smtClean="0">
                <a:solidFill>
                  <a:schemeClr val="bg1"/>
                </a:solidFill>
                <a:latin typeface="Arial Narrow" pitchFamily="34" charset="0"/>
              </a:rPr>
              <a:t> 2006;175(2</a:t>
            </a:r>
            <a:r>
              <a:rPr lang="en-US" sz="1400" dirty="0">
                <a:solidFill>
                  <a:schemeClr val="bg1"/>
                </a:solidFill>
                <a:latin typeface="Arial Narrow" pitchFamily="34" charset="0"/>
              </a:rPr>
              <a:t>):165-170. </a:t>
            </a:r>
          </a:p>
        </p:txBody>
      </p:sp>
      <p:grpSp>
        <p:nvGrpSpPr>
          <p:cNvPr id="2" name="Group 11"/>
          <p:cNvGrpSpPr>
            <a:grpSpLocks/>
          </p:cNvGrpSpPr>
          <p:nvPr/>
        </p:nvGrpSpPr>
        <p:grpSpPr bwMode="auto">
          <a:xfrm>
            <a:off x="4419600" y="2517775"/>
            <a:ext cx="4533900" cy="3154363"/>
            <a:chOff x="2880" y="1574"/>
            <a:chExt cx="2856" cy="1987"/>
          </a:xfrm>
        </p:grpSpPr>
        <p:pic>
          <p:nvPicPr>
            <p:cNvPr id="22548" name="Picture 8" descr="zoom"/>
            <p:cNvPicPr>
              <a:picLocks noChangeAspect="1" noChangeArrowheads="1"/>
            </p:cNvPicPr>
            <p:nvPr/>
          </p:nvPicPr>
          <p:blipFill>
            <a:blip r:embed="rId4" cstate="print"/>
            <a:srcRect/>
            <a:stretch>
              <a:fillRect/>
            </a:stretch>
          </p:blipFill>
          <p:spPr bwMode="auto">
            <a:xfrm>
              <a:off x="2880" y="1574"/>
              <a:ext cx="2695" cy="754"/>
            </a:xfrm>
            <a:prstGeom prst="rect">
              <a:avLst/>
            </a:prstGeom>
            <a:noFill/>
            <a:ln w="9525">
              <a:noFill/>
              <a:miter lim="800000"/>
              <a:headEnd/>
              <a:tailEnd/>
            </a:ln>
          </p:spPr>
        </p:pic>
        <p:pic>
          <p:nvPicPr>
            <p:cNvPr id="22549" name="Picture 10" descr="02"/>
            <p:cNvPicPr>
              <a:picLocks noChangeAspect="1" noChangeArrowheads="1"/>
            </p:cNvPicPr>
            <p:nvPr/>
          </p:nvPicPr>
          <p:blipFill>
            <a:blip r:embed="rId5" cstate="print"/>
            <a:srcRect/>
            <a:stretch>
              <a:fillRect/>
            </a:stretch>
          </p:blipFill>
          <p:spPr bwMode="auto">
            <a:xfrm>
              <a:off x="2952" y="2136"/>
              <a:ext cx="2784" cy="1425"/>
            </a:xfrm>
            <a:prstGeom prst="rect">
              <a:avLst/>
            </a:prstGeom>
            <a:noFill/>
            <a:ln w="9525">
              <a:noFill/>
              <a:miter lim="800000"/>
              <a:headEnd/>
              <a:tailEnd/>
            </a:ln>
          </p:spPr>
        </p:pic>
      </p:grpSp>
      <p:sp>
        <p:nvSpPr>
          <p:cNvPr id="22535" name="Text Box 12"/>
          <p:cNvSpPr txBox="1">
            <a:spLocks noChangeArrowheads="1"/>
          </p:cNvSpPr>
          <p:nvPr/>
        </p:nvSpPr>
        <p:spPr bwMode="auto">
          <a:xfrm>
            <a:off x="4400550" y="2133600"/>
            <a:ext cx="990600" cy="646331"/>
          </a:xfrm>
          <a:prstGeom prst="rect">
            <a:avLst/>
          </a:prstGeom>
          <a:noFill/>
          <a:ln w="9525">
            <a:noFill/>
            <a:miter lim="800000"/>
            <a:headEnd/>
            <a:tailEnd/>
          </a:ln>
        </p:spPr>
        <p:txBody>
          <a:bodyPr lIns="0" tIns="0" rIns="0" bIns="0">
            <a:spAutoFit/>
          </a:bodyPr>
          <a:lstStyle/>
          <a:p>
            <a:r>
              <a:rPr lang="en-US" sz="1400" dirty="0">
                <a:solidFill>
                  <a:schemeClr val="bg1"/>
                </a:solidFill>
              </a:rPr>
              <a:t>Antigen presenting cell</a:t>
            </a:r>
          </a:p>
        </p:txBody>
      </p:sp>
      <p:sp>
        <p:nvSpPr>
          <p:cNvPr id="22536" name="Text Box 13"/>
          <p:cNvSpPr txBox="1">
            <a:spLocks noChangeArrowheads="1"/>
          </p:cNvSpPr>
          <p:nvPr/>
        </p:nvSpPr>
        <p:spPr bwMode="auto">
          <a:xfrm>
            <a:off x="8115300" y="2236788"/>
            <a:ext cx="819135" cy="215444"/>
          </a:xfrm>
          <a:prstGeom prst="rect">
            <a:avLst/>
          </a:prstGeom>
          <a:noFill/>
          <a:ln w="9525">
            <a:noFill/>
            <a:miter lim="800000"/>
            <a:headEnd/>
            <a:tailEnd/>
          </a:ln>
        </p:spPr>
        <p:txBody>
          <a:bodyPr wrap="none" lIns="0" tIns="0" rIns="0" bIns="0">
            <a:spAutoFit/>
          </a:bodyPr>
          <a:lstStyle/>
          <a:p>
            <a:r>
              <a:rPr lang="en-US" sz="1400" dirty="0">
                <a:solidFill>
                  <a:schemeClr val="bg1"/>
                </a:solidFill>
              </a:rPr>
              <a:t>CD4+ T-cell</a:t>
            </a:r>
          </a:p>
        </p:txBody>
      </p:sp>
      <p:sp>
        <p:nvSpPr>
          <p:cNvPr id="22537" name="Text Box 14"/>
          <p:cNvSpPr txBox="1">
            <a:spLocks noChangeArrowheads="1"/>
          </p:cNvSpPr>
          <p:nvPr/>
        </p:nvSpPr>
        <p:spPr bwMode="auto">
          <a:xfrm>
            <a:off x="5181600" y="3630613"/>
            <a:ext cx="193675" cy="182562"/>
          </a:xfrm>
          <a:prstGeom prst="rect">
            <a:avLst/>
          </a:prstGeom>
          <a:noFill/>
          <a:ln w="9525">
            <a:noFill/>
            <a:miter lim="800000"/>
            <a:headEnd/>
            <a:tailEnd/>
          </a:ln>
        </p:spPr>
        <p:txBody>
          <a:bodyPr wrap="none" lIns="0" tIns="0" rIns="0" bIns="0">
            <a:spAutoFit/>
          </a:bodyPr>
          <a:lstStyle/>
          <a:p>
            <a:r>
              <a:rPr lang="en-US" sz="1200" b="1">
                <a:solidFill>
                  <a:schemeClr val="bg1"/>
                </a:solidFill>
              </a:rPr>
              <a:t>B7</a:t>
            </a:r>
          </a:p>
        </p:txBody>
      </p:sp>
      <p:sp>
        <p:nvSpPr>
          <p:cNvPr id="22538" name="Text Box 15"/>
          <p:cNvSpPr txBox="1">
            <a:spLocks noChangeArrowheads="1"/>
          </p:cNvSpPr>
          <p:nvPr/>
        </p:nvSpPr>
        <p:spPr bwMode="auto">
          <a:xfrm>
            <a:off x="6248400" y="3657600"/>
            <a:ext cx="541338" cy="182563"/>
          </a:xfrm>
          <a:prstGeom prst="rect">
            <a:avLst/>
          </a:prstGeom>
          <a:noFill/>
          <a:ln w="9525">
            <a:noFill/>
            <a:miter lim="800000"/>
            <a:headEnd/>
            <a:tailEnd/>
          </a:ln>
        </p:spPr>
        <p:txBody>
          <a:bodyPr wrap="none" lIns="0" tIns="0" rIns="0" bIns="0">
            <a:spAutoFit/>
          </a:bodyPr>
          <a:lstStyle/>
          <a:p>
            <a:r>
              <a:rPr lang="en-US" sz="1200" b="1">
                <a:solidFill>
                  <a:schemeClr val="bg1"/>
                </a:solidFill>
              </a:rPr>
              <a:t>CTLA-4</a:t>
            </a:r>
          </a:p>
        </p:txBody>
      </p:sp>
      <p:sp>
        <p:nvSpPr>
          <p:cNvPr id="22539" name="Text Box 16"/>
          <p:cNvSpPr txBox="1">
            <a:spLocks noChangeArrowheads="1"/>
          </p:cNvSpPr>
          <p:nvPr/>
        </p:nvSpPr>
        <p:spPr bwMode="auto">
          <a:xfrm>
            <a:off x="5329238" y="4545013"/>
            <a:ext cx="533400" cy="365125"/>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MHC </a:t>
            </a:r>
            <a:br>
              <a:rPr lang="en-US" sz="1200" b="1">
                <a:solidFill>
                  <a:schemeClr val="bg1"/>
                </a:solidFill>
              </a:rPr>
            </a:br>
            <a:r>
              <a:rPr lang="en-US" sz="1200" b="1">
                <a:solidFill>
                  <a:schemeClr val="bg1"/>
                </a:solidFill>
              </a:rPr>
              <a:t>Class II</a:t>
            </a:r>
          </a:p>
        </p:txBody>
      </p:sp>
      <p:sp>
        <p:nvSpPr>
          <p:cNvPr id="22540" name="Text Box 17"/>
          <p:cNvSpPr txBox="1">
            <a:spLocks noChangeArrowheads="1"/>
          </p:cNvSpPr>
          <p:nvPr/>
        </p:nvSpPr>
        <p:spPr bwMode="auto">
          <a:xfrm>
            <a:off x="5257800" y="5229225"/>
            <a:ext cx="1614488" cy="369888"/>
          </a:xfrm>
          <a:prstGeom prst="rect">
            <a:avLst/>
          </a:prstGeom>
          <a:noFill/>
          <a:ln w="9525">
            <a:noFill/>
            <a:miter lim="800000"/>
            <a:headEnd/>
            <a:tailEnd/>
          </a:ln>
        </p:spPr>
        <p:txBody>
          <a:bodyPr lIns="0" tIns="0" rIns="0" bIns="0">
            <a:spAutoFit/>
          </a:bodyPr>
          <a:lstStyle/>
          <a:p>
            <a:pPr algn="ctr"/>
            <a:r>
              <a:rPr lang="en-US" sz="1200" b="1">
                <a:solidFill>
                  <a:schemeClr val="bg1"/>
                </a:solidFill>
              </a:rPr>
              <a:t>Islet autoantigen</a:t>
            </a:r>
          </a:p>
          <a:p>
            <a:pPr algn="ctr"/>
            <a:r>
              <a:rPr lang="en-US" sz="1200" b="1">
                <a:solidFill>
                  <a:schemeClr val="bg1"/>
                </a:solidFill>
              </a:rPr>
              <a:t>(proinsulin)</a:t>
            </a:r>
          </a:p>
        </p:txBody>
      </p:sp>
      <p:sp>
        <p:nvSpPr>
          <p:cNvPr id="22541" name="Text Box 18"/>
          <p:cNvSpPr txBox="1">
            <a:spLocks noChangeArrowheads="1"/>
          </p:cNvSpPr>
          <p:nvPr/>
        </p:nvSpPr>
        <p:spPr bwMode="auto">
          <a:xfrm>
            <a:off x="6553200" y="4343400"/>
            <a:ext cx="303213" cy="182563"/>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CD3</a:t>
            </a:r>
          </a:p>
        </p:txBody>
      </p:sp>
      <p:sp>
        <p:nvSpPr>
          <p:cNvPr id="22542" name="Text Box 19"/>
          <p:cNvSpPr txBox="1">
            <a:spLocks noChangeArrowheads="1"/>
          </p:cNvSpPr>
          <p:nvPr/>
        </p:nvSpPr>
        <p:spPr bwMode="auto">
          <a:xfrm>
            <a:off x="6553200" y="5029200"/>
            <a:ext cx="303213" cy="182563"/>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CD3</a:t>
            </a:r>
          </a:p>
        </p:txBody>
      </p:sp>
      <p:sp>
        <p:nvSpPr>
          <p:cNvPr id="22543" name="Text Box 20"/>
          <p:cNvSpPr txBox="1">
            <a:spLocks noChangeArrowheads="1"/>
          </p:cNvSpPr>
          <p:nvPr/>
        </p:nvSpPr>
        <p:spPr bwMode="auto">
          <a:xfrm>
            <a:off x="6550025" y="4648200"/>
            <a:ext cx="312738" cy="182563"/>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TCR</a:t>
            </a:r>
          </a:p>
        </p:txBody>
      </p:sp>
      <p:sp>
        <p:nvSpPr>
          <p:cNvPr id="22544" name="Text Box 21"/>
          <p:cNvSpPr txBox="1">
            <a:spLocks noChangeArrowheads="1"/>
          </p:cNvSpPr>
          <p:nvPr/>
        </p:nvSpPr>
        <p:spPr bwMode="auto">
          <a:xfrm>
            <a:off x="7696200" y="4572000"/>
            <a:ext cx="304800" cy="365125"/>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LYK</a:t>
            </a:r>
          </a:p>
          <a:p>
            <a:pPr algn="ctr"/>
            <a:r>
              <a:rPr lang="en-US" sz="1200" b="1">
                <a:solidFill>
                  <a:schemeClr val="bg1"/>
                </a:solidFill>
              </a:rPr>
              <a:t>FYN</a:t>
            </a:r>
          </a:p>
        </p:txBody>
      </p:sp>
      <p:sp>
        <p:nvSpPr>
          <p:cNvPr id="22545" name="Text Box 22"/>
          <p:cNvSpPr txBox="1">
            <a:spLocks noChangeArrowheads="1"/>
          </p:cNvSpPr>
          <p:nvPr/>
        </p:nvSpPr>
        <p:spPr bwMode="auto">
          <a:xfrm>
            <a:off x="8077200" y="4343400"/>
            <a:ext cx="296863" cy="182563"/>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LYP</a:t>
            </a:r>
          </a:p>
        </p:txBody>
      </p:sp>
      <p:sp>
        <p:nvSpPr>
          <p:cNvPr id="22546" name="Text Box 23"/>
          <p:cNvSpPr txBox="1">
            <a:spLocks noChangeArrowheads="1"/>
          </p:cNvSpPr>
          <p:nvPr/>
        </p:nvSpPr>
        <p:spPr bwMode="auto">
          <a:xfrm>
            <a:off x="8077200" y="4648200"/>
            <a:ext cx="320675" cy="182563"/>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CSK</a:t>
            </a:r>
          </a:p>
        </p:txBody>
      </p:sp>
      <p:sp>
        <p:nvSpPr>
          <p:cNvPr id="22547" name="Line 22"/>
          <p:cNvSpPr>
            <a:spLocks noChangeShapeType="1"/>
          </p:cNvSpPr>
          <p:nvPr/>
        </p:nvSpPr>
        <p:spPr bwMode="auto">
          <a:xfrm flipV="1">
            <a:off x="6096000" y="4876800"/>
            <a:ext cx="0" cy="381000"/>
          </a:xfrm>
          <a:prstGeom prst="line">
            <a:avLst/>
          </a:prstGeom>
          <a:noFill/>
          <a:ln w="9525">
            <a:solidFill>
              <a:schemeClr val="bg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idx="4294967295"/>
          </p:nvPr>
        </p:nvSpPr>
        <p:spPr>
          <a:noFill/>
        </p:spPr>
        <p:txBody>
          <a:bodyPr/>
          <a:lstStyle/>
          <a:p>
            <a:r>
              <a:rPr lang="en-US" sz="3600" dirty="0" smtClean="0"/>
              <a:t>Islet </a:t>
            </a:r>
            <a:r>
              <a:rPr lang="en-US" sz="3600" dirty="0" err="1" smtClean="0"/>
              <a:t>Autoantigens</a:t>
            </a:r>
            <a:endParaRPr lang="en-US" sz="3600" dirty="0" smtClean="0"/>
          </a:p>
        </p:txBody>
      </p:sp>
      <p:sp>
        <p:nvSpPr>
          <p:cNvPr id="23555" name="Rectangle 29"/>
          <p:cNvSpPr>
            <a:spLocks noChangeArrowheads="1"/>
          </p:cNvSpPr>
          <p:nvPr/>
        </p:nvSpPr>
        <p:spPr bwMode="auto">
          <a:xfrm>
            <a:off x="1371600" y="6137731"/>
            <a:ext cx="7467600" cy="430887"/>
          </a:xfrm>
          <a:prstGeom prst="rect">
            <a:avLst/>
          </a:prstGeom>
          <a:noFill/>
          <a:ln w="9525" algn="ctr">
            <a:noFill/>
            <a:miter lim="800000"/>
            <a:headEnd/>
            <a:tailEnd/>
          </a:ln>
        </p:spPr>
        <p:txBody>
          <a:bodyPr lIns="0" tIns="0" rIns="0" bIns="0">
            <a:spAutoFit/>
          </a:bodyPr>
          <a:lstStyle/>
          <a:p>
            <a:pPr marL="514350" indent="-514350" algn="r">
              <a:tabLst>
                <a:tab pos="457200" algn="r"/>
              </a:tabLst>
            </a:pPr>
            <a:r>
              <a:rPr lang="en-US" sz="1400" dirty="0">
                <a:solidFill>
                  <a:schemeClr val="bg1"/>
                </a:solidFill>
                <a:latin typeface="Arial Narrow" pitchFamily="34" charset="0"/>
              </a:rPr>
              <a:t>1.  </a:t>
            </a:r>
            <a:r>
              <a:rPr lang="en-US" sz="1400" dirty="0" err="1">
                <a:solidFill>
                  <a:schemeClr val="bg1"/>
                </a:solidFill>
                <a:latin typeface="Arial Narrow" pitchFamily="34" charset="0"/>
              </a:rPr>
              <a:t>Narendran</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da-DK" sz="1400" i="1" dirty="0">
                <a:solidFill>
                  <a:schemeClr val="bg1"/>
                </a:solidFill>
                <a:latin typeface="Arial Narrow" pitchFamily="34" charset="0"/>
              </a:rPr>
              <a:t>Q J </a:t>
            </a:r>
            <a:r>
              <a:rPr lang="da-DK" sz="1400" i="1" dirty="0" smtClean="0">
                <a:solidFill>
                  <a:schemeClr val="bg1"/>
                </a:solidFill>
                <a:latin typeface="Arial Narrow" pitchFamily="34" charset="0"/>
              </a:rPr>
              <a:t>Med</a:t>
            </a:r>
            <a:r>
              <a:rPr lang="da-DK" sz="1400" dirty="0" smtClean="0">
                <a:solidFill>
                  <a:schemeClr val="bg1"/>
                </a:solidFill>
                <a:latin typeface="Arial Narrow" pitchFamily="34" charset="0"/>
              </a:rPr>
              <a:t> </a:t>
            </a:r>
            <a:r>
              <a:rPr lang="da-DK" sz="1400" dirty="0">
                <a:solidFill>
                  <a:schemeClr val="bg1"/>
                </a:solidFill>
                <a:latin typeface="Arial Narrow" pitchFamily="34" charset="0"/>
              </a:rPr>
              <a:t>2005; 98:547-556.</a:t>
            </a:r>
          </a:p>
          <a:p>
            <a:pPr marL="514350" indent="-514350" algn="r">
              <a:tabLst>
                <a:tab pos="457200" algn="r"/>
              </a:tabLst>
            </a:pPr>
            <a:r>
              <a:rPr lang="da-DK" sz="1400" dirty="0">
                <a:solidFill>
                  <a:schemeClr val="bg1"/>
                </a:solidFill>
                <a:latin typeface="Arial Narrow" pitchFamily="34" charset="0"/>
              </a:rPr>
              <a:t>2</a:t>
            </a:r>
            <a:r>
              <a:rPr lang="en-US" sz="1400" dirty="0">
                <a:solidFill>
                  <a:schemeClr val="bg1"/>
                </a:solidFill>
                <a:latin typeface="Arial Narrow" pitchFamily="34" charset="0"/>
              </a:rPr>
              <a:t> . </a:t>
            </a:r>
            <a:r>
              <a:rPr lang="en-US" sz="1400" dirty="0" err="1">
                <a:solidFill>
                  <a:schemeClr val="bg1"/>
                </a:solidFill>
                <a:latin typeface="Arial Narrow" pitchFamily="34" charset="0"/>
              </a:rPr>
              <a:t>Notkins</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J </a:t>
            </a:r>
            <a:r>
              <a:rPr lang="en-US" sz="1400" i="1" dirty="0" err="1">
                <a:solidFill>
                  <a:schemeClr val="bg1"/>
                </a:solidFill>
                <a:latin typeface="Arial Narrow" pitchFamily="34" charset="0"/>
              </a:rPr>
              <a:t>Clin</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Invest </a:t>
            </a:r>
            <a:r>
              <a:rPr lang="en-US" sz="1400" dirty="0">
                <a:solidFill>
                  <a:schemeClr val="bg1"/>
                </a:solidFill>
                <a:latin typeface="Arial Narrow" pitchFamily="34" charset="0"/>
              </a:rPr>
              <a:t>2001;108:1247-1252.</a:t>
            </a:r>
          </a:p>
        </p:txBody>
      </p:sp>
      <p:graphicFrame>
        <p:nvGraphicFramePr>
          <p:cNvPr id="21522" name="Group 18"/>
          <p:cNvGraphicFramePr>
            <a:graphicFrameLocks noGrp="1"/>
          </p:cNvGraphicFramePr>
          <p:nvPr/>
        </p:nvGraphicFramePr>
        <p:xfrm>
          <a:off x="457200" y="1666875"/>
          <a:ext cx="8382000" cy="4023360"/>
        </p:xfrm>
        <a:graphic>
          <a:graphicData uri="http://schemas.openxmlformats.org/drawingml/2006/table">
            <a:tbl>
              <a:tblPr>
                <a:tableStyleId>{3B4B98B0-60AC-42C2-AFA5-B58CD77FA1E5}</a:tableStyleId>
              </a:tblPr>
              <a:tblGrid>
                <a:gridCol w="3429000"/>
                <a:gridCol w="4953000"/>
              </a:tblGrid>
              <a:tr h="571500">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dirty="0" smtClean="0">
                          <a:ln>
                            <a:noFill/>
                          </a:ln>
                          <a:solidFill>
                            <a:schemeClr val="bg1"/>
                          </a:solidFill>
                          <a:effectLst/>
                        </a:rPr>
                        <a:t>Islet cell antigen (ICA)</a:t>
                      </a:r>
                      <a:endParaRPr kumimoji="0" lang="en-US" sz="16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smtClean="0">
                          <a:ln>
                            <a:noFill/>
                          </a:ln>
                          <a:solidFill>
                            <a:schemeClr val="bg1"/>
                          </a:solidFill>
                          <a:effectLst/>
                        </a:rPr>
                        <a:t>The first islet 'autoantigen' to be described. Now known to be a complex of auto antigens. Antibodies to ICA are present in 90% of type 1 diabetes patients at the time of diagnosis.</a:t>
                      </a:r>
                      <a:endParaRPr kumimoji="0" lang="en-US" sz="1600" b="0" i="0" u="none" strike="noStrike" cap="none" normalizeH="0" baseline="0" smtClean="0">
                        <a:ln>
                          <a:noFill/>
                        </a:ln>
                        <a:solidFill>
                          <a:schemeClr val="bg1"/>
                        </a:solidFill>
                        <a:effectLst/>
                        <a:latin typeface="Arial" pitchFamily="34" charset="0"/>
                      </a:endParaRPr>
                    </a:p>
                  </a:txBody>
                  <a:tcPr horzOverflow="overflow"/>
                </a:tc>
              </a:tr>
              <a:tr h="571500">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dirty="0" smtClean="0">
                          <a:ln>
                            <a:noFill/>
                          </a:ln>
                          <a:solidFill>
                            <a:schemeClr val="bg1"/>
                          </a:solidFill>
                          <a:effectLst/>
                        </a:rPr>
                        <a:t>Insulin and pro-insulin</a:t>
                      </a:r>
                      <a:endParaRPr kumimoji="0" lang="en-US" sz="16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dirty="0" smtClean="0">
                          <a:ln>
                            <a:noFill/>
                          </a:ln>
                          <a:solidFill>
                            <a:schemeClr val="bg1"/>
                          </a:solidFill>
                          <a:effectLst/>
                        </a:rPr>
                        <a:t>Antibodies to insulin and pro-insulin, the biochemical precursor to insulin, are present at diagnosis in 23% and 34% of type 1 diabetes patients, respectively.</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tc>
              </a:tr>
              <a:tr h="571500">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smtClean="0">
                          <a:ln>
                            <a:noFill/>
                          </a:ln>
                          <a:solidFill>
                            <a:schemeClr val="bg1"/>
                          </a:solidFill>
                          <a:effectLst/>
                        </a:rPr>
                        <a:t>Glutamic acid decarboxylase (GAD)</a:t>
                      </a:r>
                      <a:endParaRPr kumimoji="0" lang="en-US" sz="1600" b="1" i="0" u="none" strike="noStrike" cap="none" normalizeH="0" baseline="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dirty="0" smtClean="0">
                          <a:ln>
                            <a:noFill/>
                          </a:ln>
                          <a:solidFill>
                            <a:schemeClr val="bg1"/>
                          </a:solidFill>
                          <a:effectLst/>
                        </a:rPr>
                        <a:t>A constituent of the ICA antigen complex. Present in the 65 </a:t>
                      </a:r>
                      <a:r>
                        <a:rPr kumimoji="0" lang="en-US" sz="1600" u="none" strike="noStrike" cap="none" normalizeH="0" baseline="0" dirty="0" err="1" smtClean="0">
                          <a:ln>
                            <a:noFill/>
                          </a:ln>
                          <a:solidFill>
                            <a:schemeClr val="bg1"/>
                          </a:solidFill>
                          <a:effectLst/>
                        </a:rPr>
                        <a:t>kDA</a:t>
                      </a:r>
                      <a:r>
                        <a:rPr kumimoji="0" lang="en-US" sz="1600" u="none" strike="noStrike" cap="none" normalizeH="0" baseline="0" dirty="0" smtClean="0">
                          <a:ln>
                            <a:noFill/>
                          </a:ln>
                          <a:solidFill>
                            <a:schemeClr val="bg1"/>
                          </a:solidFill>
                          <a:effectLst/>
                        </a:rPr>
                        <a:t> form in the human islet. Also present in the central nervous system. GAD antibodies are present in 73% of type 1 diabetes patients at diagnosis.</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tc>
              </a:tr>
              <a:tr h="571500">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dirty="0" smtClean="0">
                          <a:ln>
                            <a:noFill/>
                          </a:ln>
                          <a:solidFill>
                            <a:schemeClr val="bg1"/>
                          </a:solidFill>
                          <a:effectLst/>
                        </a:rPr>
                        <a:t>Protein tyrosine </a:t>
                      </a:r>
                      <a:r>
                        <a:rPr kumimoji="0" lang="en-US" sz="1600" u="none" strike="noStrike" cap="none" normalizeH="0" baseline="0" dirty="0" err="1" smtClean="0">
                          <a:ln>
                            <a:noFill/>
                          </a:ln>
                          <a:solidFill>
                            <a:schemeClr val="bg1"/>
                          </a:solidFill>
                          <a:effectLst/>
                        </a:rPr>
                        <a:t>phosphatase</a:t>
                      </a:r>
                      <a:r>
                        <a:rPr kumimoji="0" lang="en-US" sz="1600" u="none" strike="noStrike" cap="none" normalizeH="0" baseline="0" dirty="0" smtClean="0">
                          <a:ln>
                            <a:noFill/>
                          </a:ln>
                          <a:solidFill>
                            <a:schemeClr val="bg1"/>
                          </a:solidFill>
                          <a:effectLst/>
                        </a:rPr>
                        <a:t> (IA-2)</a:t>
                      </a:r>
                      <a:endParaRPr kumimoji="0" lang="en-US" sz="16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u="none" strike="noStrike" cap="none" normalizeH="0" baseline="0" dirty="0" smtClean="0">
                          <a:ln>
                            <a:noFill/>
                          </a:ln>
                          <a:solidFill>
                            <a:schemeClr val="bg1"/>
                          </a:solidFill>
                          <a:effectLst/>
                        </a:rPr>
                        <a:t>A </a:t>
                      </a:r>
                      <a:r>
                        <a:rPr kumimoji="0" lang="en-US" sz="1600" u="none" strike="noStrike" cap="none" normalizeH="0" baseline="0" dirty="0" err="1" smtClean="0">
                          <a:ln>
                            <a:noFill/>
                          </a:ln>
                          <a:solidFill>
                            <a:schemeClr val="bg1"/>
                          </a:solidFill>
                          <a:effectLst/>
                        </a:rPr>
                        <a:t>transmembrane</a:t>
                      </a:r>
                      <a:r>
                        <a:rPr kumimoji="0" lang="en-US" sz="1600" u="none" strike="noStrike" cap="none" normalizeH="0" baseline="0" dirty="0" smtClean="0">
                          <a:ln>
                            <a:noFill/>
                          </a:ln>
                          <a:solidFill>
                            <a:schemeClr val="bg1"/>
                          </a:solidFill>
                          <a:effectLst/>
                        </a:rPr>
                        <a:t> protein from the insulin </a:t>
                      </a:r>
                      <a:r>
                        <a:rPr kumimoji="0" lang="en-US" sz="1600" u="none" strike="noStrike" cap="none" normalizeH="0" baseline="0" dirty="0" err="1" smtClean="0">
                          <a:ln>
                            <a:noFill/>
                          </a:ln>
                          <a:solidFill>
                            <a:schemeClr val="bg1"/>
                          </a:solidFill>
                          <a:effectLst/>
                        </a:rPr>
                        <a:t>secretory</a:t>
                      </a:r>
                      <a:r>
                        <a:rPr kumimoji="0" lang="en-US" sz="1600" u="none" strike="noStrike" cap="none" normalizeH="0" baseline="0" dirty="0" smtClean="0">
                          <a:ln>
                            <a:noFill/>
                          </a:ln>
                          <a:solidFill>
                            <a:schemeClr val="bg1"/>
                          </a:solidFill>
                          <a:effectLst/>
                        </a:rPr>
                        <a:t> granule. Also present in central nervous tissue. IA-2 antibodies are present in 75% of type 1 diabetes patients at diagnosis.</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9"/>
          <p:cNvSpPr>
            <a:spLocks noGrp="1" noChangeArrowheads="1"/>
          </p:cNvSpPr>
          <p:nvPr>
            <p:ph type="title" idx="4294967295"/>
          </p:nvPr>
        </p:nvSpPr>
        <p:spPr>
          <a:noFill/>
        </p:spPr>
        <p:txBody>
          <a:bodyPr/>
          <a:lstStyle/>
          <a:p>
            <a:r>
              <a:rPr lang="en-US" sz="3600" dirty="0" smtClean="0"/>
              <a:t>T1DM - Disease </a:t>
            </a:r>
            <a:r>
              <a:rPr lang="en-US" sz="3600" dirty="0" smtClean="0"/>
              <a:t>Progression</a:t>
            </a:r>
          </a:p>
        </p:txBody>
      </p:sp>
      <p:sp>
        <p:nvSpPr>
          <p:cNvPr id="24579" name="Rectangle 40"/>
          <p:cNvSpPr>
            <a:spLocks noGrp="1" noChangeAspect="1" noChangeArrowheads="1"/>
          </p:cNvSpPr>
          <p:nvPr>
            <p:ph type="body" idx="4294967295"/>
          </p:nvPr>
        </p:nvSpPr>
        <p:spPr>
          <a:xfrm>
            <a:off x="4953000" y="1600200"/>
            <a:ext cx="3962400" cy="4876800"/>
          </a:xfrm>
          <a:prstGeom prst="rect">
            <a:avLst/>
          </a:prstGeom>
        </p:spPr>
        <p:txBody>
          <a:bodyPr/>
          <a:lstStyle/>
          <a:p>
            <a:pPr>
              <a:lnSpc>
                <a:spcPct val="95000"/>
              </a:lnSpc>
            </a:pPr>
            <a:r>
              <a:rPr lang="en-US" sz="1800" smtClean="0">
                <a:solidFill>
                  <a:schemeClr val="bg1"/>
                </a:solidFill>
              </a:rPr>
              <a:t>Patients probably have a genetic predisposition to the disease, but one or more environmental triggers are required to trigger the disease</a:t>
            </a:r>
          </a:p>
          <a:p>
            <a:pPr>
              <a:lnSpc>
                <a:spcPct val="95000"/>
              </a:lnSpc>
            </a:pPr>
            <a:r>
              <a:rPr lang="en-US" sz="1800" smtClean="0">
                <a:solidFill>
                  <a:schemeClr val="bg1"/>
                </a:solidFill>
              </a:rPr>
              <a:t>Process is gradual; symptoms may not develop for several years after physiologic changes</a:t>
            </a:r>
          </a:p>
          <a:p>
            <a:pPr>
              <a:lnSpc>
                <a:spcPct val="95000"/>
              </a:lnSpc>
            </a:pPr>
            <a:r>
              <a:rPr lang="en-US" sz="1800" smtClean="0">
                <a:solidFill>
                  <a:schemeClr val="bg1"/>
                </a:solidFill>
              </a:rPr>
              <a:t>Overt disease results in symptoms of hyperglycemia hunger, weight loss, and fatigue</a:t>
            </a:r>
          </a:p>
          <a:p>
            <a:pPr>
              <a:lnSpc>
                <a:spcPct val="95000"/>
              </a:lnSpc>
            </a:pPr>
            <a:r>
              <a:rPr lang="en-US" sz="1800" smtClean="0">
                <a:solidFill>
                  <a:schemeClr val="bg1"/>
                </a:solidFill>
              </a:rPr>
              <a:t>Treatment is chronic insulin replacement therapy</a:t>
            </a:r>
          </a:p>
        </p:txBody>
      </p:sp>
      <p:sp>
        <p:nvSpPr>
          <p:cNvPr id="24580" name="Rectangle 6"/>
          <p:cNvSpPr>
            <a:spLocks noChangeArrowheads="1"/>
          </p:cNvSpPr>
          <p:nvPr/>
        </p:nvSpPr>
        <p:spPr bwMode="auto">
          <a:xfrm>
            <a:off x="4056063" y="6353175"/>
            <a:ext cx="4800600" cy="430887"/>
          </a:xfrm>
          <a:prstGeom prst="rect">
            <a:avLst/>
          </a:prstGeom>
          <a:noFill/>
          <a:ln w="9525" algn="ctr">
            <a:noFill/>
            <a:miter lim="800000"/>
            <a:headEnd/>
            <a:tailEnd/>
          </a:ln>
        </p:spPr>
        <p:txBody>
          <a:bodyPr wrap="square" lIns="0" tIns="0" rIns="0" bIns="0">
            <a:spAutoFit/>
          </a:bodyPr>
          <a:lstStyle/>
          <a:p>
            <a:pPr marL="514350" indent="-514350" algn="r">
              <a:tabLst>
                <a:tab pos="457200" algn="r"/>
              </a:tabLst>
            </a:pPr>
            <a:r>
              <a:rPr lang="en-US" sz="1400" dirty="0">
                <a:solidFill>
                  <a:schemeClr val="bg1"/>
                </a:solidFill>
                <a:latin typeface="Arial Narrow" pitchFamily="34" charset="0"/>
              </a:rPr>
              <a:t>Adapted from </a:t>
            </a:r>
            <a:r>
              <a:rPr lang="en-US" sz="1400" dirty="0" err="1">
                <a:solidFill>
                  <a:schemeClr val="bg1"/>
                </a:solidFill>
                <a:latin typeface="Arial Narrow" pitchFamily="34" charset="0"/>
              </a:rPr>
              <a:t>Devendra</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smtClean="0">
                <a:solidFill>
                  <a:schemeClr val="bg1"/>
                </a:solidFill>
                <a:latin typeface="Arial Narrow" pitchFamily="34" charset="0"/>
              </a:rPr>
              <a:t>BMJ</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2004;328:750-754.</a:t>
            </a:r>
          </a:p>
          <a:p>
            <a:pPr marL="514350" indent="-514350" algn="r">
              <a:tabLst>
                <a:tab pos="457200" algn="r"/>
              </a:tabLst>
            </a:pPr>
            <a:endParaRPr lang="en-US" sz="1400" dirty="0">
              <a:solidFill>
                <a:schemeClr val="bg1"/>
              </a:solidFill>
              <a:latin typeface="Arial Narrow" pitchFamily="34" charset="0"/>
            </a:endParaRPr>
          </a:p>
        </p:txBody>
      </p:sp>
      <p:grpSp>
        <p:nvGrpSpPr>
          <p:cNvPr id="2" name="Group 29"/>
          <p:cNvGrpSpPr>
            <a:grpSpLocks/>
          </p:cNvGrpSpPr>
          <p:nvPr/>
        </p:nvGrpSpPr>
        <p:grpSpPr bwMode="auto">
          <a:xfrm>
            <a:off x="750888" y="2317750"/>
            <a:ext cx="4340225" cy="3689350"/>
            <a:chOff x="796" y="1353"/>
            <a:chExt cx="3883" cy="2118"/>
          </a:xfrm>
        </p:grpSpPr>
        <p:sp>
          <p:nvSpPr>
            <p:cNvPr id="24610" name="Line 30"/>
            <p:cNvSpPr>
              <a:spLocks noChangeShapeType="1"/>
            </p:cNvSpPr>
            <p:nvPr/>
          </p:nvSpPr>
          <p:spPr bwMode="gray">
            <a:xfrm>
              <a:off x="796" y="1353"/>
              <a:ext cx="0" cy="2090"/>
            </a:xfrm>
            <a:prstGeom prst="line">
              <a:avLst/>
            </a:prstGeom>
            <a:noFill/>
            <a:ln w="57150">
              <a:solidFill>
                <a:schemeClr val="tx2">
                  <a:lumMod val="20000"/>
                  <a:lumOff val="80000"/>
                </a:schemeClr>
              </a:solidFill>
              <a:round/>
              <a:headEnd/>
              <a:tailEnd type="triangle" w="med" len="med"/>
            </a:ln>
          </p:spPr>
          <p:txBody>
            <a:bodyPr lIns="45720" rIns="45720" anchor="b"/>
            <a:lstStyle/>
            <a:p>
              <a:endParaRPr lang="en-US">
                <a:solidFill>
                  <a:schemeClr val="bg1"/>
                </a:solidFill>
              </a:endParaRPr>
            </a:p>
          </p:txBody>
        </p:sp>
        <p:sp>
          <p:nvSpPr>
            <p:cNvPr id="24611" name="Line 31"/>
            <p:cNvSpPr>
              <a:spLocks noChangeShapeType="1"/>
            </p:cNvSpPr>
            <p:nvPr/>
          </p:nvSpPr>
          <p:spPr bwMode="gray">
            <a:xfrm rot="-5400000">
              <a:off x="2738" y="1530"/>
              <a:ext cx="0" cy="3882"/>
            </a:xfrm>
            <a:prstGeom prst="line">
              <a:avLst/>
            </a:prstGeom>
            <a:noFill/>
            <a:ln w="57150">
              <a:solidFill>
                <a:schemeClr val="tx2">
                  <a:lumMod val="20000"/>
                  <a:lumOff val="80000"/>
                </a:schemeClr>
              </a:solidFill>
              <a:round/>
              <a:headEnd/>
              <a:tailEnd type="triangle" w="med" len="med"/>
            </a:ln>
          </p:spPr>
          <p:txBody>
            <a:bodyPr lIns="45720" rIns="45720" anchor="b"/>
            <a:lstStyle/>
            <a:p>
              <a:endParaRPr lang="en-US">
                <a:solidFill>
                  <a:schemeClr val="bg1"/>
                </a:solidFill>
              </a:endParaRPr>
            </a:p>
          </p:txBody>
        </p:sp>
      </p:grpSp>
      <p:sp>
        <p:nvSpPr>
          <p:cNvPr id="24582" name="Text Box 32"/>
          <p:cNvSpPr txBox="1">
            <a:spLocks noChangeArrowheads="1"/>
          </p:cNvSpPr>
          <p:nvPr/>
        </p:nvSpPr>
        <p:spPr bwMode="gray">
          <a:xfrm>
            <a:off x="53975" y="3705225"/>
            <a:ext cx="619125" cy="396875"/>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Beta cell mass</a:t>
            </a:r>
          </a:p>
        </p:txBody>
      </p:sp>
      <p:sp>
        <p:nvSpPr>
          <p:cNvPr id="24583" name="Line 33"/>
          <p:cNvSpPr>
            <a:spLocks noChangeShapeType="1"/>
          </p:cNvSpPr>
          <p:nvPr/>
        </p:nvSpPr>
        <p:spPr bwMode="gray">
          <a:xfrm>
            <a:off x="1938338" y="3252788"/>
            <a:ext cx="0" cy="2754312"/>
          </a:xfrm>
          <a:prstGeom prst="line">
            <a:avLst/>
          </a:prstGeom>
          <a:noFill/>
          <a:ln w="19050">
            <a:solidFill>
              <a:srgbClr val="008000"/>
            </a:solidFill>
            <a:round/>
            <a:headEnd/>
            <a:tailEnd/>
          </a:ln>
        </p:spPr>
        <p:txBody>
          <a:bodyPr lIns="45720" rIns="45720" anchor="b"/>
          <a:lstStyle/>
          <a:p>
            <a:endParaRPr lang="en-US">
              <a:solidFill>
                <a:schemeClr val="bg1"/>
              </a:solidFill>
            </a:endParaRPr>
          </a:p>
        </p:txBody>
      </p:sp>
      <p:sp>
        <p:nvSpPr>
          <p:cNvPr id="24584" name="Line 34"/>
          <p:cNvSpPr>
            <a:spLocks noChangeShapeType="1"/>
          </p:cNvSpPr>
          <p:nvPr/>
        </p:nvSpPr>
        <p:spPr bwMode="gray">
          <a:xfrm>
            <a:off x="2755900" y="2747963"/>
            <a:ext cx="0" cy="3259137"/>
          </a:xfrm>
          <a:prstGeom prst="line">
            <a:avLst/>
          </a:prstGeom>
          <a:noFill/>
          <a:ln w="19050">
            <a:solidFill>
              <a:srgbClr val="008000"/>
            </a:solidFill>
            <a:prstDash val="dash"/>
            <a:round/>
            <a:headEnd/>
            <a:tailEnd/>
          </a:ln>
        </p:spPr>
        <p:txBody>
          <a:bodyPr lIns="45720" rIns="45720" anchor="b"/>
          <a:lstStyle/>
          <a:p>
            <a:endParaRPr lang="en-US">
              <a:solidFill>
                <a:schemeClr val="bg1"/>
              </a:solidFill>
            </a:endParaRPr>
          </a:p>
        </p:txBody>
      </p:sp>
      <p:sp>
        <p:nvSpPr>
          <p:cNvPr id="24585" name="Line 35"/>
          <p:cNvSpPr>
            <a:spLocks noChangeShapeType="1"/>
          </p:cNvSpPr>
          <p:nvPr/>
        </p:nvSpPr>
        <p:spPr bwMode="gray">
          <a:xfrm>
            <a:off x="3713163" y="2706688"/>
            <a:ext cx="12700" cy="3300412"/>
          </a:xfrm>
          <a:prstGeom prst="line">
            <a:avLst/>
          </a:prstGeom>
          <a:noFill/>
          <a:ln w="19050">
            <a:solidFill>
              <a:srgbClr val="008000"/>
            </a:solidFill>
            <a:prstDash val="dash"/>
            <a:round/>
            <a:headEnd/>
            <a:tailEnd/>
          </a:ln>
        </p:spPr>
        <p:txBody>
          <a:bodyPr lIns="45720" rIns="45720" anchor="b"/>
          <a:lstStyle/>
          <a:p>
            <a:endParaRPr lang="en-US">
              <a:solidFill>
                <a:schemeClr val="bg1"/>
              </a:solidFill>
            </a:endParaRPr>
          </a:p>
        </p:txBody>
      </p:sp>
      <p:sp>
        <p:nvSpPr>
          <p:cNvPr id="24586" name="Line 36"/>
          <p:cNvSpPr>
            <a:spLocks noChangeShapeType="1"/>
          </p:cNvSpPr>
          <p:nvPr/>
        </p:nvSpPr>
        <p:spPr bwMode="gray">
          <a:xfrm>
            <a:off x="4738688" y="4459288"/>
            <a:ext cx="0" cy="1547812"/>
          </a:xfrm>
          <a:prstGeom prst="line">
            <a:avLst/>
          </a:prstGeom>
          <a:noFill/>
          <a:ln w="19050">
            <a:solidFill>
              <a:srgbClr val="008000"/>
            </a:solidFill>
            <a:prstDash val="dash"/>
            <a:round/>
            <a:headEnd/>
            <a:tailEnd/>
          </a:ln>
        </p:spPr>
        <p:txBody>
          <a:bodyPr lIns="45720" rIns="45720" anchor="b"/>
          <a:lstStyle/>
          <a:p>
            <a:endParaRPr lang="en-US">
              <a:solidFill>
                <a:schemeClr val="bg1"/>
              </a:solidFill>
            </a:endParaRPr>
          </a:p>
        </p:txBody>
      </p:sp>
      <p:sp>
        <p:nvSpPr>
          <p:cNvPr id="24587" name="Freeform 37"/>
          <p:cNvSpPr>
            <a:spLocks/>
          </p:cNvSpPr>
          <p:nvPr/>
        </p:nvSpPr>
        <p:spPr bwMode="gray">
          <a:xfrm>
            <a:off x="1031875" y="3252788"/>
            <a:ext cx="3719513" cy="2762250"/>
          </a:xfrm>
          <a:custGeom>
            <a:avLst/>
            <a:gdLst>
              <a:gd name="T0" fmla="*/ 0 w 3327"/>
              <a:gd name="T1" fmla="*/ 0 h 1585"/>
              <a:gd name="T2" fmla="*/ 2147483647 w 3327"/>
              <a:gd name="T3" fmla="*/ 0 h 1585"/>
              <a:gd name="T4" fmla="*/ 2147483647 w 3327"/>
              <a:gd name="T5" fmla="*/ 2147483647 h 1585"/>
              <a:gd name="T6" fmla="*/ 0 60000 65536"/>
              <a:gd name="T7" fmla="*/ 0 60000 65536"/>
              <a:gd name="T8" fmla="*/ 0 60000 65536"/>
              <a:gd name="T9" fmla="*/ 0 w 3327"/>
              <a:gd name="T10" fmla="*/ 0 h 1585"/>
              <a:gd name="T11" fmla="*/ 3327 w 3327"/>
              <a:gd name="T12" fmla="*/ 1585 h 1585"/>
            </a:gdLst>
            <a:ahLst/>
            <a:cxnLst>
              <a:cxn ang="T6">
                <a:pos x="T0" y="T1"/>
              </a:cxn>
              <a:cxn ang="T7">
                <a:pos x="T2" y="T3"/>
              </a:cxn>
              <a:cxn ang="T8">
                <a:pos x="T4" y="T5"/>
              </a:cxn>
            </a:cxnLst>
            <a:rect l="T9" t="T10" r="T11" b="T12"/>
            <a:pathLst>
              <a:path w="3327" h="1585">
                <a:moveTo>
                  <a:pt x="0" y="0"/>
                </a:moveTo>
                <a:lnTo>
                  <a:pt x="829" y="0"/>
                </a:lnTo>
                <a:lnTo>
                  <a:pt x="3327" y="1585"/>
                </a:lnTo>
              </a:path>
            </a:pathLst>
          </a:custGeom>
          <a:noFill/>
          <a:ln w="57150">
            <a:solidFill>
              <a:srgbClr val="993366"/>
            </a:solidFill>
            <a:round/>
            <a:headEnd/>
            <a:tailEnd/>
          </a:ln>
        </p:spPr>
        <p:txBody>
          <a:bodyPr lIns="45720" rIns="45720" anchor="b"/>
          <a:lstStyle/>
          <a:p>
            <a:endParaRPr lang="en-US">
              <a:solidFill>
                <a:schemeClr val="bg1"/>
              </a:solidFill>
            </a:endParaRPr>
          </a:p>
        </p:txBody>
      </p:sp>
      <p:sp>
        <p:nvSpPr>
          <p:cNvPr id="24588" name="Line 38"/>
          <p:cNvSpPr>
            <a:spLocks noChangeShapeType="1"/>
          </p:cNvSpPr>
          <p:nvPr/>
        </p:nvSpPr>
        <p:spPr bwMode="auto">
          <a:xfrm flipV="1">
            <a:off x="3705225" y="2908300"/>
            <a:ext cx="1176338" cy="12700"/>
          </a:xfrm>
          <a:prstGeom prst="line">
            <a:avLst/>
          </a:prstGeom>
          <a:noFill/>
          <a:ln w="57150">
            <a:solidFill>
              <a:schemeClr val="tx2">
                <a:lumMod val="20000"/>
                <a:lumOff val="80000"/>
              </a:schemeClr>
            </a:solidFill>
            <a:round/>
            <a:headEnd/>
            <a:tailEnd type="triangle" w="med" len="med"/>
          </a:ln>
        </p:spPr>
        <p:txBody>
          <a:bodyPr lIns="45720" rIns="45720" anchor="b"/>
          <a:lstStyle/>
          <a:p>
            <a:endParaRPr lang="en-US">
              <a:solidFill>
                <a:schemeClr val="bg1"/>
              </a:solidFill>
            </a:endParaRPr>
          </a:p>
        </p:txBody>
      </p:sp>
      <p:sp>
        <p:nvSpPr>
          <p:cNvPr id="24589" name="Text Box 39"/>
          <p:cNvSpPr txBox="1">
            <a:spLocks noChangeArrowheads="1"/>
          </p:cNvSpPr>
          <p:nvPr/>
        </p:nvSpPr>
        <p:spPr bwMode="gray">
          <a:xfrm>
            <a:off x="752475" y="2762250"/>
            <a:ext cx="1016000" cy="396875"/>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Genetic predisposition</a:t>
            </a:r>
          </a:p>
        </p:txBody>
      </p:sp>
      <p:sp>
        <p:nvSpPr>
          <p:cNvPr id="24590" name="Text Box 40"/>
          <p:cNvSpPr txBox="1">
            <a:spLocks noChangeArrowheads="1"/>
          </p:cNvSpPr>
          <p:nvPr/>
        </p:nvSpPr>
        <p:spPr bwMode="gray">
          <a:xfrm>
            <a:off x="1873250" y="3024188"/>
            <a:ext cx="1016000" cy="244475"/>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Antibodies</a:t>
            </a:r>
          </a:p>
        </p:txBody>
      </p:sp>
      <p:sp>
        <p:nvSpPr>
          <p:cNvPr id="24591" name="Text Box 41"/>
          <p:cNvSpPr txBox="1">
            <a:spLocks noChangeArrowheads="1"/>
          </p:cNvSpPr>
          <p:nvPr/>
        </p:nvSpPr>
        <p:spPr bwMode="gray">
          <a:xfrm>
            <a:off x="2630488" y="3859054"/>
            <a:ext cx="1014412" cy="246221"/>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Glucose normal</a:t>
            </a:r>
          </a:p>
        </p:txBody>
      </p:sp>
      <p:sp>
        <p:nvSpPr>
          <p:cNvPr id="24592" name="Text Box 42"/>
          <p:cNvSpPr txBox="1">
            <a:spLocks noChangeArrowheads="1"/>
          </p:cNvSpPr>
          <p:nvPr/>
        </p:nvSpPr>
        <p:spPr bwMode="gray">
          <a:xfrm>
            <a:off x="4056063" y="3133725"/>
            <a:ext cx="768350" cy="457200"/>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200" b="1">
                <a:solidFill>
                  <a:schemeClr val="bg1"/>
                </a:solidFill>
              </a:rPr>
              <a:t>Overt diabetes</a:t>
            </a:r>
          </a:p>
        </p:txBody>
      </p:sp>
      <p:sp>
        <p:nvSpPr>
          <p:cNvPr id="24593" name="Text Box 43"/>
          <p:cNvSpPr txBox="1">
            <a:spLocks noChangeArrowheads="1"/>
          </p:cNvSpPr>
          <p:nvPr/>
        </p:nvSpPr>
        <p:spPr bwMode="gray">
          <a:xfrm>
            <a:off x="849313" y="2106613"/>
            <a:ext cx="2185987" cy="274637"/>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200" i="1">
                <a:solidFill>
                  <a:schemeClr val="bg1"/>
                </a:solidFill>
              </a:rPr>
              <a:t>At risk</a:t>
            </a:r>
          </a:p>
        </p:txBody>
      </p:sp>
      <p:sp>
        <p:nvSpPr>
          <p:cNvPr id="24594" name="Text Box 44"/>
          <p:cNvSpPr txBox="1">
            <a:spLocks noChangeArrowheads="1"/>
          </p:cNvSpPr>
          <p:nvPr/>
        </p:nvSpPr>
        <p:spPr bwMode="gray">
          <a:xfrm>
            <a:off x="3446463" y="2406650"/>
            <a:ext cx="1803400" cy="457200"/>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200" i="1">
                <a:solidFill>
                  <a:schemeClr val="bg1"/>
                </a:solidFill>
              </a:rPr>
              <a:t>Progressive loss of insulin release</a:t>
            </a:r>
          </a:p>
        </p:txBody>
      </p:sp>
      <p:sp>
        <p:nvSpPr>
          <p:cNvPr id="24595" name="Text Box 45"/>
          <p:cNvSpPr txBox="1">
            <a:spLocks noChangeArrowheads="1"/>
          </p:cNvSpPr>
          <p:nvPr/>
        </p:nvSpPr>
        <p:spPr bwMode="gray">
          <a:xfrm>
            <a:off x="3829050" y="4622800"/>
            <a:ext cx="849313" cy="396875"/>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C-Peptide present</a:t>
            </a:r>
          </a:p>
        </p:txBody>
      </p:sp>
      <p:sp>
        <p:nvSpPr>
          <p:cNvPr id="24596" name="Text Box 46"/>
          <p:cNvSpPr txBox="1">
            <a:spLocks noChangeArrowheads="1"/>
          </p:cNvSpPr>
          <p:nvPr/>
        </p:nvSpPr>
        <p:spPr bwMode="gray">
          <a:xfrm>
            <a:off x="4992688" y="5757863"/>
            <a:ext cx="849312" cy="396875"/>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C-Peptide absent (?)</a:t>
            </a:r>
          </a:p>
        </p:txBody>
      </p:sp>
      <p:sp>
        <p:nvSpPr>
          <p:cNvPr id="24597" name="Text Box 47"/>
          <p:cNvSpPr txBox="1">
            <a:spLocks noChangeArrowheads="1"/>
          </p:cNvSpPr>
          <p:nvPr/>
        </p:nvSpPr>
        <p:spPr bwMode="gray">
          <a:xfrm>
            <a:off x="2074863" y="6003925"/>
            <a:ext cx="1071562" cy="244475"/>
          </a:xfrm>
          <a:prstGeom prst="rect">
            <a:avLst/>
          </a:prstGeom>
          <a:noFill/>
          <a:ln w="9525" algn="ctr">
            <a:noFill/>
            <a:miter lim="800000"/>
            <a:headEnd/>
            <a:tailEnd/>
          </a:ln>
        </p:spPr>
        <p:txBody>
          <a:bodyPr lIns="45720" rIns="45720" anchor="b">
            <a:spAutoFit/>
          </a:bodyPr>
          <a:lstStyle/>
          <a:p>
            <a:pPr algn="ctr">
              <a:spcBef>
                <a:spcPct val="20000"/>
              </a:spcBef>
              <a:buClr>
                <a:schemeClr val="tx1"/>
              </a:buClr>
              <a:buSzPct val="80000"/>
            </a:pPr>
            <a:r>
              <a:rPr lang="en-US" sz="1000" b="1">
                <a:solidFill>
                  <a:schemeClr val="bg1"/>
                </a:solidFill>
              </a:rPr>
              <a:t>Time</a:t>
            </a:r>
          </a:p>
        </p:txBody>
      </p:sp>
      <p:sp>
        <p:nvSpPr>
          <p:cNvPr id="24598" name="Line 48"/>
          <p:cNvSpPr>
            <a:spLocks noChangeShapeType="1"/>
          </p:cNvSpPr>
          <p:nvPr/>
        </p:nvSpPr>
        <p:spPr bwMode="auto">
          <a:xfrm>
            <a:off x="1938338" y="2703513"/>
            <a:ext cx="0" cy="468312"/>
          </a:xfrm>
          <a:prstGeom prst="line">
            <a:avLst/>
          </a:prstGeom>
          <a:noFill/>
          <a:ln w="57150">
            <a:solidFill>
              <a:schemeClr val="tx2">
                <a:lumMod val="20000"/>
                <a:lumOff val="80000"/>
              </a:schemeClr>
            </a:solidFill>
            <a:round/>
            <a:headEnd/>
            <a:tailEnd type="triangle" w="med" len="med"/>
          </a:ln>
        </p:spPr>
        <p:txBody>
          <a:bodyPr lIns="45720" rIns="45720" anchor="b"/>
          <a:lstStyle/>
          <a:p>
            <a:endParaRPr lang="en-US">
              <a:solidFill>
                <a:schemeClr val="bg1"/>
              </a:solidFill>
            </a:endParaRPr>
          </a:p>
        </p:txBody>
      </p:sp>
      <p:sp>
        <p:nvSpPr>
          <p:cNvPr id="24599" name="Text Box 49"/>
          <p:cNvSpPr txBox="1">
            <a:spLocks noChangeArrowheads="1"/>
          </p:cNvSpPr>
          <p:nvPr/>
        </p:nvSpPr>
        <p:spPr bwMode="gray">
          <a:xfrm>
            <a:off x="1350963" y="2274888"/>
            <a:ext cx="1184275" cy="398462"/>
          </a:xfrm>
          <a:prstGeom prst="rect">
            <a:avLst/>
          </a:prstGeom>
          <a:noFill/>
          <a:ln w="9525" algn="ctr">
            <a:noFill/>
            <a:miter lim="800000"/>
            <a:headEnd/>
            <a:tailEnd/>
          </a:ln>
        </p:spPr>
        <p:txBody>
          <a:bodyPr lIns="45720" rIns="45720" anchor="ctr">
            <a:spAutoFit/>
          </a:bodyPr>
          <a:lstStyle/>
          <a:p>
            <a:pPr algn="ctr">
              <a:spcBef>
                <a:spcPct val="20000"/>
              </a:spcBef>
              <a:buClr>
                <a:schemeClr val="tx1"/>
              </a:buClr>
              <a:buSzPct val="80000"/>
            </a:pPr>
            <a:r>
              <a:rPr lang="en-US" sz="1000">
                <a:solidFill>
                  <a:schemeClr val="bg1"/>
                </a:solidFill>
              </a:rPr>
              <a:t>Environmental trigger</a:t>
            </a:r>
          </a:p>
        </p:txBody>
      </p:sp>
      <p:sp>
        <p:nvSpPr>
          <p:cNvPr id="24600" name="Line 50"/>
          <p:cNvSpPr>
            <a:spLocks noChangeShapeType="1"/>
          </p:cNvSpPr>
          <p:nvPr/>
        </p:nvSpPr>
        <p:spPr bwMode="auto">
          <a:xfrm>
            <a:off x="3725863" y="3556000"/>
            <a:ext cx="0" cy="1398588"/>
          </a:xfrm>
          <a:prstGeom prst="line">
            <a:avLst/>
          </a:prstGeom>
          <a:noFill/>
          <a:ln w="57150">
            <a:solidFill>
              <a:schemeClr val="tx2">
                <a:lumMod val="20000"/>
                <a:lumOff val="80000"/>
              </a:schemeClr>
            </a:solidFill>
            <a:round/>
            <a:headEnd/>
            <a:tailEnd type="triangle" w="med" len="med"/>
          </a:ln>
        </p:spPr>
        <p:txBody>
          <a:bodyPr lIns="45720" rIns="45720" anchor="b"/>
          <a:lstStyle/>
          <a:p>
            <a:endParaRPr lang="en-US">
              <a:solidFill>
                <a:schemeClr val="bg1"/>
              </a:solidFill>
            </a:endParaRPr>
          </a:p>
        </p:txBody>
      </p:sp>
      <p:sp>
        <p:nvSpPr>
          <p:cNvPr id="24601" name="Text Box 51"/>
          <p:cNvSpPr txBox="1">
            <a:spLocks noChangeArrowheads="1"/>
          </p:cNvSpPr>
          <p:nvPr/>
        </p:nvSpPr>
        <p:spPr bwMode="gray">
          <a:xfrm>
            <a:off x="2947988" y="3132138"/>
            <a:ext cx="1184275" cy="457200"/>
          </a:xfrm>
          <a:prstGeom prst="rect">
            <a:avLst/>
          </a:prstGeom>
          <a:noFill/>
          <a:ln w="9525" algn="ctr">
            <a:noFill/>
            <a:miter lim="800000"/>
            <a:headEnd/>
            <a:tailEnd/>
          </a:ln>
        </p:spPr>
        <p:txBody>
          <a:bodyPr lIns="45720" rIns="45720" anchor="ctr">
            <a:spAutoFit/>
          </a:bodyPr>
          <a:lstStyle/>
          <a:p>
            <a:pPr algn="ctr">
              <a:spcBef>
                <a:spcPct val="20000"/>
              </a:spcBef>
              <a:buClr>
                <a:schemeClr val="tx1"/>
              </a:buClr>
              <a:buSzPct val="80000"/>
            </a:pPr>
            <a:r>
              <a:rPr lang="en-US" sz="1200" b="1">
                <a:solidFill>
                  <a:schemeClr val="bg1"/>
                </a:solidFill>
              </a:rPr>
              <a:t>New onset diabetes</a:t>
            </a:r>
          </a:p>
        </p:txBody>
      </p:sp>
      <p:sp>
        <p:nvSpPr>
          <p:cNvPr id="24602" name="Text Box 52"/>
          <p:cNvSpPr txBox="1">
            <a:spLocks noChangeArrowheads="1"/>
          </p:cNvSpPr>
          <p:nvPr/>
        </p:nvSpPr>
        <p:spPr bwMode="gray">
          <a:xfrm>
            <a:off x="1920875" y="5265738"/>
            <a:ext cx="835025" cy="646112"/>
          </a:xfrm>
          <a:prstGeom prst="rect">
            <a:avLst/>
          </a:prstGeom>
          <a:noFill/>
          <a:ln w="9525" algn="ctr">
            <a:noFill/>
            <a:miter lim="800000"/>
            <a:headEnd/>
            <a:tailEnd/>
          </a:ln>
        </p:spPr>
        <p:txBody>
          <a:bodyPr lIns="45720" rIns="45720" anchor="b">
            <a:spAutoFit/>
          </a:bodyPr>
          <a:lstStyle/>
          <a:p>
            <a:pPr marL="114300" indent="-114300">
              <a:buClr>
                <a:schemeClr val="tx1"/>
              </a:buClr>
              <a:buSzPct val="80000"/>
              <a:buFontTx/>
              <a:buChar char="•"/>
            </a:pPr>
            <a:r>
              <a:rPr lang="en-US" sz="900">
                <a:solidFill>
                  <a:schemeClr val="bg1"/>
                </a:solidFill>
              </a:rPr>
              <a:t>Variable insulitis</a:t>
            </a:r>
          </a:p>
          <a:p>
            <a:pPr marL="114300" indent="-114300">
              <a:buClr>
                <a:schemeClr val="tx1"/>
              </a:buClr>
              <a:buSzPct val="80000"/>
              <a:buFontTx/>
              <a:buChar char="•"/>
            </a:pPr>
            <a:r>
              <a:rPr lang="en-US" sz="900">
                <a:solidFill>
                  <a:schemeClr val="bg1"/>
                </a:solidFill>
              </a:rPr>
              <a:t>Beta cell injury</a:t>
            </a:r>
          </a:p>
        </p:txBody>
      </p:sp>
      <p:sp>
        <p:nvSpPr>
          <p:cNvPr id="24603" name="Rectangle 53"/>
          <p:cNvSpPr>
            <a:spLocks noChangeArrowheads="1"/>
          </p:cNvSpPr>
          <p:nvPr/>
        </p:nvSpPr>
        <p:spPr bwMode="gray">
          <a:xfrm>
            <a:off x="3673475" y="5411788"/>
            <a:ext cx="107950" cy="457200"/>
          </a:xfrm>
          <a:prstGeom prst="rect">
            <a:avLst/>
          </a:prstGeom>
          <a:solidFill>
            <a:schemeClr val="bg1"/>
          </a:solidFill>
          <a:ln w="9525" algn="ctr">
            <a:noFill/>
            <a:miter lim="800000"/>
            <a:headEnd/>
            <a:tailEnd/>
          </a:ln>
        </p:spPr>
        <p:txBody>
          <a:bodyPr wrap="none" lIns="45720" rIns="45720" anchor="ctr"/>
          <a:lstStyle/>
          <a:p>
            <a:pPr>
              <a:spcBef>
                <a:spcPct val="20000"/>
              </a:spcBef>
              <a:buClr>
                <a:schemeClr val="tx1"/>
              </a:buClr>
              <a:buSzPct val="80000"/>
            </a:pPr>
            <a:endParaRPr lang="en-GB">
              <a:solidFill>
                <a:schemeClr val="bg1"/>
              </a:solidFill>
            </a:endParaRPr>
          </a:p>
        </p:txBody>
      </p:sp>
      <p:sp>
        <p:nvSpPr>
          <p:cNvPr id="24604" name="Text Box 54"/>
          <p:cNvSpPr txBox="1">
            <a:spLocks noChangeArrowheads="1"/>
          </p:cNvSpPr>
          <p:nvPr/>
        </p:nvSpPr>
        <p:spPr bwMode="gray">
          <a:xfrm>
            <a:off x="2786063" y="5257582"/>
            <a:ext cx="1147762" cy="646331"/>
          </a:xfrm>
          <a:prstGeom prst="rect">
            <a:avLst/>
          </a:prstGeom>
          <a:noFill/>
          <a:ln w="9525" algn="ctr">
            <a:noFill/>
            <a:miter lim="800000"/>
            <a:headEnd/>
            <a:tailEnd/>
          </a:ln>
        </p:spPr>
        <p:txBody>
          <a:bodyPr lIns="45720" rIns="45720" anchor="b">
            <a:spAutoFit/>
          </a:bodyPr>
          <a:lstStyle/>
          <a:p>
            <a:pPr marL="114300" indent="-114300">
              <a:buClr>
                <a:schemeClr val="tx1"/>
              </a:buClr>
              <a:buSzPct val="80000"/>
              <a:buFontTx/>
              <a:buChar char="•"/>
            </a:pPr>
            <a:r>
              <a:rPr lang="en-US" sz="900">
                <a:solidFill>
                  <a:schemeClr val="bg1"/>
                </a:solidFill>
              </a:rPr>
              <a:t>Multiple beta </a:t>
            </a:r>
            <a:br>
              <a:rPr lang="en-US" sz="900">
                <a:solidFill>
                  <a:schemeClr val="bg1"/>
                </a:solidFill>
              </a:rPr>
            </a:br>
            <a:r>
              <a:rPr lang="en-US" sz="900">
                <a:solidFill>
                  <a:schemeClr val="bg1"/>
                </a:solidFill>
              </a:rPr>
              <a:t>cell antibodies</a:t>
            </a:r>
          </a:p>
          <a:p>
            <a:pPr marL="114300" indent="-114300">
              <a:buClr>
                <a:schemeClr val="tx1"/>
              </a:buClr>
              <a:buSzPct val="80000"/>
              <a:buFontTx/>
              <a:buChar char="•"/>
            </a:pPr>
            <a:r>
              <a:rPr lang="en-US" sz="900">
                <a:solidFill>
                  <a:schemeClr val="bg1"/>
                </a:solidFill>
              </a:rPr>
              <a:t>Loss of first phase insulin response</a:t>
            </a:r>
          </a:p>
        </p:txBody>
      </p:sp>
      <p:pic>
        <p:nvPicPr>
          <p:cNvPr id="24605" name="Picture 56"/>
          <p:cNvPicPr>
            <a:picLocks noChangeAspect="1" noChangeArrowheads="1"/>
          </p:cNvPicPr>
          <p:nvPr/>
        </p:nvPicPr>
        <p:blipFill>
          <a:blip r:embed="rId3" cstate="print"/>
          <a:srcRect/>
          <a:stretch>
            <a:fillRect/>
          </a:stretch>
        </p:blipFill>
        <p:spPr bwMode="auto">
          <a:xfrm>
            <a:off x="825500" y="1447800"/>
            <a:ext cx="933450" cy="809625"/>
          </a:xfrm>
          <a:prstGeom prst="rect">
            <a:avLst/>
          </a:prstGeom>
          <a:noFill/>
          <a:ln w="9525">
            <a:noFill/>
            <a:miter lim="800000"/>
            <a:headEnd/>
            <a:tailEnd/>
          </a:ln>
        </p:spPr>
      </p:pic>
      <p:pic>
        <p:nvPicPr>
          <p:cNvPr id="24606" name="Picture 57"/>
          <p:cNvPicPr>
            <a:picLocks noChangeAspect="1" noChangeArrowheads="1"/>
          </p:cNvPicPr>
          <p:nvPr/>
        </p:nvPicPr>
        <p:blipFill>
          <a:blip r:embed="rId4" cstate="print"/>
          <a:srcRect/>
          <a:stretch>
            <a:fillRect/>
          </a:stretch>
        </p:blipFill>
        <p:spPr bwMode="auto">
          <a:xfrm>
            <a:off x="2395538" y="1446213"/>
            <a:ext cx="882650" cy="804862"/>
          </a:xfrm>
          <a:prstGeom prst="rect">
            <a:avLst/>
          </a:prstGeom>
          <a:noFill/>
          <a:ln w="9525">
            <a:noFill/>
            <a:miter lim="800000"/>
            <a:headEnd/>
            <a:tailEnd/>
          </a:ln>
        </p:spPr>
      </p:pic>
      <p:pic>
        <p:nvPicPr>
          <p:cNvPr id="24607" name="Picture 58"/>
          <p:cNvPicPr>
            <a:picLocks noChangeAspect="1" noChangeArrowheads="1"/>
          </p:cNvPicPr>
          <p:nvPr/>
        </p:nvPicPr>
        <p:blipFill>
          <a:blip r:embed="rId5" cstate="print"/>
          <a:srcRect/>
          <a:stretch>
            <a:fillRect/>
          </a:stretch>
        </p:blipFill>
        <p:spPr bwMode="auto">
          <a:xfrm>
            <a:off x="3738563" y="1435100"/>
            <a:ext cx="820737" cy="825500"/>
          </a:xfrm>
          <a:prstGeom prst="rect">
            <a:avLst/>
          </a:prstGeom>
          <a:noFill/>
          <a:ln w="9525">
            <a:noFill/>
            <a:miter lim="800000"/>
            <a:headEnd/>
            <a:tailEnd/>
          </a:ln>
        </p:spPr>
      </p:pic>
      <p:sp>
        <p:nvSpPr>
          <p:cNvPr id="24608" name="Oval 60"/>
          <p:cNvSpPr>
            <a:spLocks noChangeArrowheads="1"/>
          </p:cNvSpPr>
          <p:nvPr/>
        </p:nvSpPr>
        <p:spPr bwMode="auto">
          <a:xfrm>
            <a:off x="3822700" y="4527550"/>
            <a:ext cx="889000" cy="546100"/>
          </a:xfrm>
          <a:prstGeom prst="ellipse">
            <a:avLst/>
          </a:prstGeom>
          <a:noFill/>
          <a:ln w="9525" algn="ctr">
            <a:solidFill>
              <a:srgbClr val="FF0000"/>
            </a:solidFill>
            <a:round/>
            <a:headEnd/>
            <a:tailEnd/>
          </a:ln>
        </p:spPr>
        <p:txBody>
          <a:bodyPr wrap="none" lIns="45720" rIns="45720" anchor="ctr"/>
          <a:lstStyle/>
          <a:p>
            <a:pPr>
              <a:spcBef>
                <a:spcPct val="20000"/>
              </a:spcBef>
              <a:buClr>
                <a:schemeClr val="tx1"/>
              </a:buClr>
              <a:buSzPct val="80000"/>
            </a:pPr>
            <a:endParaRPr lang="en-GB">
              <a:solidFill>
                <a:schemeClr val="bg1"/>
              </a:solidFill>
            </a:endParaRPr>
          </a:p>
        </p:txBody>
      </p:sp>
      <p:sp>
        <p:nvSpPr>
          <p:cNvPr id="24609" name="Oval 61"/>
          <p:cNvSpPr>
            <a:spLocks noChangeArrowheads="1"/>
          </p:cNvSpPr>
          <p:nvPr/>
        </p:nvSpPr>
        <p:spPr bwMode="auto">
          <a:xfrm>
            <a:off x="4953000" y="5670550"/>
            <a:ext cx="889000" cy="546100"/>
          </a:xfrm>
          <a:prstGeom prst="ellipse">
            <a:avLst/>
          </a:prstGeom>
          <a:noFill/>
          <a:ln w="9525" algn="ctr">
            <a:solidFill>
              <a:srgbClr val="FF0000"/>
            </a:solidFill>
            <a:round/>
            <a:headEnd/>
            <a:tailEnd/>
          </a:ln>
        </p:spPr>
        <p:txBody>
          <a:bodyPr wrap="none" lIns="45720" rIns="45720" anchor="ctr"/>
          <a:lstStyle/>
          <a:p>
            <a:pPr>
              <a:spcBef>
                <a:spcPct val="20000"/>
              </a:spcBef>
              <a:buClr>
                <a:schemeClr val="tx1"/>
              </a:buClr>
              <a:buSzPct val="80000"/>
            </a:pPr>
            <a:endParaRPr lang="en-GB">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Grp="1" noChangeArrowheads="1"/>
          </p:cNvSpPr>
          <p:nvPr>
            <p:ph type="title" idx="4294967295"/>
          </p:nvPr>
        </p:nvSpPr>
        <p:spPr>
          <a:noFill/>
        </p:spPr>
        <p:txBody>
          <a:bodyPr/>
          <a:lstStyle/>
          <a:p>
            <a:pPr>
              <a:lnSpc>
                <a:spcPct val="95000"/>
              </a:lnSpc>
            </a:pPr>
            <a:r>
              <a:rPr lang="en-US" sz="3600" dirty="0" smtClean="0"/>
              <a:t>Assessment of Endogenous Insulin Secretion: C-Peptide</a:t>
            </a:r>
          </a:p>
        </p:txBody>
      </p:sp>
      <p:sp>
        <p:nvSpPr>
          <p:cNvPr id="25603" name="Text Box 5"/>
          <p:cNvSpPr txBox="1">
            <a:spLocks noChangeArrowheads="1"/>
          </p:cNvSpPr>
          <p:nvPr/>
        </p:nvSpPr>
        <p:spPr bwMode="auto">
          <a:xfrm>
            <a:off x="4191000" y="2374900"/>
            <a:ext cx="4724400" cy="1739900"/>
          </a:xfrm>
          <a:prstGeom prst="rect">
            <a:avLst/>
          </a:prstGeom>
          <a:noFill/>
          <a:ln w="9525" algn="ctr">
            <a:noFill/>
            <a:miter lim="800000"/>
            <a:headEnd/>
            <a:tailEnd/>
          </a:ln>
        </p:spPr>
        <p:txBody>
          <a:bodyPr lIns="45720" rIns="45720" anchor="b">
            <a:spAutoFit/>
          </a:bodyPr>
          <a:lstStyle/>
          <a:p>
            <a:pPr>
              <a:spcBef>
                <a:spcPct val="20000"/>
              </a:spcBef>
              <a:buClr>
                <a:schemeClr val="tx1"/>
              </a:buClr>
              <a:buSzPct val="80000"/>
            </a:pPr>
            <a:r>
              <a:rPr lang="en-US" sz="1800" dirty="0">
                <a:solidFill>
                  <a:schemeClr val="bg1"/>
                </a:solidFill>
              </a:rPr>
              <a:t>C-peptide is a peptide that is </a:t>
            </a:r>
            <a:r>
              <a:rPr lang="en-US" sz="1800" dirty="0" err="1">
                <a:solidFill>
                  <a:schemeClr val="bg1"/>
                </a:solidFill>
              </a:rPr>
              <a:t>proteolytically</a:t>
            </a:r>
            <a:r>
              <a:rPr lang="en-US" sz="1800" dirty="0">
                <a:solidFill>
                  <a:schemeClr val="bg1"/>
                </a:solidFill>
              </a:rPr>
              <a:t> cleaved out of the </a:t>
            </a:r>
            <a:r>
              <a:rPr lang="en-US" sz="1800" dirty="0" err="1">
                <a:solidFill>
                  <a:schemeClr val="bg1"/>
                </a:solidFill>
              </a:rPr>
              <a:t>proinsulin</a:t>
            </a:r>
            <a:r>
              <a:rPr lang="en-US" sz="1800" dirty="0">
                <a:solidFill>
                  <a:schemeClr val="bg1"/>
                </a:solidFill>
              </a:rPr>
              <a:t> molecule during processing to mature insulin. C-peptide is released along with insulin from beta cell </a:t>
            </a:r>
            <a:r>
              <a:rPr lang="en-US" sz="1800" dirty="0" err="1">
                <a:solidFill>
                  <a:schemeClr val="bg1"/>
                </a:solidFill>
              </a:rPr>
              <a:t>secretory</a:t>
            </a:r>
            <a:r>
              <a:rPr lang="en-US" sz="1800" dirty="0">
                <a:solidFill>
                  <a:schemeClr val="bg1"/>
                </a:solidFill>
              </a:rPr>
              <a:t> granules in response to increases in circulating glucose levels.</a:t>
            </a:r>
          </a:p>
        </p:txBody>
      </p:sp>
      <p:sp>
        <p:nvSpPr>
          <p:cNvPr id="25604" name="Text Box 7"/>
          <p:cNvSpPr txBox="1">
            <a:spLocks noChangeArrowheads="1"/>
          </p:cNvSpPr>
          <p:nvPr/>
        </p:nvSpPr>
        <p:spPr bwMode="auto">
          <a:xfrm>
            <a:off x="609600" y="4972050"/>
            <a:ext cx="8229600" cy="971550"/>
          </a:xfrm>
          <a:prstGeom prst="rect">
            <a:avLst/>
          </a:prstGeom>
          <a:noFill/>
          <a:ln w="9525" algn="ctr">
            <a:noFill/>
            <a:miter lim="800000"/>
            <a:headEnd/>
            <a:tailEnd/>
          </a:ln>
        </p:spPr>
        <p:txBody>
          <a:bodyPr lIns="45720" rIns="45720" anchor="b">
            <a:spAutoFit/>
          </a:bodyPr>
          <a:lstStyle/>
          <a:p>
            <a:pPr>
              <a:spcBef>
                <a:spcPct val="20000"/>
              </a:spcBef>
              <a:buClr>
                <a:schemeClr val="tx1"/>
              </a:buClr>
              <a:buSzPct val="80000"/>
            </a:pPr>
            <a:r>
              <a:rPr lang="en-US" sz="1800" dirty="0">
                <a:solidFill>
                  <a:schemeClr val="bg1"/>
                </a:solidFill>
              </a:rPr>
              <a:t>Measuring C-peptide can help assess the residual beta cell function in patients treated with insulin and distinguish between type 1 and type 2 diabetes. </a:t>
            </a:r>
          </a:p>
          <a:p>
            <a:pPr>
              <a:spcBef>
                <a:spcPct val="20000"/>
              </a:spcBef>
              <a:buClr>
                <a:schemeClr val="tx1"/>
              </a:buClr>
              <a:buSzPct val="80000"/>
            </a:pPr>
            <a:endParaRPr lang="en-US" sz="1800" dirty="0">
              <a:solidFill>
                <a:schemeClr val="bg1"/>
              </a:solidFill>
            </a:endParaRPr>
          </a:p>
        </p:txBody>
      </p:sp>
      <p:sp>
        <p:nvSpPr>
          <p:cNvPr id="25605" name="Text Box 8"/>
          <p:cNvSpPr txBox="1">
            <a:spLocks noChangeArrowheads="1"/>
          </p:cNvSpPr>
          <p:nvPr/>
        </p:nvSpPr>
        <p:spPr bwMode="auto">
          <a:xfrm>
            <a:off x="1629125" y="1778913"/>
            <a:ext cx="1263871" cy="430887"/>
          </a:xfrm>
          <a:prstGeom prst="rect">
            <a:avLst/>
          </a:prstGeom>
          <a:noFill/>
          <a:ln w="9525" algn="ctr">
            <a:noFill/>
            <a:miter lim="800000"/>
            <a:headEnd/>
            <a:tailEnd/>
          </a:ln>
        </p:spPr>
        <p:txBody>
          <a:bodyPr wrap="none" lIns="45720" rIns="45720" anchor="b">
            <a:spAutoFit/>
          </a:bodyPr>
          <a:lstStyle/>
          <a:p>
            <a:pPr algn="ctr">
              <a:spcBef>
                <a:spcPct val="20000"/>
              </a:spcBef>
              <a:buClr>
                <a:schemeClr val="tx1"/>
              </a:buClr>
              <a:buSzPct val="80000"/>
            </a:pPr>
            <a:r>
              <a:rPr lang="en-US" sz="2200" b="1" dirty="0" err="1">
                <a:solidFill>
                  <a:schemeClr val="bg1"/>
                </a:solidFill>
              </a:rPr>
              <a:t>Proinsulin</a:t>
            </a:r>
            <a:endParaRPr lang="en-US" sz="2200" b="1" dirty="0">
              <a:solidFill>
                <a:schemeClr val="bg1"/>
              </a:solidFill>
            </a:endParaRPr>
          </a:p>
        </p:txBody>
      </p:sp>
      <p:sp>
        <p:nvSpPr>
          <p:cNvPr id="25606" name="TextBox 8"/>
          <p:cNvSpPr txBox="1">
            <a:spLocks noChangeArrowheads="1"/>
          </p:cNvSpPr>
          <p:nvPr/>
        </p:nvSpPr>
        <p:spPr bwMode="auto">
          <a:xfrm>
            <a:off x="2438400" y="6460897"/>
            <a:ext cx="6477000" cy="215444"/>
          </a:xfrm>
          <a:prstGeom prst="rect">
            <a:avLst/>
          </a:prstGeom>
          <a:noFill/>
          <a:ln w="9525">
            <a:noFill/>
            <a:miter lim="800000"/>
            <a:headEnd/>
            <a:tailEnd/>
          </a:ln>
        </p:spPr>
        <p:txBody>
          <a:bodyPr lIns="0" tIns="0" rIns="0" bIns="0">
            <a:spAutoFit/>
          </a:bodyPr>
          <a:lstStyle/>
          <a:p>
            <a:r>
              <a:rPr lang="en-US" sz="1400" dirty="0">
                <a:solidFill>
                  <a:schemeClr val="bg1"/>
                </a:solidFill>
                <a:latin typeface="Arial Narrow" pitchFamily="34" charset="0"/>
              </a:rPr>
              <a:t>C-Peptide: Biology. Available at: http://www.cebix.com/index.php/research/Accessed 6 April, 2010.</a:t>
            </a:r>
          </a:p>
        </p:txBody>
      </p:sp>
      <p:grpSp>
        <p:nvGrpSpPr>
          <p:cNvPr id="2" name="Group 20"/>
          <p:cNvGrpSpPr>
            <a:grpSpLocks/>
          </p:cNvGrpSpPr>
          <p:nvPr/>
        </p:nvGrpSpPr>
        <p:grpSpPr bwMode="auto">
          <a:xfrm>
            <a:off x="538163" y="2286000"/>
            <a:ext cx="3500437" cy="2317791"/>
            <a:chOff x="457200" y="2286000"/>
            <a:chExt cx="3500438" cy="2318307"/>
          </a:xfrm>
        </p:grpSpPr>
        <p:pic>
          <p:nvPicPr>
            <p:cNvPr id="25608" name="Picture 19" descr="Proinsulin.png"/>
            <p:cNvPicPr>
              <a:picLocks noChangeAspect="1"/>
            </p:cNvPicPr>
            <p:nvPr/>
          </p:nvPicPr>
          <p:blipFill>
            <a:blip r:embed="rId3" cstate="print"/>
            <a:srcRect/>
            <a:stretch>
              <a:fillRect/>
            </a:stretch>
          </p:blipFill>
          <p:spPr bwMode="auto">
            <a:xfrm>
              <a:off x="457200" y="2286000"/>
              <a:ext cx="3500438" cy="2057400"/>
            </a:xfrm>
            <a:prstGeom prst="rect">
              <a:avLst/>
            </a:prstGeom>
            <a:solidFill>
              <a:schemeClr val="tx1"/>
            </a:solidFill>
            <a:ln w="9525">
              <a:noFill/>
              <a:miter lim="800000"/>
              <a:headEnd/>
              <a:tailEnd/>
            </a:ln>
          </p:spPr>
        </p:pic>
        <p:sp>
          <p:nvSpPr>
            <p:cNvPr id="25609" name="Text Box 11"/>
            <p:cNvSpPr txBox="1">
              <a:spLocks noChangeArrowheads="1"/>
            </p:cNvSpPr>
            <p:nvPr/>
          </p:nvSpPr>
          <p:spPr bwMode="auto">
            <a:xfrm>
              <a:off x="1948570" y="2514600"/>
              <a:ext cx="622991" cy="184707"/>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C-peptide</a:t>
              </a:r>
            </a:p>
          </p:txBody>
        </p:sp>
        <p:sp>
          <p:nvSpPr>
            <p:cNvPr id="25610" name="Text Box 12"/>
            <p:cNvSpPr txBox="1">
              <a:spLocks noChangeArrowheads="1"/>
            </p:cNvSpPr>
            <p:nvPr/>
          </p:nvSpPr>
          <p:spPr bwMode="auto">
            <a:xfrm>
              <a:off x="1890753" y="3733800"/>
              <a:ext cx="484107" cy="184707"/>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A-chain</a:t>
              </a:r>
            </a:p>
          </p:txBody>
        </p:sp>
        <p:sp>
          <p:nvSpPr>
            <p:cNvPr id="25611" name="Text Box 13"/>
            <p:cNvSpPr txBox="1">
              <a:spLocks noChangeArrowheads="1"/>
            </p:cNvSpPr>
            <p:nvPr/>
          </p:nvSpPr>
          <p:spPr bwMode="auto">
            <a:xfrm>
              <a:off x="1893959" y="4419600"/>
              <a:ext cx="477695" cy="184707"/>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B-chain</a:t>
              </a:r>
            </a:p>
          </p:txBody>
        </p:sp>
        <p:sp>
          <p:nvSpPr>
            <p:cNvPr id="25612" name="Text Box 14"/>
            <p:cNvSpPr txBox="1">
              <a:spLocks noChangeArrowheads="1"/>
            </p:cNvSpPr>
            <p:nvPr/>
          </p:nvSpPr>
          <p:spPr bwMode="auto">
            <a:xfrm>
              <a:off x="3123509" y="2895600"/>
              <a:ext cx="425245" cy="184707"/>
            </a:xfrm>
            <a:prstGeom prst="rect">
              <a:avLst/>
            </a:prstGeom>
            <a:noFill/>
            <a:ln w="9525">
              <a:noFill/>
              <a:miter lim="800000"/>
              <a:headEnd/>
              <a:tailEnd/>
            </a:ln>
          </p:spPr>
          <p:txBody>
            <a:bodyPr wrap="none" lIns="0" tIns="0" rIns="0" bIns="0">
              <a:spAutoFit/>
            </a:bodyPr>
            <a:lstStyle/>
            <a:p>
              <a:pPr algn="ctr"/>
              <a:r>
                <a:rPr lang="en-US" sz="1000" b="1">
                  <a:solidFill>
                    <a:schemeClr val="bg1"/>
                  </a:solidFill>
                </a:rPr>
                <a:t>-</a:t>
              </a:r>
              <a:r>
                <a:rPr lang="en-US" sz="1200" b="1">
                  <a:solidFill>
                    <a:schemeClr val="bg1"/>
                  </a:solidFill>
                </a:rPr>
                <a:t>COOH</a:t>
              </a:r>
            </a:p>
          </p:txBody>
        </p:sp>
        <p:sp>
          <p:nvSpPr>
            <p:cNvPr id="25613" name="Text Box 15"/>
            <p:cNvSpPr txBox="1">
              <a:spLocks noChangeArrowheads="1"/>
            </p:cNvSpPr>
            <p:nvPr/>
          </p:nvSpPr>
          <p:spPr bwMode="auto">
            <a:xfrm>
              <a:off x="502084" y="3124200"/>
              <a:ext cx="296555" cy="184707"/>
            </a:xfrm>
            <a:prstGeom prst="rect">
              <a:avLst/>
            </a:prstGeom>
            <a:noFill/>
            <a:ln w="9525">
              <a:noFill/>
              <a:miter lim="800000"/>
              <a:headEnd/>
              <a:tailEnd/>
            </a:ln>
          </p:spPr>
          <p:txBody>
            <a:bodyPr wrap="none" lIns="0" tIns="0" rIns="0" bIns="0">
              <a:spAutoFit/>
            </a:bodyPr>
            <a:lstStyle/>
            <a:p>
              <a:pPr algn="ctr"/>
              <a:r>
                <a:rPr lang="en-US" sz="1200" b="1">
                  <a:solidFill>
                    <a:schemeClr val="bg1"/>
                  </a:solidFill>
                </a:rPr>
                <a:t>-NH</a:t>
              </a:r>
              <a:r>
                <a:rPr lang="en-US" sz="1200" b="1" baseline="-25000">
                  <a:solidFill>
                    <a:schemeClr val="bg1"/>
                  </a:solidFill>
                </a:rPr>
                <a:t>2</a:t>
              </a:r>
            </a:p>
          </p:txBody>
        </p:sp>
        <p:sp>
          <p:nvSpPr>
            <p:cNvPr id="25614" name="Text Box 16"/>
            <p:cNvSpPr txBox="1">
              <a:spLocks noChangeArrowheads="1"/>
            </p:cNvSpPr>
            <p:nvPr/>
          </p:nvSpPr>
          <p:spPr bwMode="auto">
            <a:xfrm>
              <a:off x="3132730" y="3505200"/>
              <a:ext cx="41678" cy="107746"/>
            </a:xfrm>
            <a:prstGeom prst="rect">
              <a:avLst/>
            </a:prstGeom>
            <a:noFill/>
            <a:ln w="9525">
              <a:noFill/>
              <a:miter lim="800000"/>
              <a:headEnd/>
              <a:tailEnd/>
            </a:ln>
          </p:spPr>
          <p:txBody>
            <a:bodyPr wrap="none" lIns="0" tIns="0" rIns="0" bIns="0">
              <a:spAutoFit/>
            </a:bodyPr>
            <a:lstStyle/>
            <a:p>
              <a:pPr algn="ctr"/>
              <a:r>
                <a:rPr lang="en-US" sz="700">
                  <a:solidFill>
                    <a:schemeClr val="bg1"/>
                  </a:solidFill>
                </a:rPr>
                <a:t>S</a:t>
              </a:r>
              <a:endParaRPr lang="en-US" sz="700" baseline="-25000">
                <a:solidFill>
                  <a:schemeClr val="bg1"/>
                </a:solidFill>
              </a:endParaRPr>
            </a:p>
          </p:txBody>
        </p:sp>
        <p:sp>
          <p:nvSpPr>
            <p:cNvPr id="25615" name="Text Box 17"/>
            <p:cNvSpPr txBox="1">
              <a:spLocks noChangeArrowheads="1"/>
            </p:cNvSpPr>
            <p:nvPr/>
          </p:nvSpPr>
          <p:spPr bwMode="auto">
            <a:xfrm>
              <a:off x="1626192" y="3244850"/>
              <a:ext cx="41678" cy="107746"/>
            </a:xfrm>
            <a:prstGeom prst="rect">
              <a:avLst/>
            </a:prstGeom>
            <a:noFill/>
            <a:ln w="9525">
              <a:noFill/>
              <a:miter lim="800000"/>
              <a:headEnd/>
              <a:tailEnd/>
            </a:ln>
          </p:spPr>
          <p:txBody>
            <a:bodyPr wrap="none" lIns="0" tIns="0" rIns="0" bIns="0">
              <a:spAutoFit/>
            </a:bodyPr>
            <a:lstStyle/>
            <a:p>
              <a:pPr algn="ctr"/>
              <a:r>
                <a:rPr lang="en-US" sz="700" dirty="0">
                  <a:solidFill>
                    <a:schemeClr val="bg1"/>
                  </a:solidFill>
                </a:rPr>
                <a:t>S</a:t>
              </a:r>
              <a:endParaRPr lang="en-US" sz="700" baseline="-25000" dirty="0">
                <a:solidFill>
                  <a:schemeClr val="bg1"/>
                </a:solidFill>
              </a:endParaRPr>
            </a:p>
          </p:txBody>
        </p:sp>
        <p:sp>
          <p:nvSpPr>
            <p:cNvPr id="25616" name="Text Box 20"/>
            <p:cNvSpPr txBox="1">
              <a:spLocks noChangeArrowheads="1"/>
            </p:cNvSpPr>
            <p:nvPr/>
          </p:nvSpPr>
          <p:spPr bwMode="auto">
            <a:xfrm>
              <a:off x="2751730" y="3854450"/>
              <a:ext cx="41678" cy="107746"/>
            </a:xfrm>
            <a:prstGeom prst="rect">
              <a:avLst/>
            </a:prstGeom>
            <a:noFill/>
            <a:ln w="9525">
              <a:noFill/>
              <a:miter lim="800000"/>
              <a:headEnd/>
              <a:tailEnd/>
            </a:ln>
          </p:spPr>
          <p:txBody>
            <a:bodyPr wrap="none" lIns="0" tIns="0" rIns="0" bIns="0">
              <a:spAutoFit/>
            </a:bodyPr>
            <a:lstStyle/>
            <a:p>
              <a:pPr algn="ctr"/>
              <a:r>
                <a:rPr lang="en-US" sz="700">
                  <a:solidFill>
                    <a:schemeClr val="bg1"/>
                  </a:solidFill>
                </a:rPr>
                <a:t>S</a:t>
              </a:r>
              <a:endParaRPr lang="en-US" sz="700" baseline="-25000">
                <a:solidFill>
                  <a:schemeClr val="bg1"/>
                </a:solidFill>
              </a:endParaRPr>
            </a:p>
          </p:txBody>
        </p:sp>
        <p:sp>
          <p:nvSpPr>
            <p:cNvPr id="25617" name="Text Box 21"/>
            <p:cNvSpPr txBox="1">
              <a:spLocks noChangeArrowheads="1"/>
            </p:cNvSpPr>
            <p:nvPr/>
          </p:nvSpPr>
          <p:spPr bwMode="auto">
            <a:xfrm>
              <a:off x="2006905" y="3352800"/>
              <a:ext cx="41678" cy="107746"/>
            </a:xfrm>
            <a:prstGeom prst="rect">
              <a:avLst/>
            </a:prstGeom>
            <a:noFill/>
            <a:ln w="9525">
              <a:noFill/>
              <a:miter lim="800000"/>
              <a:headEnd/>
              <a:tailEnd/>
            </a:ln>
          </p:spPr>
          <p:txBody>
            <a:bodyPr wrap="none" lIns="0" tIns="0" rIns="0" bIns="0">
              <a:spAutoFit/>
            </a:bodyPr>
            <a:lstStyle/>
            <a:p>
              <a:pPr algn="ctr"/>
              <a:r>
                <a:rPr lang="en-US" sz="700">
                  <a:solidFill>
                    <a:schemeClr val="bg1"/>
                  </a:solidFill>
                </a:rPr>
                <a:t>S</a:t>
              </a:r>
              <a:endParaRPr lang="en-US" sz="700" baseline="-25000">
                <a:solidFill>
                  <a:schemeClr val="bg1"/>
                </a:solidFill>
              </a:endParaRPr>
            </a:p>
          </p:txBody>
        </p:sp>
        <p:sp>
          <p:nvSpPr>
            <p:cNvPr id="25618" name="Text Box 22"/>
            <p:cNvSpPr txBox="1">
              <a:spLocks noChangeArrowheads="1"/>
            </p:cNvSpPr>
            <p:nvPr/>
          </p:nvSpPr>
          <p:spPr bwMode="auto">
            <a:xfrm>
              <a:off x="1295400" y="3626078"/>
              <a:ext cx="304800" cy="107722"/>
            </a:xfrm>
            <a:prstGeom prst="rect">
              <a:avLst/>
            </a:prstGeom>
            <a:noFill/>
            <a:ln w="9525">
              <a:noFill/>
              <a:miter lim="800000"/>
              <a:headEnd/>
              <a:tailEnd/>
            </a:ln>
          </p:spPr>
          <p:txBody>
            <a:bodyPr lIns="0" tIns="0" rIns="0" bIns="0">
              <a:spAutoFit/>
            </a:bodyPr>
            <a:lstStyle/>
            <a:p>
              <a:pPr algn="ctr"/>
              <a:r>
                <a:rPr lang="en-US" sz="700">
                  <a:solidFill>
                    <a:schemeClr val="bg1"/>
                  </a:solidFill>
                </a:rPr>
                <a:t>S</a:t>
              </a:r>
              <a:endParaRPr lang="en-US" sz="700" baseline="-25000">
                <a:solidFill>
                  <a:schemeClr val="bg1"/>
                </a:solidFill>
              </a:endParaRPr>
            </a:p>
          </p:txBody>
        </p:sp>
        <p:sp>
          <p:nvSpPr>
            <p:cNvPr id="25619" name="Text Box 23"/>
            <p:cNvSpPr txBox="1">
              <a:spLocks noChangeArrowheads="1"/>
            </p:cNvSpPr>
            <p:nvPr/>
          </p:nvSpPr>
          <p:spPr bwMode="auto">
            <a:xfrm>
              <a:off x="1151530" y="3733800"/>
              <a:ext cx="41678" cy="107746"/>
            </a:xfrm>
            <a:prstGeom prst="rect">
              <a:avLst/>
            </a:prstGeom>
            <a:noFill/>
            <a:ln w="9525">
              <a:noFill/>
              <a:miter lim="800000"/>
              <a:headEnd/>
              <a:tailEnd/>
            </a:ln>
          </p:spPr>
          <p:txBody>
            <a:bodyPr wrap="none" lIns="0" tIns="0" rIns="0" bIns="0">
              <a:spAutoFit/>
            </a:bodyPr>
            <a:lstStyle/>
            <a:p>
              <a:pPr algn="ctr"/>
              <a:r>
                <a:rPr lang="en-US" sz="700">
                  <a:solidFill>
                    <a:schemeClr val="bg1"/>
                  </a:solidFill>
                </a:rPr>
                <a:t>S</a:t>
              </a:r>
              <a:endParaRPr lang="en-US" sz="700" baseline="-25000">
                <a:solidFill>
                  <a:schemeClr val="bg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idx="4294967295"/>
          </p:nvPr>
        </p:nvSpPr>
        <p:spPr>
          <a:noFill/>
        </p:spPr>
        <p:txBody>
          <a:bodyPr/>
          <a:lstStyle/>
          <a:p>
            <a:r>
              <a:rPr lang="en-US" sz="3200" dirty="0" smtClean="0">
                <a:effectLst>
                  <a:outerShdw blurRad="38100" dist="38100" dir="2700000" algn="tl">
                    <a:srgbClr val="000000">
                      <a:alpha val="43137"/>
                    </a:srgbClr>
                  </a:outerShdw>
                </a:effectLst>
              </a:rPr>
              <a:t>Type 1 Diabetes: Before and After Insulin</a:t>
            </a:r>
            <a:endParaRPr lang="de-DE" sz="3200" dirty="0" smtClean="0">
              <a:effectLst>
                <a:outerShdw blurRad="38100" dist="38100" dir="2700000" algn="tl">
                  <a:srgbClr val="000000">
                    <a:alpha val="43137"/>
                  </a:srgbClr>
                </a:outerShdw>
              </a:effectLst>
            </a:endParaRPr>
          </a:p>
        </p:txBody>
      </p:sp>
      <p:pic>
        <p:nvPicPr>
          <p:cNvPr id="19" name="Picture 3" descr="C:\My PageManager\Photos\Fotos\Type 1 therapy\J.L. 3yr. 15dec1922\J.L. 3yr. 15dec1922.JPG"/>
          <p:cNvPicPr>
            <a:picLocks noChangeAspect="1" noChangeArrowheads="1"/>
          </p:cNvPicPr>
          <p:nvPr/>
        </p:nvPicPr>
        <p:blipFill>
          <a:blip r:embed="rId3" cstate="print"/>
          <a:srcRect/>
          <a:stretch>
            <a:fillRect/>
          </a:stretch>
        </p:blipFill>
        <p:spPr bwMode="auto">
          <a:xfrm>
            <a:off x="647700" y="1397000"/>
            <a:ext cx="3189288" cy="4775200"/>
          </a:xfrm>
          <a:prstGeom prst="rect">
            <a:avLst/>
          </a:prstGeom>
          <a:noFill/>
          <a:ln w="9525">
            <a:noFill/>
            <a:miter lim="800000"/>
            <a:headEnd/>
            <a:tailEnd/>
          </a:ln>
        </p:spPr>
      </p:pic>
      <p:pic>
        <p:nvPicPr>
          <p:cNvPr id="20" name="Picture 4" descr="C:\My PageManager\Photos\Fotos\Type 1 therapy\J.L. 3yr. 15dec1922\J.L.15 febr 1923.JPG"/>
          <p:cNvPicPr>
            <a:picLocks noChangeAspect="1" noChangeArrowheads="1"/>
          </p:cNvPicPr>
          <p:nvPr/>
        </p:nvPicPr>
        <p:blipFill>
          <a:blip r:embed="rId4" cstate="print"/>
          <a:srcRect/>
          <a:stretch>
            <a:fillRect/>
          </a:stretch>
        </p:blipFill>
        <p:spPr bwMode="auto">
          <a:xfrm>
            <a:off x="5005388" y="1371600"/>
            <a:ext cx="3071812" cy="4862513"/>
          </a:xfrm>
          <a:prstGeom prst="rect">
            <a:avLst/>
          </a:prstGeom>
          <a:noFill/>
          <a:ln w="9525">
            <a:noFill/>
            <a:miter lim="800000"/>
            <a:headEnd/>
            <a:tailEnd/>
          </a:ln>
        </p:spPr>
      </p:pic>
      <p:sp>
        <p:nvSpPr>
          <p:cNvPr id="6" name="TextBox 4"/>
          <p:cNvSpPr txBox="1">
            <a:spLocks noChangeArrowheads="1"/>
          </p:cNvSpPr>
          <p:nvPr/>
        </p:nvSpPr>
        <p:spPr bwMode="auto">
          <a:xfrm>
            <a:off x="609600" y="6353175"/>
            <a:ext cx="8153400" cy="430887"/>
          </a:xfrm>
          <a:prstGeom prst="rect">
            <a:avLst/>
          </a:prstGeom>
          <a:noFill/>
          <a:ln w="9525">
            <a:noFill/>
            <a:miter lim="800000"/>
            <a:headEnd/>
            <a:tailEnd/>
          </a:ln>
        </p:spPr>
        <p:txBody>
          <a:bodyPr wrap="square" lIns="0" tIns="0" rIns="0" bIns="0">
            <a:spAutoFit/>
          </a:bodyPr>
          <a:lstStyle/>
          <a:p>
            <a:pPr marL="457200" indent="-457200" algn="r"/>
            <a:r>
              <a:rPr lang="en-US" sz="1400" dirty="0">
                <a:solidFill>
                  <a:schemeClr val="bg1"/>
                </a:solidFill>
                <a:latin typeface="Arial Narrow" pitchFamily="34" charset="0"/>
              </a:rPr>
              <a:t>1. </a:t>
            </a:r>
            <a:r>
              <a:rPr lang="en-US" sz="1400" dirty="0" smtClean="0">
                <a:solidFill>
                  <a:schemeClr val="bg1"/>
                </a:solidFill>
                <a:latin typeface="Arial Narrow" pitchFamily="34" charset="0"/>
              </a:rPr>
              <a:t>The Case for Serendipity. Available at: http://www.mc.vanderbilt.edu/lens/article/?id=221&amp;pg=999. Accessed April 6, 2010.</a:t>
            </a:r>
            <a:endParaRPr lang="en-US" sz="1400" dirty="0">
              <a:solidFill>
                <a:schemeClr val="bg1"/>
              </a:solidFill>
              <a:latin typeface="Arial Narrow" pitchFamily="34" charset="0"/>
            </a:endParaRPr>
          </a:p>
          <a:p>
            <a:pPr marL="457200" indent="-457200" algn="r"/>
            <a:r>
              <a:rPr lang="en-US" sz="1400" dirty="0">
                <a:solidFill>
                  <a:schemeClr val="bg1"/>
                </a:solidFill>
                <a:latin typeface="Arial Narrow" pitchFamily="34" charset="0"/>
              </a:rPr>
              <a:t>2. </a:t>
            </a:r>
            <a:r>
              <a:rPr lang="en-US" sz="1400" dirty="0" err="1" smtClean="0">
                <a:solidFill>
                  <a:schemeClr val="bg1"/>
                </a:solidFill>
                <a:latin typeface="Arial Narrow" pitchFamily="34" charset="0"/>
              </a:rPr>
              <a:t>Westman</a:t>
            </a:r>
            <a:r>
              <a:rPr lang="en-US" sz="1400" dirty="0" smtClean="0">
                <a:solidFill>
                  <a:schemeClr val="bg1"/>
                </a:solidFill>
                <a:latin typeface="Arial Narrow" pitchFamily="34" charset="0"/>
              </a:rPr>
              <a:t> et al. </a:t>
            </a:r>
            <a:r>
              <a:rPr lang="en-US" sz="1400" i="1" dirty="0" smtClean="0">
                <a:solidFill>
                  <a:schemeClr val="bg1"/>
                </a:solidFill>
                <a:latin typeface="Arial Narrow" pitchFamily="34" charset="0"/>
              </a:rPr>
              <a:t>Perspectives in Biology and Medicine</a:t>
            </a:r>
            <a:r>
              <a:rPr lang="en-US" sz="1400" dirty="0" smtClean="0">
                <a:solidFill>
                  <a:schemeClr val="bg1"/>
                </a:solidFill>
                <a:latin typeface="Arial Narrow" pitchFamily="34" charset="0"/>
              </a:rPr>
              <a:t>. 2006;49:77-83.</a:t>
            </a:r>
            <a:endParaRPr lang="de-DE" sz="1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7963"/>
            <a:ext cx="7772400" cy="1362075"/>
          </a:xfrm>
        </p:spPr>
        <p:txBody>
          <a:bodyPr anchor="ctr" anchorCtr="1">
            <a:noAutofit/>
          </a:bodyPr>
          <a:lstStyle/>
          <a:p>
            <a:pPr algn="ctr">
              <a:defRPr/>
            </a:pPr>
            <a:r>
              <a:rPr lang="en-US" sz="4800" dirty="0" smtClean="0"/>
              <a:t>Type 1 Diabetes </a:t>
            </a:r>
            <a:r>
              <a:rPr lang="en-US" sz="4800" cap="none" dirty="0" smtClean="0"/>
              <a:t>Complications</a:t>
            </a:r>
            <a:endParaRPr lang="en-US" sz="4800" cap="non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idx="4294967295"/>
          </p:nvPr>
        </p:nvSpPr>
        <p:spPr>
          <a:noFill/>
        </p:spPr>
        <p:txBody>
          <a:bodyPr/>
          <a:lstStyle/>
          <a:p>
            <a:pPr>
              <a:lnSpc>
                <a:spcPct val="100000"/>
              </a:lnSpc>
            </a:pPr>
            <a:r>
              <a:rPr lang="en-US" sz="3400" dirty="0" smtClean="0">
                <a:effectLst>
                  <a:outerShdw blurRad="38100" dist="38100" dir="2700000" algn="tl">
                    <a:srgbClr val="000000">
                      <a:alpha val="43137"/>
                    </a:srgbClr>
                  </a:outerShdw>
                </a:effectLst>
              </a:rPr>
              <a:t>Acute Versus Chronic Complications</a:t>
            </a:r>
          </a:p>
        </p:txBody>
      </p:sp>
      <p:sp>
        <p:nvSpPr>
          <p:cNvPr id="27651" name="Rectangle 7"/>
          <p:cNvSpPr>
            <a:spLocks noGrp="1" noChangeAspect="1" noChangeArrowheads="1"/>
          </p:cNvSpPr>
          <p:nvPr>
            <p:ph type="body" idx="4294967295"/>
          </p:nvPr>
        </p:nvSpPr>
        <p:spPr>
          <a:xfrm>
            <a:off x="457200" y="1600200"/>
            <a:ext cx="8229600" cy="4876800"/>
          </a:xfrm>
          <a:prstGeom prst="rect">
            <a:avLst/>
          </a:prstGeom>
        </p:spPr>
        <p:txBody>
          <a:bodyPr/>
          <a:lstStyle/>
          <a:p>
            <a:pPr>
              <a:spcAft>
                <a:spcPct val="50000"/>
              </a:spcAft>
            </a:pPr>
            <a:r>
              <a:rPr lang="en-US" sz="2400" dirty="0" smtClean="0">
                <a:solidFill>
                  <a:schemeClr val="bg1"/>
                </a:solidFill>
              </a:rPr>
              <a:t>Acute complications include hypoglycemia (including severe hypoglycemia) and hyperglycemia/diabetic </a:t>
            </a:r>
            <a:r>
              <a:rPr lang="en-US" sz="2400" dirty="0" err="1" smtClean="0">
                <a:solidFill>
                  <a:schemeClr val="bg1"/>
                </a:solidFill>
              </a:rPr>
              <a:t>ketoacidosis</a:t>
            </a:r>
            <a:endParaRPr lang="en-US" sz="2400" dirty="0" smtClean="0">
              <a:solidFill>
                <a:schemeClr val="bg1"/>
              </a:solidFill>
            </a:endParaRPr>
          </a:p>
          <a:p>
            <a:r>
              <a:rPr lang="en-US" sz="2400" dirty="0" smtClean="0">
                <a:solidFill>
                  <a:schemeClr val="bg1"/>
                </a:solidFill>
              </a:rPr>
              <a:t>Chronic complications are vascular</a:t>
            </a:r>
          </a:p>
          <a:p>
            <a:pPr lvl="1"/>
            <a:r>
              <a:rPr lang="en-US" sz="2200" dirty="0" err="1" smtClean="0">
                <a:solidFill>
                  <a:schemeClr val="bg1"/>
                </a:solidFill>
              </a:rPr>
              <a:t>Microvascular</a:t>
            </a:r>
            <a:r>
              <a:rPr lang="en-US" sz="2200" dirty="0" smtClean="0">
                <a:solidFill>
                  <a:schemeClr val="bg1"/>
                </a:solidFill>
              </a:rPr>
              <a:t> complications – retinopathy, nephropathy, and neuropathy</a:t>
            </a:r>
          </a:p>
          <a:p>
            <a:pPr lvl="1"/>
            <a:r>
              <a:rPr lang="en-US" sz="2200" dirty="0" err="1" smtClean="0">
                <a:solidFill>
                  <a:schemeClr val="bg1"/>
                </a:solidFill>
              </a:rPr>
              <a:t>Macrovascular</a:t>
            </a:r>
            <a:r>
              <a:rPr lang="en-US" sz="2200" dirty="0" smtClean="0">
                <a:solidFill>
                  <a:schemeClr val="bg1"/>
                </a:solidFill>
              </a:rPr>
              <a:t> complications – cardiac and peripheral vascular disease</a:t>
            </a:r>
          </a:p>
        </p:txBody>
      </p:sp>
      <p:sp>
        <p:nvSpPr>
          <p:cNvPr id="27652" name="Rectangle 5"/>
          <p:cNvSpPr>
            <a:spLocks noChangeArrowheads="1"/>
          </p:cNvSpPr>
          <p:nvPr/>
        </p:nvSpPr>
        <p:spPr bwMode="auto">
          <a:xfrm>
            <a:off x="1828800" y="6261556"/>
            <a:ext cx="7018338" cy="215444"/>
          </a:xfrm>
          <a:prstGeom prst="rect">
            <a:avLst/>
          </a:prstGeom>
          <a:noFill/>
          <a:ln w="9525">
            <a:noFill/>
            <a:miter lim="800000"/>
            <a:headEnd/>
            <a:tailEnd/>
          </a:ln>
        </p:spPr>
        <p:txBody>
          <a:bodyPr lIns="0" tIns="0" rIns="0" bIns="0">
            <a:spAutoFit/>
          </a:bodyPr>
          <a:lstStyle/>
          <a:p>
            <a:pPr algn="r"/>
            <a:r>
              <a:rPr lang="en-US" sz="1400" dirty="0" err="1">
                <a:solidFill>
                  <a:schemeClr val="bg1"/>
                </a:solidFill>
                <a:latin typeface="Arial Narrow" pitchFamily="34" charset="0"/>
              </a:rPr>
              <a:t>Frier</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Davidson's Principles and Practice of Medicine</a:t>
            </a:r>
            <a:r>
              <a:rPr lang="en-US" sz="1400" dirty="0">
                <a:solidFill>
                  <a:schemeClr val="bg1"/>
                </a:solidFill>
                <a:latin typeface="Arial Narrow" pitchFamily="34" charset="0"/>
              </a:rPr>
              <a:t>. 20th ed. 2006:805-847.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idx="4294967295"/>
          </p:nvPr>
        </p:nvSpPr>
        <p:spPr>
          <a:noFill/>
        </p:spPr>
        <p:txBody>
          <a:bodyPr>
            <a:normAutofit fontScale="90000"/>
          </a:bodyPr>
          <a:lstStyle/>
          <a:p>
            <a:pPr>
              <a:lnSpc>
                <a:spcPct val="100000"/>
              </a:lnSpc>
            </a:pPr>
            <a:r>
              <a:rPr lang="en-US" sz="3600" dirty="0" smtClean="0">
                <a:effectLst>
                  <a:outerShdw blurRad="38100" dist="38100" dir="2700000" algn="tl">
                    <a:srgbClr val="000000">
                      <a:alpha val="43137"/>
                    </a:srgbClr>
                  </a:outerShdw>
                </a:effectLst>
              </a:rPr>
              <a:t>Hypoglycemia</a:t>
            </a:r>
            <a:r>
              <a:rPr lang="en-US" sz="3600" dirty="0" smtClean="0">
                <a:effectLst>
                  <a:outerShdw blurRad="38100" dist="38100" dir="2700000" algn="tl">
                    <a:srgbClr val="000000">
                      <a:alpha val="43137"/>
                    </a:srgbClr>
                  </a:outerShdw>
                </a:effectLst>
              </a:rPr>
              <a:t>:</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Economic </a:t>
            </a:r>
            <a:r>
              <a:rPr lang="en-US" sz="3600" dirty="0" smtClean="0">
                <a:effectLst>
                  <a:outerShdw blurRad="38100" dist="38100" dir="2700000" algn="tl">
                    <a:srgbClr val="000000">
                      <a:alpha val="43137"/>
                    </a:srgbClr>
                  </a:outerShdw>
                </a:effectLst>
              </a:rPr>
              <a:t>Burden</a:t>
            </a:r>
          </a:p>
        </p:txBody>
      </p:sp>
      <p:sp>
        <p:nvSpPr>
          <p:cNvPr id="28675" name="Rectangle 7"/>
          <p:cNvSpPr>
            <a:spLocks noGrp="1" noChangeAspect="1" noChangeArrowheads="1"/>
          </p:cNvSpPr>
          <p:nvPr>
            <p:ph type="body" idx="4294967295"/>
          </p:nvPr>
        </p:nvSpPr>
        <p:spPr>
          <a:xfrm>
            <a:off x="457200" y="1600200"/>
            <a:ext cx="8229600" cy="4876800"/>
          </a:xfrm>
          <a:prstGeom prst="rect">
            <a:avLst/>
          </a:prstGeom>
        </p:spPr>
        <p:txBody>
          <a:bodyPr/>
          <a:lstStyle/>
          <a:p>
            <a:pPr>
              <a:spcAft>
                <a:spcPct val="40000"/>
              </a:spcAft>
            </a:pPr>
            <a:r>
              <a:rPr lang="en-US" sz="2400" dirty="0" smtClean="0">
                <a:solidFill>
                  <a:schemeClr val="bg1"/>
                </a:solidFill>
              </a:rPr>
              <a:t>Hypoglycemia (&lt;70 mg/</a:t>
            </a:r>
            <a:r>
              <a:rPr lang="en-US" sz="2400" dirty="0" err="1" smtClean="0">
                <a:solidFill>
                  <a:schemeClr val="bg1"/>
                </a:solidFill>
              </a:rPr>
              <a:t>dL</a:t>
            </a:r>
            <a:r>
              <a:rPr lang="en-US" sz="2400" dirty="0" smtClean="0">
                <a:solidFill>
                  <a:schemeClr val="bg1"/>
                </a:solidFill>
              </a:rPr>
              <a:t>)</a:t>
            </a:r>
            <a:r>
              <a:rPr lang="en-US" sz="2400" baseline="30000" dirty="0" smtClean="0">
                <a:solidFill>
                  <a:schemeClr val="bg1"/>
                </a:solidFill>
              </a:rPr>
              <a:t>1</a:t>
            </a:r>
          </a:p>
          <a:p>
            <a:pPr lvl="1">
              <a:spcAft>
                <a:spcPct val="40000"/>
              </a:spcAft>
            </a:pPr>
            <a:r>
              <a:rPr lang="en-US" sz="2200" dirty="0" smtClean="0">
                <a:solidFill>
                  <a:schemeClr val="bg1"/>
                </a:solidFill>
              </a:rPr>
              <a:t>2% to 4% of deaths in T1DM occur under hypoglycemic conditions</a:t>
            </a:r>
            <a:r>
              <a:rPr lang="en-US" sz="2200" baseline="30000" dirty="0" smtClean="0">
                <a:solidFill>
                  <a:schemeClr val="bg1"/>
                </a:solidFill>
              </a:rPr>
              <a:t>2</a:t>
            </a:r>
            <a:endParaRPr lang="en-US" sz="2200" dirty="0" smtClean="0">
              <a:solidFill>
                <a:schemeClr val="bg1"/>
              </a:solidFill>
            </a:endParaRPr>
          </a:p>
          <a:p>
            <a:pPr lvl="1">
              <a:spcAft>
                <a:spcPct val="40000"/>
              </a:spcAft>
            </a:pPr>
            <a:r>
              <a:rPr lang="en-US" sz="2200" dirty="0" smtClean="0">
                <a:solidFill>
                  <a:schemeClr val="bg1"/>
                </a:solidFill>
              </a:rPr>
              <a:t>Incidence in T1DM</a:t>
            </a:r>
            <a:r>
              <a:rPr lang="en-US" sz="2200" baseline="30000" dirty="0" smtClean="0">
                <a:solidFill>
                  <a:schemeClr val="bg1"/>
                </a:solidFill>
              </a:rPr>
              <a:t>3</a:t>
            </a:r>
          </a:p>
          <a:p>
            <a:pPr lvl="2"/>
            <a:r>
              <a:rPr lang="en-US" sz="1800" dirty="0" smtClean="0">
                <a:solidFill>
                  <a:schemeClr val="bg1"/>
                </a:solidFill>
              </a:rPr>
              <a:t>Reported incidence of severe hypoglycemia </a:t>
            </a:r>
            <a:r>
              <a:rPr lang="en-US" sz="1800" dirty="0" smtClean="0">
                <a:solidFill>
                  <a:schemeClr val="bg1"/>
                </a:solidFill>
                <a:cs typeface="Arial" pitchFamily="34" charset="0"/>
              </a:rPr>
              <a:t>— </a:t>
            </a:r>
            <a:r>
              <a:rPr lang="en-US" sz="1800" dirty="0" smtClean="0">
                <a:solidFill>
                  <a:schemeClr val="bg1"/>
                </a:solidFill>
              </a:rPr>
              <a:t>4 to 65 episodes per 100 patient-years</a:t>
            </a:r>
          </a:p>
        </p:txBody>
      </p:sp>
      <p:sp>
        <p:nvSpPr>
          <p:cNvPr id="28676" name="Rectangle 4"/>
          <p:cNvSpPr>
            <a:spLocks noChangeArrowheads="1"/>
          </p:cNvSpPr>
          <p:nvPr/>
        </p:nvSpPr>
        <p:spPr bwMode="auto">
          <a:xfrm>
            <a:off x="2222500" y="6246167"/>
            <a:ext cx="6705600" cy="461665"/>
          </a:xfrm>
          <a:prstGeom prst="rect">
            <a:avLst/>
          </a:prstGeom>
          <a:noFill/>
          <a:ln w="9525">
            <a:noFill/>
            <a:miter lim="800000"/>
            <a:headEnd/>
            <a:tailEnd/>
          </a:ln>
        </p:spPr>
        <p:txBody>
          <a:bodyPr wrap="square" lIns="0" tIns="0" rIns="0" bIns="0">
            <a:spAutoFit/>
          </a:bodyPr>
          <a:lstStyle/>
          <a:p>
            <a:pPr marL="114300" indent="-114300" algn="r" eaLnBrk="0" hangingPunct="0">
              <a:buClr>
                <a:srgbClr val="FFC000"/>
              </a:buClr>
              <a:buSzPct val="80000"/>
              <a:buFontTx/>
              <a:buAutoNum type="arabicPeriod"/>
            </a:pPr>
            <a:r>
              <a:rPr lang="en-US" sz="1000" dirty="0">
                <a:solidFill>
                  <a:schemeClr val="bg1"/>
                </a:solidFill>
                <a:latin typeface="Arial Narrow" pitchFamily="34" charset="0"/>
              </a:rPr>
              <a:t>American Diabetes Association</a:t>
            </a:r>
            <a:r>
              <a:rPr lang="en-US" sz="1000" i="1" dirty="0">
                <a:solidFill>
                  <a:schemeClr val="bg1"/>
                </a:solidFill>
                <a:latin typeface="Arial Narrow" pitchFamily="34" charset="0"/>
              </a:rPr>
              <a:t>. Diabetes </a:t>
            </a:r>
            <a:r>
              <a:rPr lang="en-US" sz="1000" i="1" dirty="0" smtClean="0">
                <a:solidFill>
                  <a:schemeClr val="bg1"/>
                </a:solidFill>
                <a:latin typeface="Arial Narrow" pitchFamily="34" charset="0"/>
              </a:rPr>
              <a:t>Care</a:t>
            </a:r>
            <a:r>
              <a:rPr lang="en-US" sz="1000" dirty="0" smtClean="0">
                <a:solidFill>
                  <a:schemeClr val="bg1"/>
                </a:solidFill>
                <a:latin typeface="Arial Narrow" pitchFamily="34" charset="0"/>
              </a:rPr>
              <a:t> </a:t>
            </a:r>
            <a:r>
              <a:rPr lang="en-US" sz="1000" dirty="0">
                <a:solidFill>
                  <a:schemeClr val="bg1"/>
                </a:solidFill>
                <a:latin typeface="Arial Narrow" pitchFamily="34" charset="0"/>
              </a:rPr>
              <a:t>2009;32(</a:t>
            </a:r>
            <a:r>
              <a:rPr lang="en-US" sz="1000" dirty="0" err="1">
                <a:solidFill>
                  <a:schemeClr val="bg1"/>
                </a:solidFill>
                <a:latin typeface="Arial Narrow" pitchFamily="34" charset="0"/>
              </a:rPr>
              <a:t>suppl</a:t>
            </a:r>
            <a:r>
              <a:rPr lang="en-US" sz="1000" dirty="0">
                <a:solidFill>
                  <a:schemeClr val="bg1"/>
                </a:solidFill>
                <a:latin typeface="Arial Narrow" pitchFamily="34" charset="0"/>
              </a:rPr>
              <a:t> 1):S13-S61. </a:t>
            </a:r>
          </a:p>
          <a:p>
            <a:pPr marL="114300" indent="-114300" algn="r" eaLnBrk="0" hangingPunct="0">
              <a:buClr>
                <a:srgbClr val="FFC000"/>
              </a:buClr>
              <a:buSzPct val="80000"/>
              <a:buFontTx/>
              <a:buAutoNum type="arabicPeriod"/>
            </a:pPr>
            <a:r>
              <a:rPr lang="en-US" sz="1000" dirty="0">
                <a:solidFill>
                  <a:schemeClr val="bg1"/>
                </a:solidFill>
                <a:latin typeface="Arial Narrow" pitchFamily="34" charset="0"/>
              </a:rPr>
              <a:t>Galan </a:t>
            </a:r>
            <a:r>
              <a:rPr lang="en-US" sz="1000" dirty="0" smtClean="0">
                <a:solidFill>
                  <a:schemeClr val="bg1"/>
                </a:solidFill>
                <a:latin typeface="Arial Narrow" pitchFamily="34" charset="0"/>
              </a:rPr>
              <a:t>et al.</a:t>
            </a:r>
            <a:r>
              <a:rPr lang="en-US" sz="1000" i="1" dirty="0" smtClean="0">
                <a:solidFill>
                  <a:schemeClr val="bg1"/>
                </a:solidFill>
                <a:latin typeface="Arial Narrow" pitchFamily="34" charset="0"/>
              </a:rPr>
              <a:t> </a:t>
            </a:r>
            <a:r>
              <a:rPr lang="en-US" sz="1000" i="1" dirty="0">
                <a:solidFill>
                  <a:schemeClr val="bg1"/>
                </a:solidFill>
                <a:latin typeface="Arial Narrow" pitchFamily="34" charset="0"/>
              </a:rPr>
              <a:t>The Netherlands Journal of </a:t>
            </a:r>
            <a:r>
              <a:rPr lang="en-US" sz="1000" i="1" dirty="0" smtClean="0">
                <a:solidFill>
                  <a:schemeClr val="bg1"/>
                </a:solidFill>
                <a:latin typeface="Arial Narrow" pitchFamily="34" charset="0"/>
              </a:rPr>
              <a:t>Medicine</a:t>
            </a:r>
            <a:r>
              <a:rPr lang="en-US" sz="1000" dirty="0" smtClean="0">
                <a:solidFill>
                  <a:schemeClr val="bg1"/>
                </a:solidFill>
                <a:latin typeface="Arial Narrow" pitchFamily="34" charset="0"/>
              </a:rPr>
              <a:t> </a:t>
            </a:r>
            <a:r>
              <a:rPr lang="en-US" sz="1000" dirty="0">
                <a:solidFill>
                  <a:schemeClr val="bg1"/>
                </a:solidFill>
                <a:latin typeface="Arial Narrow" pitchFamily="34" charset="0"/>
              </a:rPr>
              <a:t>2006;64(6):269-276. </a:t>
            </a:r>
          </a:p>
          <a:p>
            <a:pPr marL="114300" indent="-114300" algn="r" eaLnBrk="0" hangingPunct="0">
              <a:buClr>
                <a:srgbClr val="FFC000"/>
              </a:buClr>
              <a:buSzPct val="80000"/>
              <a:buFontTx/>
              <a:buAutoNum type="arabicPeriod"/>
            </a:pPr>
            <a:r>
              <a:rPr lang="en-US" sz="1000" dirty="0">
                <a:solidFill>
                  <a:schemeClr val="bg1"/>
                </a:solidFill>
                <a:latin typeface="Arial Narrow" pitchFamily="34" charset="0"/>
              </a:rPr>
              <a:t>The DCCT Research Group. </a:t>
            </a:r>
            <a:r>
              <a:rPr lang="en-US" sz="1000" i="1" dirty="0">
                <a:solidFill>
                  <a:schemeClr val="bg1"/>
                </a:solidFill>
                <a:latin typeface="Arial Narrow" pitchFamily="34" charset="0"/>
              </a:rPr>
              <a:t>Am J </a:t>
            </a:r>
            <a:r>
              <a:rPr lang="en-US" sz="1000" i="1" dirty="0" smtClean="0">
                <a:solidFill>
                  <a:schemeClr val="bg1"/>
                </a:solidFill>
                <a:latin typeface="Arial Narrow" pitchFamily="34" charset="0"/>
              </a:rPr>
              <a:t>Med </a:t>
            </a:r>
            <a:r>
              <a:rPr lang="en-US" sz="1000" dirty="0">
                <a:solidFill>
                  <a:schemeClr val="bg1"/>
                </a:solidFill>
                <a:latin typeface="Arial Narrow" pitchFamily="34" charset="0"/>
              </a:rPr>
              <a:t>1991;90:450-459</a:t>
            </a:r>
            <a:r>
              <a:rPr lang="en-US" sz="1000" dirty="0" smtClean="0">
                <a:solidFill>
                  <a:schemeClr val="bg1"/>
                </a:solidFill>
                <a:latin typeface="Arial Narrow" pitchFamily="34" charset="0"/>
              </a:rPr>
              <a:t>.</a:t>
            </a:r>
            <a:endParaRPr lang="en-US" sz="10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609600" y="1676400"/>
            <a:ext cx="4114800" cy="3733800"/>
          </a:xfrm>
          <a:prstGeom prst="rect">
            <a:avLst/>
          </a:prstGeom>
          <a:noFill/>
          <a:ln w="9525" algn="ctr">
            <a:noFill/>
            <a:miter lim="800000"/>
            <a:headEnd/>
            <a:tailEnd/>
          </a:ln>
        </p:spPr>
        <p:txBody>
          <a:bodyPr lIns="45720" tIns="45712" rIns="45720" bIns="45712"/>
          <a:lstStyle/>
          <a:p>
            <a:pPr>
              <a:lnSpc>
                <a:spcPct val="90000"/>
              </a:lnSpc>
              <a:spcBef>
                <a:spcPct val="50000"/>
              </a:spcBef>
              <a:buClr>
                <a:schemeClr val="tx1"/>
              </a:buClr>
              <a:buSzPct val="80000"/>
            </a:pPr>
            <a:r>
              <a:rPr lang="en-US" sz="2800" dirty="0">
                <a:solidFill>
                  <a:schemeClr val="bg1"/>
                </a:solidFill>
              </a:rPr>
              <a:t>Although maintaining strict control of HbA1c levels with intensive insulin therapy is beneficial, it significantly increases the risk of hypoglycemic events.</a:t>
            </a:r>
          </a:p>
        </p:txBody>
      </p:sp>
      <p:sp>
        <p:nvSpPr>
          <p:cNvPr id="29700" name="Text Box 60"/>
          <p:cNvSpPr txBox="1">
            <a:spLocks noChangeArrowheads="1"/>
          </p:cNvSpPr>
          <p:nvPr/>
        </p:nvSpPr>
        <p:spPr bwMode="auto">
          <a:xfrm>
            <a:off x="609600" y="6353175"/>
            <a:ext cx="8229600" cy="430887"/>
          </a:xfrm>
          <a:prstGeom prst="rect">
            <a:avLst/>
          </a:prstGeom>
          <a:noFill/>
          <a:ln w="25400" algn="ctr">
            <a:noFill/>
            <a:miter lim="800000"/>
            <a:headEnd/>
            <a:tailEnd/>
          </a:ln>
        </p:spPr>
        <p:txBody>
          <a:bodyPr wrap="square" lIns="0" tIns="0" rIns="0" bIns="0">
            <a:spAutoFit/>
          </a:bodyPr>
          <a:lstStyle/>
          <a:p>
            <a:r>
              <a:rPr lang="en-GB" sz="1400" dirty="0">
                <a:solidFill>
                  <a:schemeClr val="bg1"/>
                </a:solidFill>
                <a:latin typeface="Arial Narrow" pitchFamily="34" charset="0"/>
              </a:rPr>
              <a:t>Adapted from: </a:t>
            </a:r>
            <a:r>
              <a:rPr lang="en-US" sz="1400" dirty="0">
                <a:solidFill>
                  <a:schemeClr val="bg1"/>
                </a:solidFill>
                <a:latin typeface="Arial Narrow" pitchFamily="34" charset="0"/>
              </a:rPr>
              <a:t>The Diabetes Control and Complications Trial Research Group. </a:t>
            </a:r>
            <a:r>
              <a:rPr lang="en-GB" sz="1400" i="1" dirty="0">
                <a:solidFill>
                  <a:schemeClr val="bg1"/>
                </a:solidFill>
                <a:latin typeface="Arial Narrow" pitchFamily="34" charset="0"/>
              </a:rPr>
              <a:t>N </a:t>
            </a:r>
            <a:r>
              <a:rPr lang="en-GB" sz="1400" i="1" dirty="0" err="1">
                <a:solidFill>
                  <a:schemeClr val="bg1"/>
                </a:solidFill>
                <a:latin typeface="Arial Narrow" pitchFamily="34" charset="0"/>
              </a:rPr>
              <a:t>Engl</a:t>
            </a:r>
            <a:r>
              <a:rPr lang="en-GB" sz="1400" i="1" dirty="0">
                <a:solidFill>
                  <a:schemeClr val="bg1"/>
                </a:solidFill>
                <a:latin typeface="Arial Narrow" pitchFamily="34" charset="0"/>
              </a:rPr>
              <a:t> J </a:t>
            </a:r>
            <a:r>
              <a:rPr lang="en-GB" sz="1400" i="1" dirty="0" smtClean="0">
                <a:solidFill>
                  <a:schemeClr val="bg1"/>
                </a:solidFill>
                <a:latin typeface="Arial Narrow" pitchFamily="34" charset="0"/>
              </a:rPr>
              <a:t>Med</a:t>
            </a:r>
            <a:r>
              <a:rPr lang="en-GB" sz="1400" dirty="0" smtClean="0">
                <a:solidFill>
                  <a:schemeClr val="bg1"/>
                </a:solidFill>
                <a:latin typeface="Arial Narrow" pitchFamily="34" charset="0"/>
              </a:rPr>
              <a:t> </a:t>
            </a:r>
            <a:r>
              <a:rPr lang="en-GB" sz="1400" dirty="0">
                <a:solidFill>
                  <a:schemeClr val="bg1"/>
                </a:solidFill>
                <a:latin typeface="Arial Narrow" pitchFamily="34" charset="0"/>
              </a:rPr>
              <a:t>1993;329:977–986.</a:t>
            </a:r>
            <a:endParaRPr lang="en-US" sz="1400" b="1" dirty="0">
              <a:solidFill>
                <a:schemeClr val="bg1"/>
              </a:solidFill>
              <a:latin typeface="Arial Narrow" pitchFamily="34" charset="0"/>
            </a:endParaRPr>
          </a:p>
          <a:p>
            <a:endParaRPr lang="en-GB" sz="1400" dirty="0">
              <a:solidFill>
                <a:schemeClr val="bg1"/>
              </a:solidFill>
              <a:latin typeface="Arial Narrow" pitchFamily="34" charset="0"/>
            </a:endParaRPr>
          </a:p>
        </p:txBody>
      </p:sp>
      <p:sp>
        <p:nvSpPr>
          <p:cNvPr id="29701" name="TextBox 11"/>
          <p:cNvSpPr txBox="1">
            <a:spLocks noChangeArrowheads="1"/>
          </p:cNvSpPr>
          <p:nvPr/>
        </p:nvSpPr>
        <p:spPr bwMode="auto">
          <a:xfrm>
            <a:off x="4572000" y="5378450"/>
            <a:ext cx="4343400" cy="488950"/>
          </a:xfrm>
          <a:prstGeom prst="rect">
            <a:avLst/>
          </a:prstGeom>
          <a:noFill/>
          <a:ln w="9525">
            <a:noFill/>
            <a:miter lim="800000"/>
            <a:headEnd/>
            <a:tailEnd/>
          </a:ln>
        </p:spPr>
        <p:txBody>
          <a:bodyPr lIns="0" tIns="0" rIns="0" bIns="0">
            <a:spAutoFit/>
          </a:bodyPr>
          <a:lstStyle/>
          <a:p>
            <a:r>
              <a:rPr lang="en-US" sz="1600" dirty="0">
                <a:solidFill>
                  <a:schemeClr val="bg1"/>
                </a:solidFill>
              </a:rPr>
              <a:t>Relationship between rate of severe hypoglycemia and level of </a:t>
            </a:r>
            <a:r>
              <a:rPr lang="en-US" sz="1600" dirty="0" err="1">
                <a:solidFill>
                  <a:schemeClr val="bg1"/>
                </a:solidFill>
              </a:rPr>
              <a:t>glycemic</a:t>
            </a:r>
            <a:r>
              <a:rPr lang="en-US" sz="1600" dirty="0">
                <a:solidFill>
                  <a:schemeClr val="bg1"/>
                </a:solidFill>
              </a:rPr>
              <a:t> control</a:t>
            </a:r>
          </a:p>
        </p:txBody>
      </p:sp>
      <p:sp>
        <p:nvSpPr>
          <p:cNvPr id="29702" name="Line 67"/>
          <p:cNvSpPr>
            <a:spLocks noChangeShapeType="1"/>
          </p:cNvSpPr>
          <p:nvPr/>
        </p:nvSpPr>
        <p:spPr bwMode="auto">
          <a:xfrm flipV="1">
            <a:off x="5410200" y="1752600"/>
            <a:ext cx="0" cy="2743200"/>
          </a:xfrm>
          <a:prstGeom prst="line">
            <a:avLst/>
          </a:prstGeom>
          <a:noFill/>
          <a:ln w="12700">
            <a:solidFill>
              <a:schemeClr val="bg1"/>
            </a:solidFill>
            <a:round/>
            <a:headEnd/>
            <a:tailEnd/>
          </a:ln>
        </p:spPr>
        <p:txBody>
          <a:bodyPr/>
          <a:lstStyle/>
          <a:p>
            <a:endParaRPr lang="en-US">
              <a:solidFill>
                <a:schemeClr val="bg1"/>
              </a:solidFill>
            </a:endParaRPr>
          </a:p>
        </p:txBody>
      </p:sp>
      <p:sp>
        <p:nvSpPr>
          <p:cNvPr id="29703" name="Line 68"/>
          <p:cNvSpPr>
            <a:spLocks noChangeShapeType="1"/>
          </p:cNvSpPr>
          <p:nvPr/>
        </p:nvSpPr>
        <p:spPr bwMode="auto">
          <a:xfrm>
            <a:off x="5334000" y="4419600"/>
            <a:ext cx="3429000" cy="0"/>
          </a:xfrm>
          <a:prstGeom prst="line">
            <a:avLst/>
          </a:prstGeom>
          <a:noFill/>
          <a:ln w="12700">
            <a:solidFill>
              <a:schemeClr val="bg1"/>
            </a:solidFill>
            <a:round/>
            <a:headEnd/>
            <a:tailEnd/>
          </a:ln>
        </p:spPr>
        <p:txBody>
          <a:bodyPr/>
          <a:lstStyle/>
          <a:p>
            <a:endParaRPr lang="en-US">
              <a:solidFill>
                <a:schemeClr val="bg1"/>
              </a:solidFill>
            </a:endParaRPr>
          </a:p>
        </p:txBody>
      </p:sp>
      <p:sp>
        <p:nvSpPr>
          <p:cNvPr id="29704" name="Freeform 69"/>
          <p:cNvSpPr>
            <a:spLocks/>
          </p:cNvSpPr>
          <p:nvPr/>
        </p:nvSpPr>
        <p:spPr bwMode="auto">
          <a:xfrm>
            <a:off x="5705475" y="2171700"/>
            <a:ext cx="2946400" cy="1720850"/>
          </a:xfrm>
          <a:custGeom>
            <a:avLst/>
            <a:gdLst>
              <a:gd name="T0" fmla="*/ 0 w 1856"/>
              <a:gd name="T1" fmla="*/ 0 h 1084"/>
              <a:gd name="T2" fmla="*/ 2147483647 w 1856"/>
              <a:gd name="T3" fmla="*/ 2147483647 h 1084"/>
              <a:gd name="T4" fmla="*/ 2147483647 w 1856"/>
              <a:gd name="T5" fmla="*/ 2147483647 h 1084"/>
              <a:gd name="T6" fmla="*/ 2147483647 w 1856"/>
              <a:gd name="T7" fmla="*/ 2147483647 h 1084"/>
              <a:gd name="T8" fmla="*/ 2147483647 w 1856"/>
              <a:gd name="T9" fmla="*/ 2147483647 h 1084"/>
              <a:gd name="T10" fmla="*/ 2147483647 w 1856"/>
              <a:gd name="T11" fmla="*/ 2147483647 h 1084"/>
              <a:gd name="T12" fmla="*/ 2147483647 w 1856"/>
              <a:gd name="T13" fmla="*/ 2147483647 h 1084"/>
              <a:gd name="T14" fmla="*/ 2147483647 w 1856"/>
              <a:gd name="T15" fmla="*/ 2147483647 h 1084"/>
              <a:gd name="T16" fmla="*/ 2147483647 w 1856"/>
              <a:gd name="T17" fmla="*/ 2147483647 h 1084"/>
              <a:gd name="T18" fmla="*/ 2147483647 w 1856"/>
              <a:gd name="T19" fmla="*/ 2147483647 h 1084"/>
              <a:gd name="T20" fmla="*/ 2147483647 w 1856"/>
              <a:gd name="T21" fmla="*/ 2147483647 h 1084"/>
              <a:gd name="T22" fmla="*/ 2147483647 w 1856"/>
              <a:gd name="T23" fmla="*/ 2147483647 h 1084"/>
              <a:gd name="T24" fmla="*/ 2147483647 w 1856"/>
              <a:gd name="T25" fmla="*/ 2147483647 h 10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6"/>
              <a:gd name="T40" fmla="*/ 0 h 1084"/>
              <a:gd name="T41" fmla="*/ 1856 w 1856"/>
              <a:gd name="T42" fmla="*/ 1084 h 10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6" h="1084">
                <a:moveTo>
                  <a:pt x="0" y="0"/>
                </a:moveTo>
                <a:lnTo>
                  <a:pt x="88" y="128"/>
                </a:lnTo>
                <a:lnTo>
                  <a:pt x="212" y="276"/>
                </a:lnTo>
                <a:lnTo>
                  <a:pt x="346" y="420"/>
                </a:lnTo>
                <a:lnTo>
                  <a:pt x="422" y="482"/>
                </a:lnTo>
                <a:lnTo>
                  <a:pt x="532" y="570"/>
                </a:lnTo>
                <a:lnTo>
                  <a:pt x="672" y="668"/>
                </a:lnTo>
                <a:lnTo>
                  <a:pt x="802" y="748"/>
                </a:lnTo>
                <a:lnTo>
                  <a:pt x="956" y="816"/>
                </a:lnTo>
                <a:lnTo>
                  <a:pt x="1246" y="928"/>
                </a:lnTo>
                <a:lnTo>
                  <a:pt x="1522" y="1004"/>
                </a:lnTo>
                <a:lnTo>
                  <a:pt x="1692" y="1048"/>
                </a:lnTo>
                <a:lnTo>
                  <a:pt x="1856" y="1084"/>
                </a:lnTo>
              </a:path>
            </a:pathLst>
          </a:custGeom>
          <a:noFill/>
          <a:ln w="12700">
            <a:solidFill>
              <a:schemeClr val="accent1"/>
            </a:solidFill>
            <a:round/>
            <a:headEnd/>
            <a:tailEnd/>
          </a:ln>
        </p:spPr>
        <p:txBody>
          <a:bodyPr/>
          <a:lstStyle/>
          <a:p>
            <a:endParaRPr lang="en-US">
              <a:solidFill>
                <a:schemeClr val="bg1"/>
              </a:solidFill>
            </a:endParaRPr>
          </a:p>
        </p:txBody>
      </p:sp>
      <p:sp>
        <p:nvSpPr>
          <p:cNvPr id="29705" name="Freeform 70"/>
          <p:cNvSpPr>
            <a:spLocks/>
          </p:cNvSpPr>
          <p:nvPr/>
        </p:nvSpPr>
        <p:spPr bwMode="auto">
          <a:xfrm>
            <a:off x="5705475" y="2003425"/>
            <a:ext cx="2946400" cy="1819275"/>
          </a:xfrm>
          <a:custGeom>
            <a:avLst/>
            <a:gdLst>
              <a:gd name="T0" fmla="*/ 0 w 1856"/>
              <a:gd name="T1" fmla="*/ 0 h 1146"/>
              <a:gd name="T2" fmla="*/ 2147483647 w 1856"/>
              <a:gd name="T3" fmla="*/ 2147483647 h 1146"/>
              <a:gd name="T4" fmla="*/ 2147483647 w 1856"/>
              <a:gd name="T5" fmla="*/ 2147483647 h 1146"/>
              <a:gd name="T6" fmla="*/ 2147483647 w 1856"/>
              <a:gd name="T7" fmla="*/ 2147483647 h 1146"/>
              <a:gd name="T8" fmla="*/ 2147483647 w 1856"/>
              <a:gd name="T9" fmla="*/ 2147483647 h 1146"/>
              <a:gd name="T10" fmla="*/ 2147483647 w 1856"/>
              <a:gd name="T11" fmla="*/ 2147483647 h 1146"/>
              <a:gd name="T12" fmla="*/ 2147483647 w 1856"/>
              <a:gd name="T13" fmla="*/ 2147483647 h 1146"/>
              <a:gd name="T14" fmla="*/ 2147483647 w 1856"/>
              <a:gd name="T15" fmla="*/ 2147483647 h 1146"/>
              <a:gd name="T16" fmla="*/ 2147483647 w 1856"/>
              <a:gd name="T17" fmla="*/ 2147483647 h 1146"/>
              <a:gd name="T18" fmla="*/ 2147483647 w 1856"/>
              <a:gd name="T19" fmla="*/ 2147483647 h 1146"/>
              <a:gd name="T20" fmla="*/ 2147483647 w 1856"/>
              <a:gd name="T21" fmla="*/ 2147483647 h 1146"/>
              <a:gd name="T22" fmla="*/ 2147483647 w 1856"/>
              <a:gd name="T23" fmla="*/ 2147483647 h 1146"/>
              <a:gd name="T24" fmla="*/ 2147483647 w 1856"/>
              <a:gd name="T25" fmla="*/ 2147483647 h 1146"/>
              <a:gd name="T26" fmla="*/ 2147483647 w 1856"/>
              <a:gd name="T27" fmla="*/ 2147483647 h 1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6"/>
              <a:gd name="T43" fmla="*/ 0 h 1146"/>
              <a:gd name="T44" fmla="*/ 1856 w 1856"/>
              <a:gd name="T45" fmla="*/ 1146 h 11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6" h="1146">
                <a:moveTo>
                  <a:pt x="0" y="0"/>
                </a:moveTo>
                <a:lnTo>
                  <a:pt x="112" y="188"/>
                </a:lnTo>
                <a:lnTo>
                  <a:pt x="216" y="328"/>
                </a:lnTo>
                <a:lnTo>
                  <a:pt x="346" y="482"/>
                </a:lnTo>
                <a:lnTo>
                  <a:pt x="422" y="544"/>
                </a:lnTo>
                <a:lnTo>
                  <a:pt x="524" y="630"/>
                </a:lnTo>
                <a:lnTo>
                  <a:pt x="624" y="704"/>
                </a:lnTo>
                <a:lnTo>
                  <a:pt x="672" y="738"/>
                </a:lnTo>
                <a:lnTo>
                  <a:pt x="802" y="810"/>
                </a:lnTo>
                <a:lnTo>
                  <a:pt x="948" y="882"/>
                </a:lnTo>
                <a:lnTo>
                  <a:pt x="1246" y="990"/>
                </a:lnTo>
                <a:lnTo>
                  <a:pt x="1522" y="1066"/>
                </a:lnTo>
                <a:lnTo>
                  <a:pt x="1692" y="1110"/>
                </a:lnTo>
                <a:lnTo>
                  <a:pt x="1856" y="1146"/>
                </a:lnTo>
              </a:path>
            </a:pathLst>
          </a:custGeom>
          <a:noFill/>
          <a:ln w="12700">
            <a:solidFill>
              <a:schemeClr val="tx1"/>
            </a:solidFill>
            <a:prstDash val="dash"/>
            <a:round/>
            <a:headEnd/>
            <a:tailEnd/>
          </a:ln>
        </p:spPr>
        <p:txBody>
          <a:bodyPr/>
          <a:lstStyle/>
          <a:p>
            <a:endParaRPr lang="en-US">
              <a:solidFill>
                <a:schemeClr val="bg1"/>
              </a:solidFill>
            </a:endParaRPr>
          </a:p>
        </p:txBody>
      </p:sp>
      <p:sp>
        <p:nvSpPr>
          <p:cNvPr id="29706" name="Freeform 71"/>
          <p:cNvSpPr>
            <a:spLocks/>
          </p:cNvSpPr>
          <p:nvPr/>
        </p:nvSpPr>
        <p:spPr bwMode="auto">
          <a:xfrm>
            <a:off x="5695950" y="2308225"/>
            <a:ext cx="2962275" cy="1644650"/>
          </a:xfrm>
          <a:custGeom>
            <a:avLst/>
            <a:gdLst>
              <a:gd name="T0" fmla="*/ 0 w 1866"/>
              <a:gd name="T1" fmla="*/ 0 h 1036"/>
              <a:gd name="T2" fmla="*/ 2147483647 w 1866"/>
              <a:gd name="T3" fmla="*/ 2147483647 h 1036"/>
              <a:gd name="T4" fmla="*/ 2147483647 w 1866"/>
              <a:gd name="T5" fmla="*/ 2147483647 h 1036"/>
              <a:gd name="T6" fmla="*/ 2147483647 w 1866"/>
              <a:gd name="T7" fmla="*/ 2147483647 h 1036"/>
              <a:gd name="T8" fmla="*/ 2147483647 w 1866"/>
              <a:gd name="T9" fmla="*/ 2147483647 h 1036"/>
              <a:gd name="T10" fmla="*/ 2147483647 w 1866"/>
              <a:gd name="T11" fmla="*/ 2147483647 h 1036"/>
              <a:gd name="T12" fmla="*/ 2147483647 w 1866"/>
              <a:gd name="T13" fmla="*/ 2147483647 h 1036"/>
              <a:gd name="T14" fmla="*/ 2147483647 w 1866"/>
              <a:gd name="T15" fmla="*/ 2147483647 h 1036"/>
              <a:gd name="T16" fmla="*/ 2147483647 w 1866"/>
              <a:gd name="T17" fmla="*/ 2147483647 h 1036"/>
              <a:gd name="T18" fmla="*/ 2147483647 w 1866"/>
              <a:gd name="T19" fmla="*/ 2147483647 h 1036"/>
              <a:gd name="T20" fmla="*/ 2147483647 w 1866"/>
              <a:gd name="T21" fmla="*/ 2147483647 h 1036"/>
              <a:gd name="T22" fmla="*/ 2147483647 w 1866"/>
              <a:gd name="T23" fmla="*/ 2147483647 h 1036"/>
              <a:gd name="T24" fmla="*/ 2147483647 w 1866"/>
              <a:gd name="T25" fmla="*/ 2147483647 h 10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6"/>
              <a:gd name="T40" fmla="*/ 0 h 1036"/>
              <a:gd name="T41" fmla="*/ 1866 w 1866"/>
              <a:gd name="T42" fmla="*/ 1036 h 10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6" h="1036">
                <a:moveTo>
                  <a:pt x="0" y="0"/>
                </a:moveTo>
                <a:lnTo>
                  <a:pt x="94" y="114"/>
                </a:lnTo>
                <a:lnTo>
                  <a:pt x="238" y="264"/>
                </a:lnTo>
                <a:lnTo>
                  <a:pt x="382" y="392"/>
                </a:lnTo>
                <a:lnTo>
                  <a:pt x="476" y="468"/>
                </a:lnTo>
                <a:lnTo>
                  <a:pt x="600" y="556"/>
                </a:lnTo>
                <a:lnTo>
                  <a:pt x="686" y="616"/>
                </a:lnTo>
                <a:lnTo>
                  <a:pt x="830" y="700"/>
                </a:lnTo>
                <a:lnTo>
                  <a:pt x="996" y="778"/>
                </a:lnTo>
                <a:lnTo>
                  <a:pt x="1264" y="882"/>
                </a:lnTo>
                <a:lnTo>
                  <a:pt x="1542" y="960"/>
                </a:lnTo>
                <a:lnTo>
                  <a:pt x="1722" y="1004"/>
                </a:lnTo>
                <a:lnTo>
                  <a:pt x="1866" y="1036"/>
                </a:lnTo>
              </a:path>
            </a:pathLst>
          </a:custGeom>
          <a:noFill/>
          <a:ln w="12700">
            <a:solidFill>
              <a:schemeClr val="tx1"/>
            </a:solidFill>
            <a:prstDash val="dash"/>
            <a:round/>
            <a:headEnd/>
            <a:tailEnd/>
          </a:ln>
        </p:spPr>
        <p:txBody>
          <a:bodyPr/>
          <a:lstStyle/>
          <a:p>
            <a:endParaRPr lang="en-US">
              <a:solidFill>
                <a:schemeClr val="bg1"/>
              </a:solidFill>
            </a:endParaRPr>
          </a:p>
        </p:txBody>
      </p:sp>
      <p:sp>
        <p:nvSpPr>
          <p:cNvPr id="29707" name="Oval 72"/>
          <p:cNvSpPr>
            <a:spLocks noChangeArrowheads="1"/>
          </p:cNvSpPr>
          <p:nvPr/>
        </p:nvSpPr>
        <p:spPr bwMode="auto">
          <a:xfrm>
            <a:off x="6515100" y="2835275"/>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08" name="Oval 73"/>
          <p:cNvSpPr>
            <a:spLocks noChangeArrowheads="1"/>
          </p:cNvSpPr>
          <p:nvPr/>
        </p:nvSpPr>
        <p:spPr bwMode="auto">
          <a:xfrm>
            <a:off x="6400800" y="3048000"/>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09" name="Oval 74"/>
          <p:cNvSpPr>
            <a:spLocks noChangeArrowheads="1"/>
          </p:cNvSpPr>
          <p:nvPr/>
        </p:nvSpPr>
        <p:spPr bwMode="auto">
          <a:xfrm>
            <a:off x="6653213" y="3070225"/>
            <a:ext cx="74612"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0" name="Oval 75"/>
          <p:cNvSpPr>
            <a:spLocks noChangeArrowheads="1"/>
          </p:cNvSpPr>
          <p:nvPr/>
        </p:nvSpPr>
        <p:spPr bwMode="auto">
          <a:xfrm>
            <a:off x="7340600" y="3368675"/>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1" name="Oval 76"/>
          <p:cNvSpPr>
            <a:spLocks noChangeArrowheads="1"/>
          </p:cNvSpPr>
          <p:nvPr/>
        </p:nvSpPr>
        <p:spPr bwMode="auto">
          <a:xfrm>
            <a:off x="6829425" y="3181350"/>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2" name="Oval 77"/>
          <p:cNvSpPr>
            <a:spLocks noChangeArrowheads="1"/>
          </p:cNvSpPr>
          <p:nvPr/>
        </p:nvSpPr>
        <p:spPr bwMode="auto">
          <a:xfrm>
            <a:off x="7026275" y="3241675"/>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3" name="Oval 78"/>
          <p:cNvSpPr>
            <a:spLocks noChangeArrowheads="1"/>
          </p:cNvSpPr>
          <p:nvPr/>
        </p:nvSpPr>
        <p:spPr bwMode="auto">
          <a:xfrm>
            <a:off x="5794375" y="2438400"/>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4" name="Oval 79"/>
          <p:cNvSpPr>
            <a:spLocks noChangeArrowheads="1"/>
          </p:cNvSpPr>
          <p:nvPr/>
        </p:nvSpPr>
        <p:spPr bwMode="auto">
          <a:xfrm>
            <a:off x="6080125" y="2740025"/>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5" name="Oval 80"/>
          <p:cNvSpPr>
            <a:spLocks noChangeArrowheads="1"/>
          </p:cNvSpPr>
          <p:nvPr/>
        </p:nvSpPr>
        <p:spPr bwMode="auto">
          <a:xfrm>
            <a:off x="6242050" y="2809875"/>
            <a:ext cx="74613" cy="74613"/>
          </a:xfrm>
          <a:prstGeom prst="ellipse">
            <a:avLst/>
          </a:prstGeom>
          <a:noFill/>
          <a:ln w="9525">
            <a:solidFill>
              <a:schemeClr val="accent1"/>
            </a:solidFill>
            <a:round/>
            <a:headEnd/>
            <a:tailEnd/>
          </a:ln>
        </p:spPr>
        <p:txBody>
          <a:bodyPr wrap="none" anchor="ctr"/>
          <a:lstStyle/>
          <a:p>
            <a:endParaRPr lang="en-GB">
              <a:solidFill>
                <a:schemeClr val="bg1"/>
              </a:solidFill>
            </a:endParaRPr>
          </a:p>
        </p:txBody>
      </p:sp>
      <p:sp>
        <p:nvSpPr>
          <p:cNvPr id="29716" name="Line 81"/>
          <p:cNvSpPr>
            <a:spLocks noChangeShapeType="1"/>
          </p:cNvSpPr>
          <p:nvPr/>
        </p:nvSpPr>
        <p:spPr bwMode="auto">
          <a:xfrm>
            <a:off x="5334000" y="1876425"/>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29717" name="Line 82"/>
          <p:cNvSpPr>
            <a:spLocks noChangeShapeType="1"/>
          </p:cNvSpPr>
          <p:nvPr/>
        </p:nvSpPr>
        <p:spPr bwMode="auto">
          <a:xfrm>
            <a:off x="5334000" y="2300288"/>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29718" name="Line 83"/>
          <p:cNvSpPr>
            <a:spLocks noChangeShapeType="1"/>
          </p:cNvSpPr>
          <p:nvPr/>
        </p:nvSpPr>
        <p:spPr bwMode="auto">
          <a:xfrm>
            <a:off x="5334000" y="2724150"/>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29719" name="Line 84"/>
          <p:cNvSpPr>
            <a:spLocks noChangeShapeType="1"/>
          </p:cNvSpPr>
          <p:nvPr/>
        </p:nvSpPr>
        <p:spPr bwMode="auto">
          <a:xfrm>
            <a:off x="5334000" y="3148013"/>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29720" name="Line 85"/>
          <p:cNvSpPr>
            <a:spLocks noChangeShapeType="1"/>
          </p:cNvSpPr>
          <p:nvPr/>
        </p:nvSpPr>
        <p:spPr bwMode="auto">
          <a:xfrm>
            <a:off x="5334000" y="3571875"/>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29721" name="Line 86"/>
          <p:cNvSpPr>
            <a:spLocks noChangeShapeType="1"/>
          </p:cNvSpPr>
          <p:nvPr/>
        </p:nvSpPr>
        <p:spPr bwMode="auto">
          <a:xfrm>
            <a:off x="5334000" y="3995738"/>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29722" name="Line 87"/>
          <p:cNvSpPr>
            <a:spLocks noChangeShapeType="1"/>
          </p:cNvSpPr>
          <p:nvPr/>
        </p:nvSpPr>
        <p:spPr bwMode="auto">
          <a:xfrm>
            <a:off x="5708650" y="44196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3" name="Line 88"/>
          <p:cNvSpPr>
            <a:spLocks noChangeShapeType="1"/>
          </p:cNvSpPr>
          <p:nvPr/>
        </p:nvSpPr>
        <p:spPr bwMode="auto">
          <a:xfrm>
            <a:off x="6008688" y="44196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4" name="Line 89"/>
          <p:cNvSpPr>
            <a:spLocks noChangeShapeType="1"/>
          </p:cNvSpPr>
          <p:nvPr/>
        </p:nvSpPr>
        <p:spPr bwMode="auto">
          <a:xfrm>
            <a:off x="6307138"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5" name="Line 90"/>
          <p:cNvSpPr>
            <a:spLocks noChangeShapeType="1"/>
          </p:cNvSpPr>
          <p:nvPr/>
        </p:nvSpPr>
        <p:spPr bwMode="auto">
          <a:xfrm>
            <a:off x="6607175"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6" name="Line 91"/>
          <p:cNvSpPr>
            <a:spLocks noChangeShapeType="1"/>
          </p:cNvSpPr>
          <p:nvPr/>
        </p:nvSpPr>
        <p:spPr bwMode="auto">
          <a:xfrm>
            <a:off x="6905625"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7" name="Line 92"/>
          <p:cNvSpPr>
            <a:spLocks noChangeShapeType="1"/>
          </p:cNvSpPr>
          <p:nvPr/>
        </p:nvSpPr>
        <p:spPr bwMode="auto">
          <a:xfrm>
            <a:off x="7205663"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8" name="Line 93"/>
          <p:cNvSpPr>
            <a:spLocks noChangeShapeType="1"/>
          </p:cNvSpPr>
          <p:nvPr/>
        </p:nvSpPr>
        <p:spPr bwMode="auto">
          <a:xfrm>
            <a:off x="7504113"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29" name="Line 94"/>
          <p:cNvSpPr>
            <a:spLocks noChangeShapeType="1"/>
          </p:cNvSpPr>
          <p:nvPr/>
        </p:nvSpPr>
        <p:spPr bwMode="auto">
          <a:xfrm>
            <a:off x="7804150"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30" name="Line 95"/>
          <p:cNvSpPr>
            <a:spLocks noChangeShapeType="1"/>
          </p:cNvSpPr>
          <p:nvPr/>
        </p:nvSpPr>
        <p:spPr bwMode="auto">
          <a:xfrm>
            <a:off x="8102600"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31" name="Line 96"/>
          <p:cNvSpPr>
            <a:spLocks noChangeShapeType="1"/>
          </p:cNvSpPr>
          <p:nvPr/>
        </p:nvSpPr>
        <p:spPr bwMode="auto">
          <a:xfrm>
            <a:off x="8402638"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32" name="Line 97"/>
          <p:cNvSpPr>
            <a:spLocks noChangeShapeType="1"/>
          </p:cNvSpPr>
          <p:nvPr/>
        </p:nvSpPr>
        <p:spPr bwMode="auto">
          <a:xfrm>
            <a:off x="8702675" y="4422775"/>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29733" name="Text Box 98"/>
          <p:cNvSpPr txBox="1">
            <a:spLocks noChangeArrowheads="1"/>
          </p:cNvSpPr>
          <p:nvPr/>
        </p:nvSpPr>
        <p:spPr bwMode="auto">
          <a:xfrm>
            <a:off x="5481638"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5.5</a:t>
            </a:r>
          </a:p>
        </p:txBody>
      </p:sp>
      <p:sp>
        <p:nvSpPr>
          <p:cNvPr id="29734" name="Text Box 99"/>
          <p:cNvSpPr txBox="1">
            <a:spLocks noChangeArrowheads="1"/>
          </p:cNvSpPr>
          <p:nvPr/>
        </p:nvSpPr>
        <p:spPr bwMode="auto">
          <a:xfrm>
            <a:off x="5181600"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5.0</a:t>
            </a:r>
          </a:p>
        </p:txBody>
      </p:sp>
      <p:sp>
        <p:nvSpPr>
          <p:cNvPr id="29735" name="Text Box 100"/>
          <p:cNvSpPr txBox="1">
            <a:spLocks noChangeArrowheads="1"/>
          </p:cNvSpPr>
          <p:nvPr/>
        </p:nvSpPr>
        <p:spPr bwMode="auto">
          <a:xfrm>
            <a:off x="6080125"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6.5</a:t>
            </a:r>
          </a:p>
        </p:txBody>
      </p:sp>
      <p:sp>
        <p:nvSpPr>
          <p:cNvPr id="29736" name="Text Box 101"/>
          <p:cNvSpPr txBox="1">
            <a:spLocks noChangeArrowheads="1"/>
          </p:cNvSpPr>
          <p:nvPr/>
        </p:nvSpPr>
        <p:spPr bwMode="auto">
          <a:xfrm>
            <a:off x="6378575" y="4495800"/>
            <a:ext cx="457200" cy="244475"/>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7.0</a:t>
            </a:r>
          </a:p>
        </p:txBody>
      </p:sp>
      <p:sp>
        <p:nvSpPr>
          <p:cNvPr id="29737" name="Text Box 102"/>
          <p:cNvSpPr txBox="1">
            <a:spLocks noChangeArrowheads="1"/>
          </p:cNvSpPr>
          <p:nvPr/>
        </p:nvSpPr>
        <p:spPr bwMode="auto">
          <a:xfrm>
            <a:off x="5780088" y="448945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6.0</a:t>
            </a:r>
          </a:p>
        </p:txBody>
      </p:sp>
      <p:sp>
        <p:nvSpPr>
          <p:cNvPr id="29738" name="Text Box 103"/>
          <p:cNvSpPr txBox="1">
            <a:spLocks noChangeArrowheads="1"/>
          </p:cNvSpPr>
          <p:nvPr/>
        </p:nvSpPr>
        <p:spPr bwMode="auto">
          <a:xfrm>
            <a:off x="6677025"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7.5</a:t>
            </a:r>
          </a:p>
        </p:txBody>
      </p:sp>
      <p:sp>
        <p:nvSpPr>
          <p:cNvPr id="29739" name="Text Box 104"/>
          <p:cNvSpPr txBox="1">
            <a:spLocks noChangeArrowheads="1"/>
          </p:cNvSpPr>
          <p:nvPr/>
        </p:nvSpPr>
        <p:spPr bwMode="auto">
          <a:xfrm>
            <a:off x="6977063" y="4495800"/>
            <a:ext cx="457200" cy="244475"/>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8.0</a:t>
            </a:r>
          </a:p>
        </p:txBody>
      </p:sp>
      <p:sp>
        <p:nvSpPr>
          <p:cNvPr id="29740" name="Text Box 105"/>
          <p:cNvSpPr txBox="1">
            <a:spLocks noChangeArrowheads="1"/>
          </p:cNvSpPr>
          <p:nvPr/>
        </p:nvSpPr>
        <p:spPr bwMode="auto">
          <a:xfrm>
            <a:off x="7573963"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9.0</a:t>
            </a:r>
          </a:p>
        </p:txBody>
      </p:sp>
      <p:sp>
        <p:nvSpPr>
          <p:cNvPr id="29741" name="Text Box 106"/>
          <p:cNvSpPr txBox="1">
            <a:spLocks noChangeArrowheads="1"/>
          </p:cNvSpPr>
          <p:nvPr/>
        </p:nvSpPr>
        <p:spPr bwMode="auto">
          <a:xfrm>
            <a:off x="7275513"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8.5</a:t>
            </a:r>
          </a:p>
        </p:txBody>
      </p:sp>
      <p:sp>
        <p:nvSpPr>
          <p:cNvPr id="29742" name="Text Box 107"/>
          <p:cNvSpPr txBox="1">
            <a:spLocks noChangeArrowheads="1"/>
          </p:cNvSpPr>
          <p:nvPr/>
        </p:nvSpPr>
        <p:spPr bwMode="auto">
          <a:xfrm>
            <a:off x="7874000"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9.5</a:t>
            </a:r>
          </a:p>
        </p:txBody>
      </p:sp>
      <p:sp>
        <p:nvSpPr>
          <p:cNvPr id="29743" name="Text Box 108"/>
          <p:cNvSpPr txBox="1">
            <a:spLocks noChangeArrowheads="1"/>
          </p:cNvSpPr>
          <p:nvPr/>
        </p:nvSpPr>
        <p:spPr bwMode="auto">
          <a:xfrm>
            <a:off x="8172450" y="4495800"/>
            <a:ext cx="4572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10.0</a:t>
            </a:r>
          </a:p>
        </p:txBody>
      </p:sp>
      <p:sp>
        <p:nvSpPr>
          <p:cNvPr id="29744" name="Text Box 109"/>
          <p:cNvSpPr txBox="1">
            <a:spLocks noChangeArrowheads="1"/>
          </p:cNvSpPr>
          <p:nvPr/>
        </p:nvSpPr>
        <p:spPr bwMode="auto">
          <a:xfrm>
            <a:off x="8470900" y="4495800"/>
            <a:ext cx="457200" cy="244475"/>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10.5</a:t>
            </a:r>
          </a:p>
        </p:txBody>
      </p:sp>
      <p:sp>
        <p:nvSpPr>
          <p:cNvPr id="29745" name="Text Box 110"/>
          <p:cNvSpPr txBox="1">
            <a:spLocks noChangeArrowheads="1"/>
          </p:cNvSpPr>
          <p:nvPr/>
        </p:nvSpPr>
        <p:spPr bwMode="auto">
          <a:xfrm>
            <a:off x="5791200" y="4724400"/>
            <a:ext cx="2514600" cy="274638"/>
          </a:xfrm>
          <a:prstGeom prst="rect">
            <a:avLst/>
          </a:prstGeom>
          <a:noFill/>
          <a:ln w="9525">
            <a:noFill/>
            <a:miter lim="800000"/>
            <a:headEnd/>
            <a:tailEnd/>
          </a:ln>
        </p:spPr>
        <p:txBody>
          <a:bodyPr>
            <a:spAutoFit/>
          </a:bodyPr>
          <a:lstStyle/>
          <a:p>
            <a:pPr algn="ctr">
              <a:spcBef>
                <a:spcPct val="50000"/>
              </a:spcBef>
            </a:pPr>
            <a:r>
              <a:rPr lang="en-US" sz="1200" b="1" dirty="0" err="1">
                <a:solidFill>
                  <a:schemeClr val="bg1"/>
                </a:solidFill>
              </a:rPr>
              <a:t>Glycosylated</a:t>
            </a:r>
            <a:r>
              <a:rPr lang="en-US" sz="1200" b="1" dirty="0">
                <a:solidFill>
                  <a:schemeClr val="bg1"/>
                </a:solidFill>
              </a:rPr>
              <a:t> Hemoglobin (%)</a:t>
            </a:r>
          </a:p>
        </p:txBody>
      </p:sp>
      <p:sp>
        <p:nvSpPr>
          <p:cNvPr id="29746" name="Text Box 111"/>
          <p:cNvSpPr txBox="1">
            <a:spLocks noChangeArrowheads="1"/>
          </p:cNvSpPr>
          <p:nvPr/>
        </p:nvSpPr>
        <p:spPr bwMode="auto">
          <a:xfrm rot="-5400000">
            <a:off x="3526631" y="2899569"/>
            <a:ext cx="2700338" cy="457200"/>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Rate of Severe Hypoglycemia</a:t>
            </a:r>
            <a:br>
              <a:rPr lang="en-US" sz="1200" b="1">
                <a:solidFill>
                  <a:schemeClr val="bg1"/>
                </a:solidFill>
              </a:rPr>
            </a:br>
            <a:r>
              <a:rPr lang="en-US" sz="1200" b="1">
                <a:solidFill>
                  <a:schemeClr val="bg1"/>
                </a:solidFill>
              </a:rPr>
              <a:t>(per 100 patient-years)</a:t>
            </a:r>
          </a:p>
        </p:txBody>
      </p:sp>
      <p:grpSp>
        <p:nvGrpSpPr>
          <p:cNvPr id="2" name="Group 112"/>
          <p:cNvGrpSpPr>
            <a:grpSpLocks/>
          </p:cNvGrpSpPr>
          <p:nvPr/>
        </p:nvGrpSpPr>
        <p:grpSpPr bwMode="auto">
          <a:xfrm>
            <a:off x="4946650" y="1758950"/>
            <a:ext cx="457200" cy="2759075"/>
            <a:chOff x="3116" y="1108"/>
            <a:chExt cx="288" cy="1738"/>
          </a:xfrm>
        </p:grpSpPr>
        <p:sp>
          <p:nvSpPr>
            <p:cNvPr id="29752" name="Text Box 113"/>
            <p:cNvSpPr txBox="1">
              <a:spLocks noChangeArrowheads="1"/>
            </p:cNvSpPr>
            <p:nvPr/>
          </p:nvSpPr>
          <p:spPr bwMode="auto">
            <a:xfrm>
              <a:off x="3116" y="1108"/>
              <a:ext cx="288" cy="154"/>
            </a:xfrm>
            <a:prstGeom prst="rect">
              <a:avLst/>
            </a:prstGeom>
            <a:noFill/>
            <a:ln w="9525">
              <a:noFill/>
              <a:miter lim="800000"/>
              <a:headEnd/>
              <a:tailEnd/>
            </a:ln>
          </p:spPr>
          <p:txBody>
            <a:bodyPr>
              <a:spAutoFit/>
            </a:bodyPr>
            <a:lstStyle/>
            <a:p>
              <a:pPr algn="r">
                <a:spcBef>
                  <a:spcPct val="50000"/>
                </a:spcBef>
              </a:pPr>
              <a:r>
                <a:rPr lang="en-US" sz="1000" b="1" dirty="0">
                  <a:solidFill>
                    <a:schemeClr val="bg1"/>
                  </a:solidFill>
                </a:rPr>
                <a:t>120</a:t>
              </a:r>
            </a:p>
          </p:txBody>
        </p:sp>
        <p:sp>
          <p:nvSpPr>
            <p:cNvPr id="29753" name="Text Box 114"/>
            <p:cNvSpPr txBox="1">
              <a:spLocks noChangeArrowheads="1"/>
            </p:cNvSpPr>
            <p:nvPr/>
          </p:nvSpPr>
          <p:spPr bwMode="auto">
            <a:xfrm>
              <a:off x="3116" y="1372"/>
              <a:ext cx="288" cy="154"/>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100</a:t>
              </a:r>
            </a:p>
          </p:txBody>
        </p:sp>
        <p:sp>
          <p:nvSpPr>
            <p:cNvPr id="29754" name="Text Box 115"/>
            <p:cNvSpPr txBox="1">
              <a:spLocks noChangeArrowheads="1"/>
            </p:cNvSpPr>
            <p:nvPr/>
          </p:nvSpPr>
          <p:spPr bwMode="auto">
            <a:xfrm>
              <a:off x="3116" y="1636"/>
              <a:ext cx="288" cy="154"/>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80</a:t>
              </a:r>
            </a:p>
          </p:txBody>
        </p:sp>
        <p:sp>
          <p:nvSpPr>
            <p:cNvPr id="29755" name="Text Box 116"/>
            <p:cNvSpPr txBox="1">
              <a:spLocks noChangeArrowheads="1"/>
            </p:cNvSpPr>
            <p:nvPr/>
          </p:nvSpPr>
          <p:spPr bwMode="auto">
            <a:xfrm>
              <a:off x="3116" y="1900"/>
              <a:ext cx="288" cy="154"/>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60</a:t>
              </a:r>
            </a:p>
          </p:txBody>
        </p:sp>
        <p:sp>
          <p:nvSpPr>
            <p:cNvPr id="29756" name="Text Box 117"/>
            <p:cNvSpPr txBox="1">
              <a:spLocks noChangeArrowheads="1"/>
            </p:cNvSpPr>
            <p:nvPr/>
          </p:nvSpPr>
          <p:spPr bwMode="auto">
            <a:xfrm>
              <a:off x="3116" y="2164"/>
              <a:ext cx="288" cy="154"/>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40</a:t>
              </a:r>
            </a:p>
          </p:txBody>
        </p:sp>
        <p:sp>
          <p:nvSpPr>
            <p:cNvPr id="29757" name="Text Box 118"/>
            <p:cNvSpPr txBox="1">
              <a:spLocks noChangeArrowheads="1"/>
            </p:cNvSpPr>
            <p:nvPr/>
          </p:nvSpPr>
          <p:spPr bwMode="auto">
            <a:xfrm>
              <a:off x="3116" y="2428"/>
              <a:ext cx="288" cy="154"/>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20</a:t>
              </a:r>
            </a:p>
          </p:txBody>
        </p:sp>
        <p:sp>
          <p:nvSpPr>
            <p:cNvPr id="29758" name="Text Box 119"/>
            <p:cNvSpPr txBox="1">
              <a:spLocks noChangeArrowheads="1"/>
            </p:cNvSpPr>
            <p:nvPr/>
          </p:nvSpPr>
          <p:spPr bwMode="auto">
            <a:xfrm>
              <a:off x="3116" y="2692"/>
              <a:ext cx="288" cy="154"/>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0</a:t>
              </a:r>
            </a:p>
          </p:txBody>
        </p:sp>
      </p:grpSp>
      <p:sp>
        <p:nvSpPr>
          <p:cNvPr id="29748" name="Line 60"/>
          <p:cNvSpPr>
            <a:spLocks noChangeShapeType="1"/>
          </p:cNvSpPr>
          <p:nvPr/>
        </p:nvSpPr>
        <p:spPr bwMode="auto">
          <a:xfrm>
            <a:off x="7010400" y="1905000"/>
            <a:ext cx="381000" cy="0"/>
          </a:xfrm>
          <a:prstGeom prst="line">
            <a:avLst/>
          </a:prstGeom>
          <a:noFill/>
          <a:ln w="12700">
            <a:solidFill>
              <a:schemeClr val="tx1"/>
            </a:solidFill>
            <a:prstDash val="dash"/>
            <a:round/>
            <a:headEnd/>
            <a:tailEnd/>
          </a:ln>
        </p:spPr>
        <p:txBody>
          <a:bodyPr/>
          <a:lstStyle/>
          <a:p>
            <a:endParaRPr lang="en-US">
              <a:solidFill>
                <a:schemeClr val="bg1"/>
              </a:solidFill>
            </a:endParaRPr>
          </a:p>
        </p:txBody>
      </p:sp>
      <p:sp>
        <p:nvSpPr>
          <p:cNvPr id="29749" name="Line 61"/>
          <p:cNvSpPr>
            <a:spLocks noChangeShapeType="1"/>
          </p:cNvSpPr>
          <p:nvPr/>
        </p:nvSpPr>
        <p:spPr bwMode="auto">
          <a:xfrm>
            <a:off x="7010400" y="2209800"/>
            <a:ext cx="381000" cy="0"/>
          </a:xfrm>
          <a:prstGeom prst="line">
            <a:avLst/>
          </a:prstGeom>
          <a:noFill/>
          <a:ln w="12700">
            <a:solidFill>
              <a:schemeClr val="accent1"/>
            </a:solidFill>
            <a:round/>
            <a:headEnd/>
            <a:tailEnd/>
          </a:ln>
        </p:spPr>
        <p:txBody>
          <a:bodyPr/>
          <a:lstStyle/>
          <a:p>
            <a:endParaRPr lang="en-US">
              <a:solidFill>
                <a:schemeClr val="bg1"/>
              </a:solidFill>
            </a:endParaRPr>
          </a:p>
        </p:txBody>
      </p:sp>
      <p:sp>
        <p:nvSpPr>
          <p:cNvPr id="29750" name="Text Box 111"/>
          <p:cNvSpPr txBox="1">
            <a:spLocks noChangeArrowheads="1"/>
          </p:cNvSpPr>
          <p:nvPr/>
        </p:nvSpPr>
        <p:spPr bwMode="auto">
          <a:xfrm>
            <a:off x="7467600" y="1828800"/>
            <a:ext cx="1524000" cy="184666"/>
          </a:xfrm>
          <a:prstGeom prst="rect">
            <a:avLst/>
          </a:prstGeom>
          <a:noFill/>
          <a:ln w="9525">
            <a:noFill/>
            <a:miter lim="800000"/>
            <a:headEnd/>
            <a:tailEnd/>
          </a:ln>
        </p:spPr>
        <p:txBody>
          <a:bodyPr lIns="0" tIns="0" rIns="0" bIns="0">
            <a:spAutoFit/>
          </a:bodyPr>
          <a:lstStyle/>
          <a:p>
            <a:pPr>
              <a:spcBef>
                <a:spcPct val="50000"/>
              </a:spcBef>
            </a:pPr>
            <a:r>
              <a:rPr lang="en-US" sz="1200" dirty="0">
                <a:solidFill>
                  <a:schemeClr val="bg1"/>
                </a:solidFill>
              </a:rPr>
              <a:t>95% CI</a:t>
            </a:r>
          </a:p>
        </p:txBody>
      </p:sp>
      <p:sp>
        <p:nvSpPr>
          <p:cNvPr id="29751" name="Text Box 111"/>
          <p:cNvSpPr txBox="1">
            <a:spLocks noChangeArrowheads="1"/>
          </p:cNvSpPr>
          <p:nvPr/>
        </p:nvSpPr>
        <p:spPr bwMode="auto">
          <a:xfrm>
            <a:off x="7467600" y="2133600"/>
            <a:ext cx="1524000" cy="184666"/>
          </a:xfrm>
          <a:prstGeom prst="rect">
            <a:avLst/>
          </a:prstGeom>
          <a:noFill/>
          <a:ln w="9525">
            <a:noFill/>
            <a:miter lim="800000"/>
            <a:headEnd/>
            <a:tailEnd/>
          </a:ln>
        </p:spPr>
        <p:txBody>
          <a:bodyPr lIns="0" tIns="0" rIns="0" bIns="0">
            <a:spAutoFit/>
          </a:bodyPr>
          <a:lstStyle/>
          <a:p>
            <a:pPr>
              <a:spcBef>
                <a:spcPct val="50000"/>
              </a:spcBef>
            </a:pPr>
            <a:r>
              <a:rPr lang="en-US" sz="1200">
                <a:solidFill>
                  <a:schemeClr val="bg1"/>
                </a:solidFill>
              </a:rPr>
              <a:t>Log of mean HbA1c</a:t>
            </a:r>
          </a:p>
        </p:txBody>
      </p:sp>
      <p:sp>
        <p:nvSpPr>
          <p:cNvPr id="63" name="Rectangle 6"/>
          <p:cNvSpPr>
            <a:spLocks noGrp="1" noChangeArrowheads="1"/>
          </p:cNvSpPr>
          <p:nvPr>
            <p:ph type="title" idx="4294967295"/>
          </p:nvPr>
        </p:nvSpPr>
        <p:spPr>
          <a:xfrm>
            <a:off x="474663" y="166688"/>
            <a:ext cx="8189912" cy="1143000"/>
          </a:xfrm>
          <a:noFill/>
        </p:spPr>
        <p:txBody>
          <a:bodyPr/>
          <a:lstStyle/>
          <a:p>
            <a:pPr>
              <a:lnSpc>
                <a:spcPct val="100000"/>
              </a:lnSpc>
            </a:pPr>
            <a:r>
              <a:rPr lang="en-US" sz="3600" dirty="0" smtClean="0"/>
              <a:t>Hypoglycemia: HbA1c</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8"/>
          <p:cNvSpPr>
            <a:spLocks noGrp="1" noChangeArrowheads="1"/>
          </p:cNvSpPr>
          <p:nvPr>
            <p:ph type="title" idx="4294967295"/>
          </p:nvPr>
        </p:nvSpPr>
        <p:spPr>
          <a:noFill/>
        </p:spPr>
        <p:txBody>
          <a:bodyPr>
            <a:normAutofit fontScale="90000"/>
          </a:bodyPr>
          <a:lstStyle/>
          <a:p>
            <a:pPr>
              <a:lnSpc>
                <a:spcPct val="100000"/>
              </a:lnSpc>
            </a:pPr>
            <a:r>
              <a:rPr lang="en-US" sz="3600" dirty="0" smtClean="0"/>
              <a:t>Diabetes: Magnitude of Chronic Complications</a:t>
            </a:r>
          </a:p>
        </p:txBody>
      </p:sp>
      <p:grpSp>
        <p:nvGrpSpPr>
          <p:cNvPr id="2" name="Group 53"/>
          <p:cNvGrpSpPr>
            <a:grpSpLocks/>
          </p:cNvGrpSpPr>
          <p:nvPr/>
        </p:nvGrpSpPr>
        <p:grpSpPr bwMode="auto">
          <a:xfrm>
            <a:off x="0" y="1225550"/>
            <a:ext cx="9144000" cy="5334000"/>
            <a:chOff x="-96" y="772"/>
            <a:chExt cx="6768" cy="3360"/>
          </a:xfrm>
        </p:grpSpPr>
        <p:sp>
          <p:nvSpPr>
            <p:cNvPr id="30740" name="Line 54"/>
            <p:cNvSpPr>
              <a:spLocks noChangeShapeType="1"/>
            </p:cNvSpPr>
            <p:nvPr/>
          </p:nvSpPr>
          <p:spPr bwMode="auto">
            <a:xfrm>
              <a:off x="-84" y="4132"/>
              <a:ext cx="6756" cy="0"/>
            </a:xfrm>
            <a:prstGeom prst="line">
              <a:avLst/>
            </a:prstGeom>
            <a:noFill/>
            <a:ln w="9525">
              <a:noFill/>
              <a:round/>
              <a:headEnd/>
              <a:tailEnd/>
            </a:ln>
          </p:spPr>
          <p:txBody>
            <a:bodyPr lIns="0" tIns="0" rIns="0" bIns="0" anchor="ctr">
              <a:spAutoFit/>
            </a:bodyPr>
            <a:lstStyle/>
            <a:p>
              <a:endParaRPr lang="en-US">
                <a:solidFill>
                  <a:schemeClr val="bg1"/>
                </a:solidFill>
              </a:endParaRPr>
            </a:p>
          </p:txBody>
        </p:sp>
        <p:sp>
          <p:nvSpPr>
            <p:cNvPr id="30741" name="Line 55"/>
            <p:cNvSpPr>
              <a:spLocks noChangeShapeType="1"/>
            </p:cNvSpPr>
            <p:nvPr/>
          </p:nvSpPr>
          <p:spPr bwMode="auto">
            <a:xfrm>
              <a:off x="-96" y="772"/>
              <a:ext cx="6756" cy="0"/>
            </a:xfrm>
            <a:prstGeom prst="line">
              <a:avLst/>
            </a:prstGeom>
            <a:noFill/>
            <a:ln w="9525">
              <a:noFill/>
              <a:round/>
              <a:headEnd/>
              <a:tailEnd/>
            </a:ln>
          </p:spPr>
          <p:txBody>
            <a:bodyPr lIns="0" tIns="0" rIns="0" bIns="0" anchor="ctr">
              <a:spAutoFit/>
            </a:bodyPr>
            <a:lstStyle/>
            <a:p>
              <a:endParaRPr lang="en-US">
                <a:solidFill>
                  <a:schemeClr val="bg1"/>
                </a:solidFill>
              </a:endParaRPr>
            </a:p>
          </p:txBody>
        </p:sp>
      </p:grpSp>
      <p:sp>
        <p:nvSpPr>
          <p:cNvPr id="30724" name="Rectangle 56"/>
          <p:cNvSpPr>
            <a:spLocks noChangeArrowheads="1"/>
          </p:cNvSpPr>
          <p:nvPr/>
        </p:nvSpPr>
        <p:spPr bwMode="auto">
          <a:xfrm>
            <a:off x="469900" y="6353175"/>
            <a:ext cx="8534400" cy="369332"/>
          </a:xfrm>
          <a:prstGeom prst="rect">
            <a:avLst/>
          </a:prstGeom>
          <a:noFill/>
          <a:ln w="9525">
            <a:noFill/>
            <a:miter lim="800000"/>
            <a:headEnd/>
            <a:tailEnd/>
          </a:ln>
        </p:spPr>
        <p:txBody>
          <a:bodyPr wrap="square" lIns="0" tIns="0" rIns="0" bIns="0">
            <a:spAutoFit/>
          </a:bodyPr>
          <a:lstStyle/>
          <a:p>
            <a:pPr algn="r"/>
            <a:r>
              <a:rPr lang="en-US" sz="1200" dirty="0">
                <a:solidFill>
                  <a:schemeClr val="bg1"/>
                </a:solidFill>
                <a:latin typeface="Arial Narrow" pitchFamily="34" charset="0"/>
              </a:rPr>
              <a:t>National Diabetes Information Clearinghouse. Available at: http://</a:t>
            </a:r>
            <a:r>
              <a:rPr lang="en-US" sz="1200" dirty="0" smtClean="0">
                <a:solidFill>
                  <a:schemeClr val="bg1"/>
                </a:solidFill>
                <a:latin typeface="Arial Narrow" pitchFamily="34" charset="0"/>
              </a:rPr>
              <a:t>diabetes.niddk.nih.gov/dm/pubs/statistics/index.htm#complications.</a:t>
            </a:r>
            <a:br>
              <a:rPr lang="en-US" sz="1200" dirty="0" smtClean="0">
                <a:solidFill>
                  <a:schemeClr val="bg1"/>
                </a:solidFill>
                <a:latin typeface="Arial Narrow" pitchFamily="34" charset="0"/>
              </a:rPr>
            </a:br>
            <a:r>
              <a:rPr lang="en-US" sz="1200" dirty="0" smtClean="0">
                <a:solidFill>
                  <a:schemeClr val="bg1"/>
                </a:solidFill>
                <a:latin typeface="Arial Narrow" pitchFamily="34" charset="0"/>
              </a:rPr>
              <a:t>Accessed </a:t>
            </a:r>
            <a:r>
              <a:rPr lang="en-US" sz="1200" dirty="0">
                <a:solidFill>
                  <a:schemeClr val="bg1"/>
                </a:solidFill>
                <a:latin typeface="Arial Narrow" pitchFamily="34" charset="0"/>
              </a:rPr>
              <a:t>8 April, 2010.</a:t>
            </a:r>
          </a:p>
        </p:txBody>
      </p:sp>
      <p:pic>
        <p:nvPicPr>
          <p:cNvPr id="33" name="Picture 32" descr="Fotolia_8046955_XXL.jpg"/>
          <p:cNvPicPr>
            <a:picLocks noChangeAspect="1"/>
          </p:cNvPicPr>
          <p:nvPr/>
        </p:nvPicPr>
        <p:blipFill>
          <a:blip r:embed="rId3" cstate="print"/>
          <a:stretch>
            <a:fillRect/>
          </a:stretch>
        </p:blipFill>
        <p:spPr>
          <a:xfrm>
            <a:off x="3200400" y="1794757"/>
            <a:ext cx="2819400" cy="4072643"/>
          </a:xfrm>
          <a:prstGeom prst="roundRect">
            <a:avLst>
              <a:gd name="adj" fmla="val 16667"/>
            </a:avLst>
          </a:prstGeom>
          <a:solidFill>
            <a:schemeClr val="accent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descr="Fotolia_Organs_XXL.jpg"/>
          <p:cNvPicPr>
            <a:picLocks noChangeAspect="1"/>
          </p:cNvPicPr>
          <p:nvPr/>
        </p:nvPicPr>
        <p:blipFill>
          <a:blip r:embed="rId4" cstate="print"/>
          <a:srcRect r="64042" b="66183"/>
          <a:stretch>
            <a:fillRect/>
          </a:stretch>
        </p:blipFill>
        <p:spPr>
          <a:xfrm>
            <a:off x="2532381" y="1752600"/>
            <a:ext cx="932596" cy="87706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descr="Fotolia_Organs_XXL.jpg"/>
          <p:cNvPicPr>
            <a:picLocks noChangeAspect="1"/>
          </p:cNvPicPr>
          <p:nvPr/>
        </p:nvPicPr>
        <p:blipFill>
          <a:blip r:embed="rId5" cstate="print"/>
          <a:srcRect l="3927" t="34983" r="65841" b="36898"/>
          <a:stretch>
            <a:fillRect/>
          </a:stretch>
        </p:blipFill>
        <p:spPr>
          <a:xfrm>
            <a:off x="2526106" y="3236851"/>
            <a:ext cx="943922" cy="877949"/>
          </a:xfrm>
          <a:prstGeom prst="roundRect">
            <a:avLst>
              <a:gd name="adj" fmla="val 16667"/>
            </a:avLst>
          </a:prstGeom>
          <a:ln>
            <a:noFill/>
          </a:ln>
          <a:effectLst>
            <a:outerShdw blurRad="50800" dist="38100" algn="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35" descr="Fotolia_21132081_XXL.jpg"/>
          <p:cNvPicPr>
            <a:picLocks noChangeAspect="1"/>
          </p:cNvPicPr>
          <p:nvPr/>
        </p:nvPicPr>
        <p:blipFill>
          <a:blip r:embed="rId6" cstate="print"/>
          <a:srcRect l="42674" b="25533"/>
          <a:stretch>
            <a:fillRect/>
          </a:stretch>
        </p:blipFill>
        <p:spPr>
          <a:xfrm flipH="1">
            <a:off x="2527041" y="4800600"/>
            <a:ext cx="946399" cy="876538"/>
          </a:xfrm>
          <a:prstGeom prst="roundRect">
            <a:avLst>
              <a:gd name="adj" fmla="val 16667"/>
            </a:avLst>
          </a:prstGeom>
          <a:ln>
            <a:noFill/>
          </a:ln>
          <a:effectLst>
            <a:outerShdw blurRad="50800" dist="38100" dir="18900000" algn="b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36" descr="Fotolia_Organs_XXL.jpg"/>
          <p:cNvPicPr>
            <a:picLocks noChangeAspect="1"/>
          </p:cNvPicPr>
          <p:nvPr/>
        </p:nvPicPr>
        <p:blipFill>
          <a:blip r:embed="rId7" cstate="print"/>
          <a:srcRect l="65908" r="-149" b="68408"/>
          <a:stretch>
            <a:fillRect/>
          </a:stretch>
        </p:blipFill>
        <p:spPr>
          <a:xfrm>
            <a:off x="5648290" y="2438400"/>
            <a:ext cx="951254" cy="877662"/>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37" descr="Fotolia_Organs_XXL.jpg"/>
          <p:cNvPicPr>
            <a:picLocks noChangeAspect="1"/>
          </p:cNvPicPr>
          <p:nvPr/>
        </p:nvPicPr>
        <p:blipFill>
          <a:blip r:embed="rId8" cstate="print"/>
          <a:srcRect l="34283" t="3344" r="36897" b="69893"/>
          <a:stretch>
            <a:fillRect/>
          </a:stretch>
        </p:blipFill>
        <p:spPr>
          <a:xfrm>
            <a:off x="5784401" y="4227074"/>
            <a:ext cx="945833" cy="878326"/>
          </a:xfrm>
          <a:prstGeom prst="roundRect">
            <a:avLst>
              <a:gd name="adj" fmla="val 16667"/>
            </a:avLst>
          </a:prstGeom>
          <a:ln>
            <a:noFill/>
          </a:ln>
          <a:effectLst>
            <a:outerShdw blurRad="50800" dist="38100" dir="10800000" algn="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31" name="TextBox 38"/>
          <p:cNvSpPr txBox="1">
            <a:spLocks noChangeArrowheads="1"/>
          </p:cNvSpPr>
          <p:nvPr/>
        </p:nvSpPr>
        <p:spPr bwMode="auto">
          <a:xfrm>
            <a:off x="533400" y="3048000"/>
            <a:ext cx="2033588" cy="584775"/>
          </a:xfrm>
          <a:prstGeom prst="rect">
            <a:avLst/>
          </a:prstGeom>
          <a:noFill/>
          <a:ln w="9525">
            <a:noFill/>
            <a:miter lim="800000"/>
            <a:headEnd/>
            <a:tailEnd/>
          </a:ln>
        </p:spPr>
        <p:txBody>
          <a:bodyPr>
            <a:spAutoFit/>
          </a:bodyPr>
          <a:lstStyle/>
          <a:p>
            <a:r>
              <a:rPr lang="en-US" sz="1400" b="1">
                <a:solidFill>
                  <a:schemeClr val="bg1"/>
                </a:solidFill>
              </a:rPr>
              <a:t>Diabetic Nephropathy</a:t>
            </a:r>
            <a:endParaRPr lang="en-US" sz="1400" baseline="30000">
              <a:solidFill>
                <a:schemeClr val="bg1"/>
              </a:solidFill>
            </a:endParaRPr>
          </a:p>
          <a:p>
            <a:endParaRPr lang="en-US">
              <a:solidFill>
                <a:schemeClr val="bg1"/>
              </a:solidFill>
            </a:endParaRPr>
          </a:p>
        </p:txBody>
      </p:sp>
      <p:sp>
        <p:nvSpPr>
          <p:cNvPr id="30732" name="TextBox 39"/>
          <p:cNvSpPr txBox="1">
            <a:spLocks noChangeArrowheads="1"/>
          </p:cNvSpPr>
          <p:nvPr/>
        </p:nvSpPr>
        <p:spPr bwMode="auto">
          <a:xfrm>
            <a:off x="7258050" y="2286000"/>
            <a:ext cx="661656" cy="307777"/>
          </a:xfrm>
          <a:prstGeom prst="rect">
            <a:avLst/>
          </a:prstGeom>
          <a:noFill/>
          <a:ln w="9525">
            <a:noFill/>
            <a:miter lim="800000"/>
            <a:headEnd/>
            <a:tailEnd/>
          </a:ln>
        </p:spPr>
        <p:txBody>
          <a:bodyPr wrap="none">
            <a:spAutoFit/>
          </a:bodyPr>
          <a:lstStyle/>
          <a:p>
            <a:r>
              <a:rPr lang="en-US" sz="1400" b="1" dirty="0">
                <a:solidFill>
                  <a:schemeClr val="bg1"/>
                </a:solidFill>
              </a:rPr>
              <a:t>Stroke</a:t>
            </a:r>
            <a:endParaRPr lang="en-US" sz="1400" baseline="30000" dirty="0">
              <a:solidFill>
                <a:schemeClr val="bg1"/>
              </a:solidFill>
            </a:endParaRPr>
          </a:p>
        </p:txBody>
      </p:sp>
      <p:sp>
        <p:nvSpPr>
          <p:cNvPr id="30733" name="Text Box 6"/>
          <p:cNvSpPr txBox="1">
            <a:spLocks noChangeArrowheads="1"/>
          </p:cNvSpPr>
          <p:nvPr/>
        </p:nvSpPr>
        <p:spPr bwMode="auto">
          <a:xfrm>
            <a:off x="152400" y="1600200"/>
            <a:ext cx="2757488" cy="307975"/>
          </a:xfrm>
          <a:prstGeom prst="rect">
            <a:avLst/>
          </a:prstGeom>
          <a:noFill/>
          <a:ln w="9525">
            <a:noFill/>
            <a:miter lim="800000"/>
            <a:headEnd/>
            <a:tailEnd/>
          </a:ln>
        </p:spPr>
        <p:txBody>
          <a:bodyPr>
            <a:spAutoFit/>
          </a:bodyPr>
          <a:lstStyle/>
          <a:p>
            <a:pPr algn="ctr" eaLnBrk="0" hangingPunct="0">
              <a:buClr>
                <a:schemeClr val="tx1"/>
              </a:buClr>
              <a:buSzPct val="80000"/>
            </a:pPr>
            <a:r>
              <a:rPr lang="en-US" sz="1400" b="1">
                <a:solidFill>
                  <a:schemeClr val="bg1"/>
                </a:solidFill>
              </a:rPr>
              <a:t>Diabetic Retinopathy</a:t>
            </a:r>
          </a:p>
        </p:txBody>
      </p:sp>
      <p:sp>
        <p:nvSpPr>
          <p:cNvPr id="30734" name="Text Box 9"/>
          <p:cNvSpPr txBox="1">
            <a:spLocks noChangeArrowheads="1"/>
          </p:cNvSpPr>
          <p:nvPr/>
        </p:nvSpPr>
        <p:spPr bwMode="auto">
          <a:xfrm>
            <a:off x="533400" y="1928813"/>
            <a:ext cx="1905000" cy="738187"/>
          </a:xfrm>
          <a:prstGeom prst="rect">
            <a:avLst/>
          </a:prstGeom>
          <a:noFill/>
          <a:ln w="9525">
            <a:noFill/>
            <a:miter lim="800000"/>
            <a:headEnd/>
            <a:tailEnd/>
          </a:ln>
        </p:spPr>
        <p:txBody>
          <a:bodyPr>
            <a:spAutoFit/>
          </a:bodyPr>
          <a:lstStyle/>
          <a:p>
            <a:pPr algn="ctr" eaLnBrk="0" hangingPunct="0">
              <a:buClr>
                <a:schemeClr val="tx1"/>
              </a:buClr>
              <a:buSzPct val="80000"/>
            </a:pPr>
            <a:r>
              <a:rPr lang="en-US" sz="1400">
                <a:solidFill>
                  <a:schemeClr val="bg1"/>
                </a:solidFill>
              </a:rPr>
              <a:t>Leading cause </a:t>
            </a:r>
            <a:br>
              <a:rPr lang="en-US" sz="1400">
                <a:solidFill>
                  <a:schemeClr val="bg1"/>
                </a:solidFill>
              </a:rPr>
            </a:br>
            <a:r>
              <a:rPr lang="en-US" sz="1400">
                <a:solidFill>
                  <a:schemeClr val="bg1"/>
                </a:solidFill>
              </a:rPr>
              <a:t>of blindness in working age adults</a:t>
            </a:r>
            <a:endParaRPr lang="en-US" sz="1400" baseline="30000">
              <a:solidFill>
                <a:schemeClr val="bg1"/>
              </a:solidFill>
            </a:endParaRPr>
          </a:p>
        </p:txBody>
      </p:sp>
      <p:sp>
        <p:nvSpPr>
          <p:cNvPr id="30735" name="Text Box 38"/>
          <p:cNvSpPr txBox="1">
            <a:spLocks noChangeArrowheads="1"/>
          </p:cNvSpPr>
          <p:nvPr/>
        </p:nvSpPr>
        <p:spPr bwMode="auto">
          <a:xfrm>
            <a:off x="381000" y="3352800"/>
            <a:ext cx="2057400" cy="523220"/>
          </a:xfrm>
          <a:prstGeom prst="rect">
            <a:avLst/>
          </a:prstGeom>
          <a:noFill/>
          <a:ln w="9525">
            <a:noFill/>
            <a:miter lim="800000"/>
            <a:headEnd/>
            <a:tailEnd/>
          </a:ln>
        </p:spPr>
        <p:txBody>
          <a:bodyPr>
            <a:spAutoFit/>
          </a:bodyPr>
          <a:lstStyle/>
          <a:p>
            <a:pPr algn="ctr" eaLnBrk="0" hangingPunct="0">
              <a:buClr>
                <a:schemeClr val="tx1"/>
              </a:buClr>
              <a:buSzPct val="80000"/>
            </a:pPr>
            <a:r>
              <a:rPr lang="en-US" sz="1400">
                <a:solidFill>
                  <a:schemeClr val="bg1"/>
                </a:solidFill>
              </a:rPr>
              <a:t>Leading cause of </a:t>
            </a:r>
          </a:p>
          <a:p>
            <a:pPr algn="ctr" eaLnBrk="0" hangingPunct="0">
              <a:buClr>
                <a:schemeClr val="tx1"/>
              </a:buClr>
              <a:buSzPct val="80000"/>
            </a:pPr>
            <a:r>
              <a:rPr lang="en-US" sz="1400">
                <a:solidFill>
                  <a:schemeClr val="bg1"/>
                </a:solidFill>
              </a:rPr>
              <a:t>end-stage renal disease</a:t>
            </a:r>
            <a:endParaRPr lang="en-US" sz="1400" baseline="30000">
              <a:solidFill>
                <a:schemeClr val="bg1"/>
              </a:solidFill>
            </a:endParaRPr>
          </a:p>
        </p:txBody>
      </p:sp>
      <p:sp>
        <p:nvSpPr>
          <p:cNvPr id="30736" name="Text Box 15"/>
          <p:cNvSpPr txBox="1">
            <a:spLocks noChangeArrowheads="1"/>
          </p:cNvSpPr>
          <p:nvPr/>
        </p:nvSpPr>
        <p:spPr bwMode="auto">
          <a:xfrm>
            <a:off x="533400" y="4568825"/>
            <a:ext cx="1981200" cy="307975"/>
          </a:xfrm>
          <a:prstGeom prst="rect">
            <a:avLst/>
          </a:prstGeom>
          <a:noFill/>
          <a:ln w="9525">
            <a:noFill/>
            <a:miter lim="800000"/>
            <a:headEnd/>
            <a:tailEnd/>
          </a:ln>
        </p:spPr>
        <p:txBody>
          <a:bodyPr>
            <a:spAutoFit/>
          </a:bodyPr>
          <a:lstStyle/>
          <a:p>
            <a:pPr algn="ctr" eaLnBrk="0" hangingPunct="0">
              <a:buClr>
                <a:schemeClr val="tx1"/>
              </a:buClr>
              <a:buSzPct val="80000"/>
            </a:pPr>
            <a:r>
              <a:rPr lang="en-US" sz="1400" b="1">
                <a:solidFill>
                  <a:schemeClr val="bg1"/>
                </a:solidFill>
              </a:rPr>
              <a:t>Diabetic Neuropathy</a:t>
            </a:r>
          </a:p>
        </p:txBody>
      </p:sp>
      <p:sp>
        <p:nvSpPr>
          <p:cNvPr id="30737" name="Text Box 32"/>
          <p:cNvSpPr txBox="1">
            <a:spLocks noChangeArrowheads="1"/>
          </p:cNvSpPr>
          <p:nvPr/>
        </p:nvSpPr>
        <p:spPr bwMode="auto">
          <a:xfrm>
            <a:off x="533400" y="4876800"/>
            <a:ext cx="1905000" cy="954088"/>
          </a:xfrm>
          <a:prstGeom prst="rect">
            <a:avLst/>
          </a:prstGeom>
          <a:noFill/>
          <a:ln w="9525">
            <a:noFill/>
            <a:miter lim="800000"/>
            <a:headEnd/>
            <a:tailEnd/>
          </a:ln>
        </p:spPr>
        <p:txBody>
          <a:bodyPr>
            <a:spAutoFit/>
          </a:bodyPr>
          <a:lstStyle/>
          <a:p>
            <a:pPr algn="ctr" eaLnBrk="0" hangingPunct="0">
              <a:buClr>
                <a:schemeClr val="tx1"/>
              </a:buClr>
              <a:buSzPct val="80000"/>
            </a:pPr>
            <a:r>
              <a:rPr lang="en-US" sz="1400">
                <a:solidFill>
                  <a:schemeClr val="bg1"/>
                </a:solidFill>
              </a:rPr>
              <a:t>Leading cause </a:t>
            </a:r>
            <a:br>
              <a:rPr lang="en-US" sz="1400">
                <a:solidFill>
                  <a:schemeClr val="bg1"/>
                </a:solidFill>
              </a:rPr>
            </a:br>
            <a:r>
              <a:rPr lang="en-US" sz="1400">
                <a:solidFill>
                  <a:schemeClr val="bg1"/>
                </a:solidFill>
              </a:rPr>
              <a:t>of nontraumatic </a:t>
            </a:r>
          </a:p>
          <a:p>
            <a:pPr algn="ctr" eaLnBrk="0" hangingPunct="0">
              <a:buClr>
                <a:schemeClr val="tx1"/>
              </a:buClr>
              <a:buSzPct val="80000"/>
            </a:pPr>
            <a:r>
              <a:rPr lang="en-US" sz="1400">
                <a:solidFill>
                  <a:schemeClr val="bg1"/>
                </a:solidFill>
              </a:rPr>
              <a:t>lower-extremity amputations</a:t>
            </a:r>
            <a:endParaRPr lang="en-US" sz="1400" baseline="30000">
              <a:solidFill>
                <a:schemeClr val="bg1"/>
              </a:solidFill>
            </a:endParaRPr>
          </a:p>
        </p:txBody>
      </p:sp>
      <p:sp>
        <p:nvSpPr>
          <p:cNvPr id="30738" name="Text Box 48"/>
          <p:cNvSpPr txBox="1">
            <a:spLocks noChangeArrowheads="1"/>
          </p:cNvSpPr>
          <p:nvPr/>
        </p:nvSpPr>
        <p:spPr bwMode="auto">
          <a:xfrm>
            <a:off x="6772275" y="3975100"/>
            <a:ext cx="2066925" cy="215900"/>
          </a:xfrm>
          <a:prstGeom prst="rect">
            <a:avLst/>
          </a:prstGeom>
          <a:noFill/>
          <a:ln w="9525">
            <a:noFill/>
            <a:miter lim="800000"/>
            <a:headEnd/>
            <a:tailEnd/>
          </a:ln>
        </p:spPr>
        <p:txBody>
          <a:bodyPr lIns="0" tIns="0" rIns="0" bIns="0">
            <a:spAutoFit/>
          </a:bodyPr>
          <a:lstStyle/>
          <a:p>
            <a:pPr algn="ctr" eaLnBrk="0" hangingPunct="0">
              <a:buClr>
                <a:schemeClr val="tx1"/>
              </a:buClr>
              <a:buSzPct val="80000"/>
            </a:pPr>
            <a:r>
              <a:rPr lang="en-US" sz="1400" b="1" dirty="0">
                <a:solidFill>
                  <a:schemeClr val="bg1"/>
                </a:solidFill>
              </a:rPr>
              <a:t>Cardiovascular Disease</a:t>
            </a:r>
          </a:p>
        </p:txBody>
      </p:sp>
      <p:sp>
        <p:nvSpPr>
          <p:cNvPr id="30739" name="Text Box 49"/>
          <p:cNvSpPr txBox="1">
            <a:spLocks noChangeArrowheads="1"/>
          </p:cNvSpPr>
          <p:nvPr/>
        </p:nvSpPr>
        <p:spPr bwMode="auto">
          <a:xfrm>
            <a:off x="6705600" y="2601913"/>
            <a:ext cx="1905000" cy="674687"/>
          </a:xfrm>
          <a:prstGeom prst="rect">
            <a:avLst/>
          </a:prstGeom>
          <a:noFill/>
          <a:ln w="9525">
            <a:noFill/>
            <a:miter lim="800000"/>
            <a:headEnd/>
            <a:tailEnd/>
          </a:ln>
        </p:spPr>
        <p:txBody>
          <a:bodyPr>
            <a:spAutoFit/>
          </a:bodyPr>
          <a:lstStyle/>
          <a:p>
            <a:pPr algn="ctr" eaLnBrk="0" hangingPunct="0">
              <a:lnSpc>
                <a:spcPct val="90000"/>
              </a:lnSpc>
              <a:buClr>
                <a:schemeClr val="tx1"/>
              </a:buClr>
              <a:buSzPct val="80000"/>
            </a:pPr>
            <a:r>
              <a:rPr lang="en-US" sz="1400" dirty="0">
                <a:solidFill>
                  <a:schemeClr val="bg1"/>
                </a:solidFill>
              </a:rPr>
              <a:t>2- to 4-fold increase in cardiovascular </a:t>
            </a:r>
          </a:p>
          <a:p>
            <a:pPr algn="ctr" eaLnBrk="0" hangingPunct="0">
              <a:lnSpc>
                <a:spcPct val="90000"/>
              </a:lnSpc>
              <a:buClr>
                <a:schemeClr val="tx1"/>
              </a:buClr>
              <a:buSzPct val="80000"/>
            </a:pPr>
            <a:r>
              <a:rPr lang="en-US" sz="1400" dirty="0">
                <a:solidFill>
                  <a:schemeClr val="bg1"/>
                </a:solidFill>
              </a:rPr>
              <a:t>m</a:t>
            </a:r>
            <a:r>
              <a:rPr lang="en-US" sz="1400" dirty="0" smtClean="0">
                <a:solidFill>
                  <a:schemeClr val="bg1"/>
                </a:solidFill>
              </a:rPr>
              <a:t>ortality </a:t>
            </a:r>
            <a:r>
              <a:rPr lang="en-US" sz="1400" dirty="0">
                <a:solidFill>
                  <a:schemeClr val="bg1"/>
                </a:solidFill>
              </a:rPr>
              <a:t>and stroke</a:t>
            </a:r>
            <a:endParaRPr lang="en-US" sz="1400" baseline="300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p:cNvSpPr>
            <a:spLocks noGrp="1" noChangeArrowheads="1"/>
          </p:cNvSpPr>
          <p:nvPr>
            <p:ph type="title" idx="4294967295"/>
          </p:nvPr>
        </p:nvSpPr>
        <p:spPr>
          <a:noFill/>
        </p:spPr>
        <p:txBody>
          <a:bodyPr>
            <a:normAutofit fontScale="90000"/>
          </a:bodyPr>
          <a:lstStyle/>
          <a:p>
            <a:pPr>
              <a:lnSpc>
                <a:spcPct val="100000"/>
              </a:lnSpc>
            </a:pPr>
            <a:r>
              <a:rPr lang="en-US" sz="3600" dirty="0" err="1" smtClean="0"/>
              <a:t>Glycemic</a:t>
            </a:r>
            <a:r>
              <a:rPr lang="en-US" sz="3600" dirty="0" smtClean="0"/>
              <a:t> Control and Complications</a:t>
            </a:r>
          </a:p>
        </p:txBody>
      </p:sp>
      <p:graphicFrame>
        <p:nvGraphicFramePr>
          <p:cNvPr id="6" name="Object 3"/>
          <p:cNvGraphicFramePr>
            <a:graphicFrameLocks/>
          </p:cNvGraphicFramePr>
          <p:nvPr/>
        </p:nvGraphicFramePr>
        <p:xfrm>
          <a:off x="1816100" y="2336800"/>
          <a:ext cx="49657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2052" name="Text Box 7"/>
          <p:cNvSpPr txBox="1">
            <a:spLocks noChangeArrowheads="1"/>
          </p:cNvSpPr>
          <p:nvPr/>
        </p:nvSpPr>
        <p:spPr bwMode="auto">
          <a:xfrm>
            <a:off x="2743200" y="1518729"/>
            <a:ext cx="3897313" cy="1010668"/>
          </a:xfrm>
          <a:prstGeom prst="rect">
            <a:avLst/>
          </a:prstGeom>
          <a:noFill/>
          <a:ln w="9525" algn="ctr">
            <a:noFill/>
            <a:miter lim="800000"/>
            <a:headEnd/>
            <a:tailEnd/>
          </a:ln>
        </p:spPr>
        <p:txBody>
          <a:bodyPr lIns="43247" tIns="43247" rIns="43247" bIns="43247" anchor="ctr">
            <a:spAutoFit/>
          </a:bodyPr>
          <a:lstStyle/>
          <a:p>
            <a:pPr algn="ctr" defTabSz="865188"/>
            <a:r>
              <a:rPr lang="en-US" sz="1600" b="1" dirty="0">
                <a:solidFill>
                  <a:schemeClr val="bg1"/>
                </a:solidFill>
              </a:rPr>
              <a:t>Risk Reduction in Primary Prevention Cohort of DCCT</a:t>
            </a:r>
          </a:p>
          <a:p>
            <a:pPr algn="ctr" defTabSz="865188"/>
            <a:r>
              <a:rPr lang="en-US" sz="1400" i="1" dirty="0">
                <a:solidFill>
                  <a:schemeClr val="bg1"/>
                </a:solidFill>
              </a:rPr>
              <a:t>[Intensive therapy (mean HbA1c = 7.2%) vs. conventional therapy (mean HbA1c = 9.1%)]</a:t>
            </a:r>
          </a:p>
        </p:txBody>
      </p:sp>
      <p:sp>
        <p:nvSpPr>
          <p:cNvPr id="2053" name="Rectangle 8"/>
          <p:cNvSpPr>
            <a:spLocks noChangeArrowheads="1"/>
          </p:cNvSpPr>
          <p:nvPr/>
        </p:nvSpPr>
        <p:spPr bwMode="auto">
          <a:xfrm>
            <a:off x="1295400" y="6460897"/>
            <a:ext cx="7467600" cy="215444"/>
          </a:xfrm>
          <a:prstGeom prst="rect">
            <a:avLst/>
          </a:prstGeom>
          <a:noFill/>
          <a:ln w="9525">
            <a:noFill/>
            <a:miter lim="800000"/>
            <a:headEnd/>
            <a:tailEnd/>
          </a:ln>
        </p:spPr>
        <p:txBody>
          <a:bodyPr wrap="square" lIns="0" tIns="0" rIns="0" bIns="0">
            <a:spAutoFit/>
          </a:bodyPr>
          <a:lstStyle/>
          <a:p>
            <a:pPr algn="r"/>
            <a:r>
              <a:rPr lang="en-US" sz="1400" dirty="0">
                <a:solidFill>
                  <a:schemeClr val="bg1"/>
                </a:solidFill>
                <a:latin typeface="Arial Narrow" pitchFamily="34" charset="0"/>
              </a:rPr>
              <a:t>The Diabetes Control and Complications Trial Research Group. </a:t>
            </a:r>
            <a:r>
              <a:rPr lang="en-GB" sz="1400" i="1" dirty="0">
                <a:solidFill>
                  <a:schemeClr val="bg1"/>
                </a:solidFill>
                <a:latin typeface="Arial Narrow" pitchFamily="34" charset="0"/>
              </a:rPr>
              <a:t>N </a:t>
            </a:r>
            <a:r>
              <a:rPr lang="en-GB" sz="1400" i="1" dirty="0" err="1">
                <a:solidFill>
                  <a:schemeClr val="bg1"/>
                </a:solidFill>
                <a:latin typeface="Arial Narrow" pitchFamily="34" charset="0"/>
              </a:rPr>
              <a:t>Engl</a:t>
            </a:r>
            <a:r>
              <a:rPr lang="en-GB" sz="1400" i="1" dirty="0">
                <a:solidFill>
                  <a:schemeClr val="bg1"/>
                </a:solidFill>
                <a:latin typeface="Arial Narrow" pitchFamily="34" charset="0"/>
              </a:rPr>
              <a:t> J Med</a:t>
            </a:r>
            <a:r>
              <a:rPr lang="en-GB" sz="1400" dirty="0">
                <a:solidFill>
                  <a:schemeClr val="bg1"/>
                </a:solidFill>
                <a:latin typeface="Arial Narrow" pitchFamily="34" charset="0"/>
              </a:rPr>
              <a:t> 1993;329:977–986.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46188" y="1895475"/>
            <a:ext cx="3816350" cy="3168650"/>
          </a:xfrm>
          <a:prstGeom prst="rect">
            <a:avLst/>
          </a:prstGeom>
          <a:noFill/>
          <a:ln w="9525">
            <a:noFill/>
            <a:miter lim="800000"/>
            <a:headEnd/>
            <a:tailEnd/>
          </a:ln>
        </p:spPr>
        <p:txBody>
          <a:bodyPr wrap="none" anchor="ctr"/>
          <a:lstStyle/>
          <a:p>
            <a:pPr>
              <a:spcBef>
                <a:spcPct val="20000"/>
              </a:spcBef>
              <a:buClr>
                <a:schemeClr val="tx1"/>
              </a:buClr>
              <a:buSzPct val="80000"/>
            </a:pPr>
            <a:endParaRPr lang="en-GB" sz="2000"/>
          </a:p>
        </p:txBody>
      </p:sp>
      <p:sp>
        <p:nvSpPr>
          <p:cNvPr id="32771" name="Rectangle 53"/>
          <p:cNvSpPr>
            <a:spLocks noGrp="1" noChangeArrowheads="1"/>
          </p:cNvSpPr>
          <p:nvPr>
            <p:ph type="title" idx="4294967295"/>
          </p:nvPr>
        </p:nvSpPr>
        <p:spPr>
          <a:noFill/>
        </p:spPr>
        <p:txBody>
          <a:bodyPr>
            <a:normAutofit fontScale="90000"/>
          </a:bodyPr>
          <a:lstStyle/>
          <a:p>
            <a:pPr>
              <a:lnSpc>
                <a:spcPct val="100000"/>
              </a:lnSpc>
            </a:pPr>
            <a:r>
              <a:rPr lang="en-US" sz="3600" dirty="0" smtClean="0">
                <a:effectLst>
                  <a:outerShdw blurRad="38100" dist="38100" dir="2700000" algn="tl">
                    <a:srgbClr val="000000">
                      <a:alpha val="43137"/>
                    </a:srgbClr>
                  </a:outerShdw>
                </a:effectLst>
              </a:rPr>
              <a:t>Relationship Between Hyperglycemia and Complications</a:t>
            </a:r>
          </a:p>
        </p:txBody>
      </p:sp>
      <p:sp>
        <p:nvSpPr>
          <p:cNvPr id="32772" name="Rectangle 54"/>
          <p:cNvSpPr>
            <a:spLocks noGrp="1" noChangeAspect="1" noChangeArrowheads="1"/>
          </p:cNvSpPr>
          <p:nvPr>
            <p:ph type="body" idx="4294967295"/>
          </p:nvPr>
        </p:nvSpPr>
        <p:spPr>
          <a:xfrm>
            <a:off x="5334000" y="1682750"/>
            <a:ext cx="3657600" cy="3194050"/>
          </a:xfrm>
          <a:prstGeom prst="rect">
            <a:avLst/>
          </a:prstGeom>
        </p:spPr>
        <p:txBody>
          <a:bodyPr/>
          <a:lstStyle/>
          <a:p>
            <a:r>
              <a:rPr lang="en-US" sz="2400" dirty="0" smtClean="0">
                <a:solidFill>
                  <a:schemeClr val="bg1"/>
                </a:solidFill>
              </a:rPr>
              <a:t>Continuous relationship</a:t>
            </a:r>
            <a:br>
              <a:rPr lang="en-US" sz="2400" dirty="0" smtClean="0">
                <a:solidFill>
                  <a:schemeClr val="bg1"/>
                </a:solidFill>
              </a:rPr>
            </a:br>
            <a:r>
              <a:rPr lang="en-US" sz="2400" dirty="0" smtClean="0">
                <a:solidFill>
                  <a:schemeClr val="bg1"/>
                </a:solidFill>
              </a:rPr>
              <a:t>between HbA1c</a:t>
            </a:r>
            <a:br>
              <a:rPr lang="en-US" sz="2400" dirty="0" smtClean="0">
                <a:solidFill>
                  <a:schemeClr val="bg1"/>
                </a:solidFill>
              </a:rPr>
            </a:br>
            <a:r>
              <a:rPr lang="en-US" sz="2400" dirty="0" smtClean="0">
                <a:solidFill>
                  <a:schemeClr val="bg1"/>
                </a:solidFill>
              </a:rPr>
              <a:t>and complication risk</a:t>
            </a:r>
          </a:p>
          <a:p>
            <a:endParaRPr lang="en-US" sz="1600" dirty="0" smtClean="0">
              <a:solidFill>
                <a:schemeClr val="bg1"/>
              </a:solidFill>
            </a:endParaRPr>
          </a:p>
          <a:p>
            <a:r>
              <a:rPr lang="en-US" sz="2400" dirty="0" smtClean="0">
                <a:solidFill>
                  <a:schemeClr val="bg1"/>
                </a:solidFill>
              </a:rPr>
              <a:t>No threshold effect </a:t>
            </a:r>
          </a:p>
        </p:txBody>
      </p:sp>
      <p:sp>
        <p:nvSpPr>
          <p:cNvPr id="32773" name="Text Box 5"/>
          <p:cNvSpPr txBox="1">
            <a:spLocks noChangeArrowheads="1"/>
          </p:cNvSpPr>
          <p:nvPr/>
        </p:nvSpPr>
        <p:spPr bwMode="auto">
          <a:xfrm>
            <a:off x="1019175" y="6460897"/>
            <a:ext cx="7772400" cy="215444"/>
          </a:xfrm>
          <a:prstGeom prst="rect">
            <a:avLst/>
          </a:prstGeom>
          <a:noFill/>
          <a:ln w="9525">
            <a:noFill/>
            <a:miter lim="800000"/>
            <a:headEnd/>
            <a:tailEnd/>
          </a:ln>
        </p:spPr>
        <p:txBody>
          <a:bodyPr wrap="square" lIns="0" tIns="0" rIns="0" bIns="0">
            <a:spAutoFit/>
          </a:bodyPr>
          <a:lstStyle/>
          <a:p>
            <a:pPr algn="r">
              <a:spcBef>
                <a:spcPct val="20000"/>
              </a:spcBef>
              <a:buClr>
                <a:schemeClr val="tx1"/>
              </a:buClr>
              <a:buSzPct val="80000"/>
            </a:pPr>
            <a:r>
              <a:rPr lang="en-US" sz="1400" dirty="0">
                <a:solidFill>
                  <a:schemeClr val="bg1"/>
                </a:solidFill>
                <a:latin typeface="Arial Narrow" pitchFamily="34" charset="0"/>
              </a:rPr>
              <a:t>The Diabetes Control and Complications Trial Research Group. </a:t>
            </a:r>
            <a:r>
              <a:rPr lang="en-US" sz="1400" i="1" dirty="0">
                <a:solidFill>
                  <a:schemeClr val="bg1"/>
                </a:solidFill>
                <a:latin typeface="Arial Narrow" pitchFamily="34" charset="0"/>
              </a:rPr>
              <a:t>Diabetes</a:t>
            </a:r>
            <a:r>
              <a:rPr lang="en-US" sz="1400" dirty="0">
                <a:solidFill>
                  <a:schemeClr val="bg1"/>
                </a:solidFill>
                <a:latin typeface="Arial Narrow" pitchFamily="34" charset="0"/>
              </a:rPr>
              <a:t> 1996;45:1289-1298.</a:t>
            </a:r>
          </a:p>
        </p:txBody>
      </p:sp>
      <p:sp>
        <p:nvSpPr>
          <p:cNvPr id="32774" name="Text Box 7"/>
          <p:cNvSpPr txBox="1">
            <a:spLocks noChangeArrowheads="1"/>
          </p:cNvSpPr>
          <p:nvPr/>
        </p:nvSpPr>
        <p:spPr bwMode="auto">
          <a:xfrm rot="-5400000">
            <a:off x="-610144" y="3358550"/>
            <a:ext cx="2607765" cy="338554"/>
          </a:xfrm>
          <a:prstGeom prst="rect">
            <a:avLst/>
          </a:prstGeom>
          <a:noFill/>
          <a:ln w="9525">
            <a:noFill/>
            <a:miter lim="800000"/>
            <a:headEnd/>
            <a:tailEnd/>
          </a:ln>
        </p:spPr>
        <p:txBody>
          <a:bodyPr wrap="none" anchor="ctr">
            <a:spAutoFit/>
          </a:bodyPr>
          <a:lstStyle/>
          <a:p>
            <a:pPr>
              <a:spcBef>
                <a:spcPct val="20000"/>
              </a:spcBef>
              <a:buClr>
                <a:schemeClr val="tx1"/>
              </a:buClr>
              <a:buSzPct val="80000"/>
            </a:pPr>
            <a:r>
              <a:rPr lang="en-US" sz="1600" b="1" dirty="0" err="1">
                <a:solidFill>
                  <a:schemeClr val="bg1"/>
                </a:solidFill>
              </a:rPr>
              <a:t>Microvascular</a:t>
            </a:r>
            <a:r>
              <a:rPr lang="en-US" sz="1600" b="1" dirty="0">
                <a:solidFill>
                  <a:schemeClr val="bg1"/>
                </a:solidFill>
              </a:rPr>
              <a:t> complications</a:t>
            </a:r>
          </a:p>
        </p:txBody>
      </p:sp>
      <p:sp>
        <p:nvSpPr>
          <p:cNvPr id="32775" name="Text Box 8"/>
          <p:cNvSpPr txBox="1">
            <a:spLocks noChangeArrowheads="1"/>
          </p:cNvSpPr>
          <p:nvPr/>
        </p:nvSpPr>
        <p:spPr bwMode="auto">
          <a:xfrm rot="-5400000">
            <a:off x="-212547" y="3358550"/>
            <a:ext cx="2418996" cy="338554"/>
          </a:xfrm>
          <a:prstGeom prst="rect">
            <a:avLst/>
          </a:prstGeom>
          <a:noFill/>
          <a:ln w="9525">
            <a:noFill/>
            <a:miter lim="800000"/>
            <a:headEnd/>
            <a:tailEnd/>
          </a:ln>
        </p:spPr>
        <p:txBody>
          <a:bodyPr wrap="none" anchor="ctr">
            <a:spAutoFit/>
          </a:bodyPr>
          <a:lstStyle/>
          <a:p>
            <a:pPr>
              <a:spcBef>
                <a:spcPct val="20000"/>
              </a:spcBef>
              <a:buClr>
                <a:schemeClr val="tx1"/>
              </a:buClr>
              <a:buSzPct val="80000"/>
            </a:pPr>
            <a:r>
              <a:rPr lang="en-US" sz="1600" b="1" dirty="0">
                <a:solidFill>
                  <a:schemeClr val="bg1"/>
                </a:solidFill>
              </a:rPr>
              <a:t>Rate per 100 patient years</a:t>
            </a:r>
          </a:p>
        </p:txBody>
      </p:sp>
      <p:sp>
        <p:nvSpPr>
          <p:cNvPr id="32776" name="Text Box 9"/>
          <p:cNvSpPr txBox="1">
            <a:spLocks noChangeArrowheads="1"/>
          </p:cNvSpPr>
          <p:nvPr/>
        </p:nvSpPr>
        <p:spPr bwMode="auto">
          <a:xfrm>
            <a:off x="1956149" y="5528846"/>
            <a:ext cx="2653354" cy="338554"/>
          </a:xfrm>
          <a:prstGeom prst="rect">
            <a:avLst/>
          </a:prstGeom>
          <a:noFill/>
          <a:ln w="9525">
            <a:noFill/>
            <a:miter lim="800000"/>
            <a:headEnd/>
            <a:tailEnd/>
          </a:ln>
        </p:spPr>
        <p:txBody>
          <a:bodyPr wrap="none" anchor="ctr">
            <a:spAutoFit/>
          </a:bodyPr>
          <a:lstStyle/>
          <a:p>
            <a:pPr algn="ctr">
              <a:spcBef>
                <a:spcPct val="20000"/>
              </a:spcBef>
              <a:buClr>
                <a:schemeClr val="tx1"/>
              </a:buClr>
              <a:buSzPct val="80000"/>
            </a:pPr>
            <a:r>
              <a:rPr lang="en-US" sz="1600" b="1" dirty="0" err="1">
                <a:solidFill>
                  <a:schemeClr val="bg1"/>
                </a:solidFill>
              </a:rPr>
              <a:t>Glycosylated</a:t>
            </a:r>
            <a:r>
              <a:rPr lang="en-US" sz="1600" b="1" dirty="0">
                <a:solidFill>
                  <a:schemeClr val="bg1"/>
                </a:solidFill>
              </a:rPr>
              <a:t> hemoglobin (%)</a:t>
            </a:r>
          </a:p>
        </p:txBody>
      </p:sp>
      <p:sp>
        <p:nvSpPr>
          <p:cNvPr id="32777" name="Freeform 10"/>
          <p:cNvSpPr>
            <a:spLocks/>
          </p:cNvSpPr>
          <p:nvPr/>
        </p:nvSpPr>
        <p:spPr bwMode="auto">
          <a:xfrm>
            <a:off x="1784350" y="2149475"/>
            <a:ext cx="3121025" cy="2836863"/>
          </a:xfrm>
          <a:custGeom>
            <a:avLst/>
            <a:gdLst>
              <a:gd name="T0" fmla="*/ 0 w 1584"/>
              <a:gd name="T1" fmla="*/ 2147483647 h 1440"/>
              <a:gd name="T2" fmla="*/ 2147483647 w 1584"/>
              <a:gd name="T3" fmla="*/ 2147483647 h 1440"/>
              <a:gd name="T4" fmla="*/ 2147483647 w 1584"/>
              <a:gd name="T5" fmla="*/ 2147483647 h 1440"/>
              <a:gd name="T6" fmla="*/ 2147483647 w 1584"/>
              <a:gd name="T7" fmla="*/ 2147483647 h 1440"/>
              <a:gd name="T8" fmla="*/ 2147483647 w 1584"/>
              <a:gd name="T9" fmla="*/ 2147483647 h 1440"/>
              <a:gd name="T10" fmla="*/ 2147483647 w 1584"/>
              <a:gd name="T11" fmla="*/ 2147483647 h 1440"/>
              <a:gd name="T12" fmla="*/ 2147483647 w 1584"/>
              <a:gd name="T13" fmla="*/ 0 h 1440"/>
              <a:gd name="T14" fmla="*/ 0 60000 65536"/>
              <a:gd name="T15" fmla="*/ 0 60000 65536"/>
              <a:gd name="T16" fmla="*/ 0 60000 65536"/>
              <a:gd name="T17" fmla="*/ 0 60000 65536"/>
              <a:gd name="T18" fmla="*/ 0 60000 65536"/>
              <a:gd name="T19" fmla="*/ 0 60000 65536"/>
              <a:gd name="T20" fmla="*/ 0 60000 65536"/>
              <a:gd name="T21" fmla="*/ 0 w 1584"/>
              <a:gd name="T22" fmla="*/ 0 h 1440"/>
              <a:gd name="T23" fmla="*/ 1584 w 1584"/>
              <a:gd name="T24" fmla="*/ 1440 h 1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4" h="1440">
                <a:moveTo>
                  <a:pt x="0" y="1440"/>
                </a:moveTo>
                <a:cubicBezTo>
                  <a:pt x="48" y="1431"/>
                  <a:pt x="185" y="1417"/>
                  <a:pt x="288" y="1386"/>
                </a:cubicBezTo>
                <a:cubicBezTo>
                  <a:pt x="391" y="1355"/>
                  <a:pt x="512" y="1314"/>
                  <a:pt x="621" y="1254"/>
                </a:cubicBezTo>
                <a:cubicBezTo>
                  <a:pt x="730" y="1194"/>
                  <a:pt x="844" y="1114"/>
                  <a:pt x="942" y="1023"/>
                </a:cubicBezTo>
                <a:cubicBezTo>
                  <a:pt x="1040" y="932"/>
                  <a:pt x="1129" y="819"/>
                  <a:pt x="1212" y="705"/>
                </a:cubicBezTo>
                <a:cubicBezTo>
                  <a:pt x="1295" y="591"/>
                  <a:pt x="1378" y="454"/>
                  <a:pt x="1440" y="336"/>
                </a:cubicBezTo>
                <a:cubicBezTo>
                  <a:pt x="1502" y="218"/>
                  <a:pt x="1544" y="104"/>
                  <a:pt x="1584" y="0"/>
                </a:cubicBezTo>
              </a:path>
            </a:pathLst>
          </a:custGeom>
          <a:noFill/>
          <a:ln w="19050">
            <a:solidFill>
              <a:schemeClr val="bg1"/>
            </a:solidFill>
            <a:round/>
            <a:headEnd/>
            <a:tailEnd/>
          </a:ln>
        </p:spPr>
        <p:txBody>
          <a:bodyPr/>
          <a:lstStyle/>
          <a:p>
            <a:endParaRPr lang="en-US"/>
          </a:p>
        </p:txBody>
      </p:sp>
      <p:sp>
        <p:nvSpPr>
          <p:cNvPr id="32778" name="Freeform 11"/>
          <p:cNvSpPr>
            <a:spLocks/>
          </p:cNvSpPr>
          <p:nvPr/>
        </p:nvSpPr>
        <p:spPr bwMode="auto">
          <a:xfrm>
            <a:off x="1771650" y="2852738"/>
            <a:ext cx="3152775" cy="2168525"/>
          </a:xfrm>
          <a:custGeom>
            <a:avLst/>
            <a:gdLst>
              <a:gd name="T0" fmla="*/ 0 w 1599"/>
              <a:gd name="T1" fmla="*/ 2147483647 h 1101"/>
              <a:gd name="T2" fmla="*/ 2147483647 w 1599"/>
              <a:gd name="T3" fmla="*/ 2147483647 h 1101"/>
              <a:gd name="T4" fmla="*/ 2147483647 w 1599"/>
              <a:gd name="T5" fmla="*/ 2147483647 h 1101"/>
              <a:gd name="T6" fmla="*/ 2147483647 w 1599"/>
              <a:gd name="T7" fmla="*/ 2147483647 h 1101"/>
              <a:gd name="T8" fmla="*/ 2147483647 w 1599"/>
              <a:gd name="T9" fmla="*/ 2147483647 h 1101"/>
              <a:gd name="T10" fmla="*/ 2147483647 w 1599"/>
              <a:gd name="T11" fmla="*/ 2147483647 h 1101"/>
              <a:gd name="T12" fmla="*/ 2147483647 w 1599"/>
              <a:gd name="T13" fmla="*/ 0 h 1101"/>
              <a:gd name="T14" fmla="*/ 0 60000 65536"/>
              <a:gd name="T15" fmla="*/ 0 60000 65536"/>
              <a:gd name="T16" fmla="*/ 0 60000 65536"/>
              <a:gd name="T17" fmla="*/ 0 60000 65536"/>
              <a:gd name="T18" fmla="*/ 0 60000 65536"/>
              <a:gd name="T19" fmla="*/ 0 60000 65536"/>
              <a:gd name="T20" fmla="*/ 0 60000 65536"/>
              <a:gd name="T21" fmla="*/ 0 w 1599"/>
              <a:gd name="T22" fmla="*/ 0 h 1101"/>
              <a:gd name="T23" fmla="*/ 1599 w 1599"/>
              <a:gd name="T24" fmla="*/ 1101 h 1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9" h="1101">
                <a:moveTo>
                  <a:pt x="0" y="1101"/>
                </a:moveTo>
                <a:cubicBezTo>
                  <a:pt x="48" y="1092"/>
                  <a:pt x="181" y="1077"/>
                  <a:pt x="288" y="1047"/>
                </a:cubicBezTo>
                <a:cubicBezTo>
                  <a:pt x="395" y="1017"/>
                  <a:pt x="539" y="970"/>
                  <a:pt x="642" y="921"/>
                </a:cubicBezTo>
                <a:cubicBezTo>
                  <a:pt x="745" y="872"/>
                  <a:pt x="823" y="816"/>
                  <a:pt x="909" y="753"/>
                </a:cubicBezTo>
                <a:cubicBezTo>
                  <a:pt x="995" y="690"/>
                  <a:pt x="1075" y="625"/>
                  <a:pt x="1158" y="543"/>
                </a:cubicBezTo>
                <a:cubicBezTo>
                  <a:pt x="1241" y="461"/>
                  <a:pt x="1334" y="348"/>
                  <a:pt x="1407" y="258"/>
                </a:cubicBezTo>
                <a:cubicBezTo>
                  <a:pt x="1480" y="168"/>
                  <a:pt x="1559" y="54"/>
                  <a:pt x="1599" y="0"/>
                </a:cubicBezTo>
              </a:path>
            </a:pathLst>
          </a:custGeom>
          <a:noFill/>
          <a:ln w="19050">
            <a:solidFill>
              <a:srgbClr val="00CCFF"/>
            </a:solidFill>
            <a:prstDash val="lgDash"/>
            <a:round/>
            <a:headEnd/>
            <a:tailEnd/>
          </a:ln>
        </p:spPr>
        <p:txBody>
          <a:bodyPr/>
          <a:lstStyle/>
          <a:p>
            <a:endParaRPr lang="en-US"/>
          </a:p>
        </p:txBody>
      </p:sp>
      <p:sp>
        <p:nvSpPr>
          <p:cNvPr id="32779" name="Freeform 12"/>
          <p:cNvSpPr>
            <a:spLocks/>
          </p:cNvSpPr>
          <p:nvPr/>
        </p:nvSpPr>
        <p:spPr bwMode="auto">
          <a:xfrm>
            <a:off x="1771650" y="2179638"/>
            <a:ext cx="2838450" cy="2770187"/>
          </a:xfrm>
          <a:custGeom>
            <a:avLst/>
            <a:gdLst>
              <a:gd name="T0" fmla="*/ 0 w 1440"/>
              <a:gd name="T1" fmla="*/ 2147483647 h 1407"/>
              <a:gd name="T2" fmla="*/ 2147483647 w 1440"/>
              <a:gd name="T3" fmla="*/ 2147483647 h 1407"/>
              <a:gd name="T4" fmla="*/ 2147483647 w 1440"/>
              <a:gd name="T5" fmla="*/ 2147483647 h 1407"/>
              <a:gd name="T6" fmla="*/ 2147483647 w 1440"/>
              <a:gd name="T7" fmla="*/ 2147483647 h 1407"/>
              <a:gd name="T8" fmla="*/ 2147483647 w 1440"/>
              <a:gd name="T9" fmla="*/ 2147483647 h 1407"/>
              <a:gd name="T10" fmla="*/ 2147483647 w 1440"/>
              <a:gd name="T11" fmla="*/ 2147483647 h 1407"/>
              <a:gd name="T12" fmla="*/ 2147483647 w 1440"/>
              <a:gd name="T13" fmla="*/ 0 h 1407"/>
              <a:gd name="T14" fmla="*/ 0 60000 65536"/>
              <a:gd name="T15" fmla="*/ 0 60000 65536"/>
              <a:gd name="T16" fmla="*/ 0 60000 65536"/>
              <a:gd name="T17" fmla="*/ 0 60000 65536"/>
              <a:gd name="T18" fmla="*/ 0 60000 65536"/>
              <a:gd name="T19" fmla="*/ 0 60000 65536"/>
              <a:gd name="T20" fmla="*/ 0 60000 65536"/>
              <a:gd name="T21" fmla="*/ 0 w 1440"/>
              <a:gd name="T22" fmla="*/ 0 h 1407"/>
              <a:gd name="T23" fmla="*/ 1440 w 1440"/>
              <a:gd name="T24" fmla="*/ 1407 h 14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407">
                <a:moveTo>
                  <a:pt x="0" y="1407"/>
                </a:moveTo>
                <a:cubicBezTo>
                  <a:pt x="52" y="1396"/>
                  <a:pt x="195" y="1379"/>
                  <a:pt x="312" y="1338"/>
                </a:cubicBezTo>
                <a:cubicBezTo>
                  <a:pt x="429" y="1297"/>
                  <a:pt x="595" y="1226"/>
                  <a:pt x="702" y="1158"/>
                </a:cubicBezTo>
                <a:cubicBezTo>
                  <a:pt x="809" y="1090"/>
                  <a:pt x="876" y="1016"/>
                  <a:pt x="954" y="927"/>
                </a:cubicBezTo>
                <a:cubicBezTo>
                  <a:pt x="1032" y="838"/>
                  <a:pt x="1108" y="729"/>
                  <a:pt x="1170" y="624"/>
                </a:cubicBezTo>
                <a:cubicBezTo>
                  <a:pt x="1232" y="519"/>
                  <a:pt x="1284" y="398"/>
                  <a:pt x="1329" y="294"/>
                </a:cubicBezTo>
                <a:cubicBezTo>
                  <a:pt x="1374" y="190"/>
                  <a:pt x="1417" y="61"/>
                  <a:pt x="1440" y="0"/>
                </a:cubicBezTo>
              </a:path>
            </a:pathLst>
          </a:custGeom>
          <a:noFill/>
          <a:ln w="19050">
            <a:solidFill>
              <a:srgbClr val="00CCFF"/>
            </a:solidFill>
            <a:prstDash val="lgDash"/>
            <a:round/>
            <a:headEnd/>
            <a:tailEnd/>
          </a:ln>
        </p:spPr>
        <p:txBody>
          <a:bodyPr/>
          <a:lstStyle/>
          <a:p>
            <a:endParaRPr lang="en-US"/>
          </a:p>
        </p:txBody>
      </p:sp>
      <p:sp>
        <p:nvSpPr>
          <p:cNvPr id="32780" name="Oval 13"/>
          <p:cNvSpPr>
            <a:spLocks noChangeArrowheads="1"/>
          </p:cNvSpPr>
          <p:nvPr/>
        </p:nvSpPr>
        <p:spPr bwMode="auto">
          <a:xfrm flipV="1">
            <a:off x="4519613" y="2984500"/>
            <a:ext cx="46037" cy="46038"/>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1" name="Oval 14"/>
          <p:cNvSpPr>
            <a:spLocks noChangeArrowheads="1"/>
          </p:cNvSpPr>
          <p:nvPr/>
        </p:nvSpPr>
        <p:spPr bwMode="auto">
          <a:xfrm flipV="1">
            <a:off x="3900488" y="3559175"/>
            <a:ext cx="46037" cy="46038"/>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2" name="Oval 15"/>
          <p:cNvSpPr>
            <a:spLocks noChangeArrowheads="1"/>
          </p:cNvSpPr>
          <p:nvPr/>
        </p:nvSpPr>
        <p:spPr bwMode="auto">
          <a:xfrm flipV="1">
            <a:off x="3570288" y="3973513"/>
            <a:ext cx="44450" cy="46037"/>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3" name="Oval 16"/>
          <p:cNvSpPr>
            <a:spLocks noChangeArrowheads="1"/>
          </p:cNvSpPr>
          <p:nvPr/>
        </p:nvSpPr>
        <p:spPr bwMode="auto">
          <a:xfrm flipV="1">
            <a:off x="3336925" y="4221163"/>
            <a:ext cx="46038" cy="46037"/>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4" name="Oval 17"/>
          <p:cNvSpPr>
            <a:spLocks noChangeArrowheads="1"/>
          </p:cNvSpPr>
          <p:nvPr/>
        </p:nvSpPr>
        <p:spPr bwMode="auto">
          <a:xfrm flipV="1">
            <a:off x="3128963" y="4576763"/>
            <a:ext cx="44450"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5" name="Oval 18"/>
          <p:cNvSpPr>
            <a:spLocks noChangeArrowheads="1"/>
          </p:cNvSpPr>
          <p:nvPr/>
        </p:nvSpPr>
        <p:spPr bwMode="auto">
          <a:xfrm flipV="1">
            <a:off x="2938463" y="4684713"/>
            <a:ext cx="46037"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6" name="Oval 19"/>
          <p:cNvSpPr>
            <a:spLocks noChangeArrowheads="1"/>
          </p:cNvSpPr>
          <p:nvPr/>
        </p:nvSpPr>
        <p:spPr bwMode="auto">
          <a:xfrm flipV="1">
            <a:off x="2773363" y="4684713"/>
            <a:ext cx="46037"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7" name="Oval 20"/>
          <p:cNvSpPr>
            <a:spLocks noChangeArrowheads="1"/>
          </p:cNvSpPr>
          <p:nvPr/>
        </p:nvSpPr>
        <p:spPr bwMode="auto">
          <a:xfrm flipV="1">
            <a:off x="2649538" y="4830763"/>
            <a:ext cx="44450"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8" name="Oval 21"/>
          <p:cNvSpPr>
            <a:spLocks noChangeArrowheads="1"/>
          </p:cNvSpPr>
          <p:nvPr/>
        </p:nvSpPr>
        <p:spPr bwMode="auto">
          <a:xfrm flipV="1">
            <a:off x="2525713" y="4791075"/>
            <a:ext cx="44450"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89" name="Oval 22"/>
          <p:cNvSpPr>
            <a:spLocks noChangeArrowheads="1"/>
          </p:cNvSpPr>
          <p:nvPr/>
        </p:nvSpPr>
        <p:spPr bwMode="auto">
          <a:xfrm flipV="1">
            <a:off x="2397125" y="4838700"/>
            <a:ext cx="44450"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90" name="Oval 23"/>
          <p:cNvSpPr>
            <a:spLocks noChangeArrowheads="1"/>
          </p:cNvSpPr>
          <p:nvPr/>
        </p:nvSpPr>
        <p:spPr bwMode="auto">
          <a:xfrm flipV="1">
            <a:off x="2354263" y="4962525"/>
            <a:ext cx="44450"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91" name="Oval 24"/>
          <p:cNvSpPr>
            <a:spLocks noChangeArrowheads="1"/>
          </p:cNvSpPr>
          <p:nvPr/>
        </p:nvSpPr>
        <p:spPr bwMode="auto">
          <a:xfrm flipV="1">
            <a:off x="2203450" y="4962525"/>
            <a:ext cx="46038" cy="44450"/>
          </a:xfrm>
          <a:prstGeom prst="ellipse">
            <a:avLst/>
          </a:prstGeom>
          <a:solidFill>
            <a:srgbClr val="00CCFF"/>
          </a:solidFill>
          <a:ln w="19050">
            <a:solidFill>
              <a:srgbClr val="00CCFF"/>
            </a:solidFill>
            <a:round/>
            <a:headEnd/>
            <a:tailEnd/>
          </a:ln>
        </p:spPr>
        <p:txBody>
          <a:bodyPr rot="10800000" wrap="none" anchor="ctr"/>
          <a:lstStyle/>
          <a:p>
            <a:pPr>
              <a:spcBef>
                <a:spcPct val="20000"/>
              </a:spcBef>
              <a:buClr>
                <a:schemeClr val="tx1"/>
              </a:buClr>
              <a:buSzPct val="80000"/>
            </a:pPr>
            <a:endParaRPr lang="en-GB" sz="2000"/>
          </a:p>
        </p:txBody>
      </p:sp>
      <p:sp>
        <p:nvSpPr>
          <p:cNvPr id="32792" name="Line 25"/>
          <p:cNvSpPr>
            <a:spLocks noChangeShapeType="1"/>
          </p:cNvSpPr>
          <p:nvPr/>
        </p:nvSpPr>
        <p:spPr bwMode="auto">
          <a:xfrm>
            <a:off x="2547938" y="4713288"/>
            <a:ext cx="0" cy="174625"/>
          </a:xfrm>
          <a:prstGeom prst="line">
            <a:avLst/>
          </a:prstGeom>
          <a:noFill/>
          <a:ln w="19050">
            <a:solidFill>
              <a:srgbClr val="00CCFF"/>
            </a:solidFill>
            <a:round/>
            <a:headEnd/>
            <a:tailEnd/>
          </a:ln>
        </p:spPr>
        <p:txBody>
          <a:bodyPr/>
          <a:lstStyle/>
          <a:p>
            <a:endParaRPr lang="en-US"/>
          </a:p>
        </p:txBody>
      </p:sp>
      <p:sp>
        <p:nvSpPr>
          <p:cNvPr id="32793" name="Line 26"/>
          <p:cNvSpPr>
            <a:spLocks noChangeShapeType="1"/>
          </p:cNvSpPr>
          <p:nvPr/>
        </p:nvSpPr>
        <p:spPr bwMode="auto">
          <a:xfrm>
            <a:off x="2674938" y="4757738"/>
            <a:ext cx="0" cy="157162"/>
          </a:xfrm>
          <a:prstGeom prst="line">
            <a:avLst/>
          </a:prstGeom>
          <a:noFill/>
          <a:ln w="19050">
            <a:solidFill>
              <a:srgbClr val="00CCFF"/>
            </a:solidFill>
            <a:round/>
            <a:headEnd/>
            <a:tailEnd/>
          </a:ln>
        </p:spPr>
        <p:txBody>
          <a:bodyPr/>
          <a:lstStyle/>
          <a:p>
            <a:endParaRPr lang="en-US"/>
          </a:p>
        </p:txBody>
      </p:sp>
      <p:sp>
        <p:nvSpPr>
          <p:cNvPr id="32794" name="Line 27"/>
          <p:cNvSpPr>
            <a:spLocks noChangeShapeType="1"/>
          </p:cNvSpPr>
          <p:nvPr/>
        </p:nvSpPr>
        <p:spPr bwMode="auto">
          <a:xfrm>
            <a:off x="2800350" y="4592638"/>
            <a:ext cx="0" cy="207962"/>
          </a:xfrm>
          <a:prstGeom prst="line">
            <a:avLst/>
          </a:prstGeom>
          <a:noFill/>
          <a:ln w="19050">
            <a:solidFill>
              <a:srgbClr val="00CCFF"/>
            </a:solidFill>
            <a:round/>
            <a:headEnd/>
            <a:tailEnd/>
          </a:ln>
        </p:spPr>
        <p:txBody>
          <a:bodyPr/>
          <a:lstStyle/>
          <a:p>
            <a:endParaRPr lang="en-US"/>
          </a:p>
        </p:txBody>
      </p:sp>
      <p:sp>
        <p:nvSpPr>
          <p:cNvPr id="32795" name="Line 28"/>
          <p:cNvSpPr>
            <a:spLocks noChangeShapeType="1"/>
          </p:cNvSpPr>
          <p:nvPr/>
        </p:nvSpPr>
        <p:spPr bwMode="auto">
          <a:xfrm>
            <a:off x="2962275" y="4592638"/>
            <a:ext cx="0" cy="207962"/>
          </a:xfrm>
          <a:prstGeom prst="line">
            <a:avLst/>
          </a:prstGeom>
          <a:noFill/>
          <a:ln w="19050">
            <a:solidFill>
              <a:srgbClr val="00CCFF"/>
            </a:solidFill>
            <a:round/>
            <a:headEnd/>
            <a:tailEnd/>
          </a:ln>
        </p:spPr>
        <p:txBody>
          <a:bodyPr/>
          <a:lstStyle/>
          <a:p>
            <a:endParaRPr lang="en-US"/>
          </a:p>
        </p:txBody>
      </p:sp>
      <p:sp>
        <p:nvSpPr>
          <p:cNvPr id="32796" name="Line 29"/>
          <p:cNvSpPr>
            <a:spLocks noChangeShapeType="1"/>
          </p:cNvSpPr>
          <p:nvPr/>
        </p:nvSpPr>
        <p:spPr bwMode="auto">
          <a:xfrm>
            <a:off x="3151188" y="4465638"/>
            <a:ext cx="0" cy="244475"/>
          </a:xfrm>
          <a:prstGeom prst="line">
            <a:avLst/>
          </a:prstGeom>
          <a:noFill/>
          <a:ln w="19050">
            <a:solidFill>
              <a:srgbClr val="00CCFF"/>
            </a:solidFill>
            <a:round/>
            <a:headEnd/>
            <a:tailEnd/>
          </a:ln>
        </p:spPr>
        <p:txBody>
          <a:bodyPr/>
          <a:lstStyle/>
          <a:p>
            <a:endParaRPr lang="en-US"/>
          </a:p>
        </p:txBody>
      </p:sp>
      <p:sp>
        <p:nvSpPr>
          <p:cNvPr id="32797" name="Line 30"/>
          <p:cNvSpPr>
            <a:spLocks noChangeShapeType="1"/>
          </p:cNvSpPr>
          <p:nvPr/>
        </p:nvSpPr>
        <p:spPr bwMode="auto">
          <a:xfrm>
            <a:off x="3360738" y="4071938"/>
            <a:ext cx="0" cy="300037"/>
          </a:xfrm>
          <a:prstGeom prst="line">
            <a:avLst/>
          </a:prstGeom>
          <a:noFill/>
          <a:ln w="19050">
            <a:solidFill>
              <a:srgbClr val="00CCFF"/>
            </a:solidFill>
            <a:round/>
            <a:headEnd/>
            <a:tailEnd/>
          </a:ln>
        </p:spPr>
        <p:txBody>
          <a:bodyPr/>
          <a:lstStyle/>
          <a:p>
            <a:endParaRPr lang="en-US"/>
          </a:p>
        </p:txBody>
      </p:sp>
      <p:sp>
        <p:nvSpPr>
          <p:cNvPr id="32798" name="Line 31"/>
          <p:cNvSpPr>
            <a:spLocks noChangeShapeType="1"/>
          </p:cNvSpPr>
          <p:nvPr/>
        </p:nvSpPr>
        <p:spPr bwMode="auto">
          <a:xfrm>
            <a:off x="3597275" y="3803650"/>
            <a:ext cx="0" cy="350838"/>
          </a:xfrm>
          <a:prstGeom prst="line">
            <a:avLst/>
          </a:prstGeom>
          <a:noFill/>
          <a:ln w="19050">
            <a:solidFill>
              <a:srgbClr val="00CCFF"/>
            </a:solidFill>
            <a:round/>
            <a:headEnd/>
            <a:tailEnd/>
          </a:ln>
        </p:spPr>
        <p:txBody>
          <a:bodyPr/>
          <a:lstStyle/>
          <a:p>
            <a:endParaRPr lang="en-US"/>
          </a:p>
        </p:txBody>
      </p:sp>
      <p:sp>
        <p:nvSpPr>
          <p:cNvPr id="32799" name="Line 32"/>
          <p:cNvSpPr>
            <a:spLocks noChangeShapeType="1"/>
          </p:cNvSpPr>
          <p:nvPr/>
        </p:nvSpPr>
        <p:spPr bwMode="auto">
          <a:xfrm>
            <a:off x="3924300" y="3362325"/>
            <a:ext cx="0" cy="414338"/>
          </a:xfrm>
          <a:prstGeom prst="line">
            <a:avLst/>
          </a:prstGeom>
          <a:noFill/>
          <a:ln w="19050">
            <a:solidFill>
              <a:srgbClr val="00CCFF"/>
            </a:solidFill>
            <a:round/>
            <a:headEnd/>
            <a:tailEnd/>
          </a:ln>
        </p:spPr>
        <p:txBody>
          <a:bodyPr/>
          <a:lstStyle/>
          <a:p>
            <a:endParaRPr lang="en-US"/>
          </a:p>
        </p:txBody>
      </p:sp>
      <p:sp>
        <p:nvSpPr>
          <p:cNvPr id="32800" name="Line 33"/>
          <p:cNvSpPr>
            <a:spLocks noChangeShapeType="1"/>
          </p:cNvSpPr>
          <p:nvPr/>
        </p:nvSpPr>
        <p:spPr bwMode="auto">
          <a:xfrm>
            <a:off x="4538663" y="2755900"/>
            <a:ext cx="0" cy="485775"/>
          </a:xfrm>
          <a:prstGeom prst="line">
            <a:avLst/>
          </a:prstGeom>
          <a:noFill/>
          <a:ln w="19050">
            <a:solidFill>
              <a:srgbClr val="00CCFF"/>
            </a:solidFill>
            <a:round/>
            <a:headEnd/>
            <a:tailEnd/>
          </a:ln>
        </p:spPr>
        <p:txBody>
          <a:bodyPr/>
          <a:lstStyle/>
          <a:p>
            <a:endParaRPr lang="en-US"/>
          </a:p>
        </p:txBody>
      </p:sp>
      <p:sp>
        <p:nvSpPr>
          <p:cNvPr id="32801" name="Line 34"/>
          <p:cNvSpPr>
            <a:spLocks noChangeShapeType="1"/>
          </p:cNvSpPr>
          <p:nvPr/>
        </p:nvSpPr>
        <p:spPr bwMode="auto">
          <a:xfrm>
            <a:off x="1511300" y="1916113"/>
            <a:ext cx="0" cy="3205162"/>
          </a:xfrm>
          <a:prstGeom prst="line">
            <a:avLst/>
          </a:prstGeom>
          <a:noFill/>
          <a:ln w="9525">
            <a:solidFill>
              <a:schemeClr val="bg1"/>
            </a:solidFill>
            <a:round/>
            <a:headEnd/>
            <a:tailEnd/>
          </a:ln>
        </p:spPr>
        <p:txBody>
          <a:bodyPr/>
          <a:lstStyle/>
          <a:p>
            <a:endParaRPr lang="en-US"/>
          </a:p>
        </p:txBody>
      </p:sp>
      <p:sp>
        <p:nvSpPr>
          <p:cNvPr id="32802" name="Line 35"/>
          <p:cNvSpPr>
            <a:spLocks noChangeShapeType="1"/>
          </p:cNvSpPr>
          <p:nvPr/>
        </p:nvSpPr>
        <p:spPr bwMode="auto">
          <a:xfrm rot="5400000">
            <a:off x="3387725" y="3243263"/>
            <a:ext cx="1587" cy="3754438"/>
          </a:xfrm>
          <a:prstGeom prst="line">
            <a:avLst/>
          </a:prstGeom>
          <a:noFill/>
          <a:ln w="9525">
            <a:solidFill>
              <a:schemeClr val="bg1"/>
            </a:solidFill>
            <a:round/>
            <a:headEnd/>
            <a:tailEnd/>
          </a:ln>
        </p:spPr>
        <p:txBody>
          <a:bodyPr/>
          <a:lstStyle/>
          <a:p>
            <a:endParaRPr lang="en-US"/>
          </a:p>
        </p:txBody>
      </p:sp>
      <p:sp>
        <p:nvSpPr>
          <p:cNvPr id="32803" name="Text Box 36"/>
          <p:cNvSpPr txBox="1">
            <a:spLocks noChangeArrowheads="1"/>
          </p:cNvSpPr>
          <p:nvPr/>
        </p:nvSpPr>
        <p:spPr bwMode="auto">
          <a:xfrm>
            <a:off x="1210567" y="1905000"/>
            <a:ext cx="367408"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dirty="0">
                <a:solidFill>
                  <a:schemeClr val="bg1"/>
                </a:solidFill>
              </a:rPr>
              <a:t>16</a:t>
            </a:r>
          </a:p>
        </p:txBody>
      </p:sp>
      <p:sp>
        <p:nvSpPr>
          <p:cNvPr id="32804" name="Text Box 37"/>
          <p:cNvSpPr txBox="1">
            <a:spLocks noChangeArrowheads="1"/>
          </p:cNvSpPr>
          <p:nvPr/>
        </p:nvSpPr>
        <p:spPr bwMode="auto">
          <a:xfrm>
            <a:off x="1210567" y="2633663"/>
            <a:ext cx="367408"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12</a:t>
            </a:r>
          </a:p>
        </p:txBody>
      </p:sp>
      <p:sp>
        <p:nvSpPr>
          <p:cNvPr id="32805" name="Text Box 38"/>
          <p:cNvSpPr txBox="1">
            <a:spLocks noChangeArrowheads="1"/>
          </p:cNvSpPr>
          <p:nvPr/>
        </p:nvSpPr>
        <p:spPr bwMode="auto">
          <a:xfrm>
            <a:off x="1227248" y="3362325"/>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8</a:t>
            </a:r>
          </a:p>
        </p:txBody>
      </p:sp>
      <p:sp>
        <p:nvSpPr>
          <p:cNvPr id="32806" name="Text Box 39"/>
          <p:cNvSpPr txBox="1">
            <a:spLocks noChangeArrowheads="1"/>
          </p:cNvSpPr>
          <p:nvPr/>
        </p:nvSpPr>
        <p:spPr bwMode="auto">
          <a:xfrm>
            <a:off x="1227248" y="4090988"/>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4</a:t>
            </a:r>
          </a:p>
        </p:txBody>
      </p:sp>
      <p:sp>
        <p:nvSpPr>
          <p:cNvPr id="32807" name="Text Box 40"/>
          <p:cNvSpPr txBox="1">
            <a:spLocks noChangeArrowheads="1"/>
          </p:cNvSpPr>
          <p:nvPr/>
        </p:nvSpPr>
        <p:spPr bwMode="auto">
          <a:xfrm>
            <a:off x="1227248" y="4819650"/>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0</a:t>
            </a:r>
          </a:p>
        </p:txBody>
      </p:sp>
      <p:sp>
        <p:nvSpPr>
          <p:cNvPr id="32808" name="Text Box 41"/>
          <p:cNvSpPr txBox="1">
            <a:spLocks noChangeArrowheads="1"/>
          </p:cNvSpPr>
          <p:nvPr/>
        </p:nvSpPr>
        <p:spPr bwMode="auto">
          <a:xfrm>
            <a:off x="1401873" y="5067300"/>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5</a:t>
            </a:r>
          </a:p>
        </p:txBody>
      </p:sp>
      <p:sp>
        <p:nvSpPr>
          <p:cNvPr id="32809" name="Text Box 42"/>
          <p:cNvSpPr txBox="1">
            <a:spLocks noChangeArrowheads="1"/>
          </p:cNvSpPr>
          <p:nvPr/>
        </p:nvSpPr>
        <p:spPr bwMode="auto">
          <a:xfrm>
            <a:off x="1892411" y="5067300"/>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6</a:t>
            </a:r>
          </a:p>
        </p:txBody>
      </p:sp>
      <p:sp>
        <p:nvSpPr>
          <p:cNvPr id="32810" name="Text Box 43"/>
          <p:cNvSpPr txBox="1">
            <a:spLocks noChangeArrowheads="1"/>
          </p:cNvSpPr>
          <p:nvPr/>
        </p:nvSpPr>
        <p:spPr bwMode="auto">
          <a:xfrm>
            <a:off x="2386123" y="5067300"/>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7</a:t>
            </a:r>
          </a:p>
        </p:txBody>
      </p:sp>
      <p:sp>
        <p:nvSpPr>
          <p:cNvPr id="32811" name="Text Box 44"/>
          <p:cNvSpPr txBox="1">
            <a:spLocks noChangeArrowheads="1"/>
          </p:cNvSpPr>
          <p:nvPr/>
        </p:nvSpPr>
        <p:spPr bwMode="auto">
          <a:xfrm>
            <a:off x="2878248" y="5067300"/>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8</a:t>
            </a:r>
          </a:p>
        </p:txBody>
      </p:sp>
      <p:sp>
        <p:nvSpPr>
          <p:cNvPr id="32812" name="Text Box 45"/>
          <p:cNvSpPr txBox="1">
            <a:spLocks noChangeArrowheads="1"/>
          </p:cNvSpPr>
          <p:nvPr/>
        </p:nvSpPr>
        <p:spPr bwMode="auto">
          <a:xfrm>
            <a:off x="3354498" y="5067300"/>
            <a:ext cx="284052"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9</a:t>
            </a:r>
          </a:p>
        </p:txBody>
      </p:sp>
      <p:sp>
        <p:nvSpPr>
          <p:cNvPr id="32813" name="Text Box 46"/>
          <p:cNvSpPr txBox="1">
            <a:spLocks noChangeArrowheads="1"/>
          </p:cNvSpPr>
          <p:nvPr/>
        </p:nvSpPr>
        <p:spPr bwMode="auto">
          <a:xfrm>
            <a:off x="3828355" y="5067300"/>
            <a:ext cx="367408"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10</a:t>
            </a:r>
          </a:p>
        </p:txBody>
      </p:sp>
      <p:sp>
        <p:nvSpPr>
          <p:cNvPr id="32814" name="Text Box 47"/>
          <p:cNvSpPr txBox="1">
            <a:spLocks noChangeArrowheads="1"/>
          </p:cNvSpPr>
          <p:nvPr/>
        </p:nvSpPr>
        <p:spPr bwMode="auto">
          <a:xfrm>
            <a:off x="4319374" y="5067300"/>
            <a:ext cx="370101"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11</a:t>
            </a:r>
          </a:p>
        </p:txBody>
      </p:sp>
      <p:sp>
        <p:nvSpPr>
          <p:cNvPr id="32815" name="Text Box 48"/>
          <p:cNvSpPr txBox="1">
            <a:spLocks noChangeArrowheads="1"/>
          </p:cNvSpPr>
          <p:nvPr/>
        </p:nvSpPr>
        <p:spPr bwMode="auto">
          <a:xfrm>
            <a:off x="4814192" y="5067300"/>
            <a:ext cx="367408" cy="307777"/>
          </a:xfrm>
          <a:prstGeom prst="rect">
            <a:avLst/>
          </a:prstGeom>
          <a:noFill/>
          <a:ln w="9525">
            <a:noFill/>
            <a:miter lim="800000"/>
            <a:headEnd/>
            <a:tailEnd/>
          </a:ln>
        </p:spPr>
        <p:txBody>
          <a:bodyPr wrap="none">
            <a:spAutoFit/>
          </a:bodyPr>
          <a:lstStyle/>
          <a:p>
            <a:pPr algn="r">
              <a:spcBef>
                <a:spcPct val="20000"/>
              </a:spcBef>
              <a:buClr>
                <a:schemeClr val="tx1"/>
              </a:buClr>
              <a:buSzPct val="80000"/>
            </a:pPr>
            <a:r>
              <a:rPr lang="en-US" sz="1400" b="1">
                <a:solidFill>
                  <a:schemeClr val="bg1"/>
                </a:solidFill>
              </a:rPr>
              <a:t>12</a:t>
            </a:r>
          </a:p>
        </p:txBody>
      </p:sp>
      <p:sp>
        <p:nvSpPr>
          <p:cNvPr id="32816" name="Line 49"/>
          <p:cNvSpPr>
            <a:spLocks noChangeShapeType="1"/>
          </p:cNvSpPr>
          <p:nvPr/>
        </p:nvSpPr>
        <p:spPr bwMode="auto">
          <a:xfrm>
            <a:off x="2228850" y="4903788"/>
            <a:ext cx="0" cy="149225"/>
          </a:xfrm>
          <a:prstGeom prst="line">
            <a:avLst/>
          </a:prstGeom>
          <a:noFill/>
          <a:ln w="19050">
            <a:solidFill>
              <a:srgbClr val="00CCFF"/>
            </a:solidFill>
            <a:round/>
            <a:headEnd/>
            <a:tailEnd/>
          </a:ln>
        </p:spPr>
        <p:txBody>
          <a:bodyPr/>
          <a:lstStyle/>
          <a:p>
            <a:endParaRPr lang="en-US"/>
          </a:p>
        </p:txBody>
      </p:sp>
      <p:sp>
        <p:nvSpPr>
          <p:cNvPr id="32817" name="Line 50"/>
          <p:cNvSpPr>
            <a:spLocks noChangeShapeType="1"/>
          </p:cNvSpPr>
          <p:nvPr/>
        </p:nvSpPr>
        <p:spPr bwMode="auto">
          <a:xfrm>
            <a:off x="2379663" y="4903788"/>
            <a:ext cx="0" cy="149225"/>
          </a:xfrm>
          <a:prstGeom prst="line">
            <a:avLst/>
          </a:prstGeom>
          <a:noFill/>
          <a:ln w="19050">
            <a:solidFill>
              <a:srgbClr val="00CCFF"/>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2"/>
          <p:cNvSpPr>
            <a:spLocks noGrp="1" noChangeArrowheads="1"/>
          </p:cNvSpPr>
          <p:nvPr>
            <p:ph type="title" idx="4294967295"/>
          </p:nvPr>
        </p:nvSpPr>
        <p:spPr>
          <a:noFill/>
        </p:spPr>
        <p:txBody>
          <a:bodyPr>
            <a:normAutofit fontScale="90000"/>
          </a:bodyPr>
          <a:lstStyle/>
          <a:p>
            <a:pPr>
              <a:lnSpc>
                <a:spcPct val="100000"/>
              </a:lnSpc>
            </a:pPr>
            <a:r>
              <a:rPr lang="en-US" sz="3600" dirty="0" smtClean="0">
                <a:effectLst>
                  <a:outerShdw blurRad="38100" dist="38100" dir="2700000" algn="tl">
                    <a:srgbClr val="000000">
                      <a:alpha val="43137"/>
                    </a:srgbClr>
                  </a:outerShdw>
                </a:effectLst>
              </a:rPr>
              <a:t>DCCT </a:t>
            </a:r>
            <a:r>
              <a:rPr lang="en-US" sz="3600" dirty="0" smtClean="0"/>
              <a:t>Extension</a:t>
            </a:r>
            <a:r>
              <a:rPr lang="en-US" sz="3600" dirty="0" smtClean="0">
                <a:effectLst>
                  <a:outerShdw blurRad="38100" dist="38100" dir="2700000" algn="tl">
                    <a:srgbClr val="000000">
                      <a:alpha val="43137"/>
                    </a:srgbClr>
                  </a:outerShdw>
                </a:effectLst>
              </a:rPr>
              <a:t> Trial (EDIC)</a:t>
            </a:r>
            <a:br>
              <a:rPr lang="en-US" sz="3600" dirty="0" smtClean="0">
                <a:effectLst>
                  <a:outerShdw blurRad="38100" dist="38100" dir="2700000" algn="tl">
                    <a:srgbClr val="000000">
                      <a:alpha val="43137"/>
                    </a:srgbClr>
                  </a:outerShdw>
                </a:effectLst>
              </a:rPr>
            </a:br>
            <a:r>
              <a:rPr lang="en-US" sz="3200" i="1" dirty="0" smtClean="0">
                <a:effectLst>
                  <a:outerShdw blurRad="38100" dist="38100" dir="2700000" algn="tl">
                    <a:srgbClr val="000000">
                      <a:alpha val="43137"/>
                    </a:srgbClr>
                  </a:outerShdw>
                </a:effectLst>
              </a:rPr>
              <a:t>A1c convergence following DCCT</a:t>
            </a:r>
            <a:endParaRPr lang="nl-NL" sz="3200" i="1" dirty="0" smtClean="0">
              <a:effectLst>
                <a:outerShdw blurRad="38100" dist="38100" dir="2700000" algn="tl">
                  <a:srgbClr val="000000">
                    <a:alpha val="43137"/>
                  </a:srgbClr>
                </a:outerShdw>
              </a:effectLst>
            </a:endParaRPr>
          </a:p>
        </p:txBody>
      </p:sp>
      <p:sp>
        <p:nvSpPr>
          <p:cNvPr id="33796" name="Rectangle 18"/>
          <p:cNvSpPr>
            <a:spLocks noChangeArrowheads="1"/>
          </p:cNvSpPr>
          <p:nvPr/>
        </p:nvSpPr>
        <p:spPr bwMode="auto">
          <a:xfrm>
            <a:off x="609600" y="6353175"/>
            <a:ext cx="8153400" cy="369332"/>
          </a:xfrm>
          <a:prstGeom prst="rect">
            <a:avLst/>
          </a:prstGeom>
          <a:noFill/>
          <a:ln w="9525">
            <a:noFill/>
            <a:miter lim="800000"/>
            <a:headEnd/>
            <a:tailEnd/>
          </a:ln>
        </p:spPr>
        <p:txBody>
          <a:bodyPr wrap="square" lIns="0" tIns="0" rIns="0" bIns="0">
            <a:spAutoFit/>
          </a:bodyPr>
          <a:lstStyle/>
          <a:p>
            <a:pPr algn="r">
              <a:spcBef>
                <a:spcPct val="20000"/>
              </a:spcBef>
              <a:buClr>
                <a:srgbClr val="FFFFFF"/>
              </a:buClr>
              <a:buSzPct val="80000"/>
            </a:pPr>
            <a:r>
              <a:rPr lang="en-US" sz="1200" dirty="0">
                <a:solidFill>
                  <a:schemeClr val="bg1"/>
                </a:solidFill>
                <a:latin typeface="Arial Narrow" pitchFamily="34" charset="0"/>
              </a:rPr>
              <a:t>Used with </a:t>
            </a:r>
            <a:r>
              <a:rPr lang="en-US" sz="1200" dirty="0" smtClean="0">
                <a:solidFill>
                  <a:schemeClr val="bg1"/>
                </a:solidFill>
                <a:latin typeface="Arial Narrow" pitchFamily="34" charset="0"/>
              </a:rPr>
              <a:t>permission. The </a:t>
            </a:r>
            <a:r>
              <a:rPr lang="en-US" sz="1200" dirty="0">
                <a:solidFill>
                  <a:schemeClr val="bg1"/>
                </a:solidFill>
                <a:latin typeface="Arial Narrow" pitchFamily="34" charset="0"/>
              </a:rPr>
              <a:t>Diabetes Control And Complications Trial/Epidemiology Of Diabetes Interventions And Complications Research Group. </a:t>
            </a:r>
            <a:r>
              <a:rPr lang="en-US" sz="1200" i="1" dirty="0">
                <a:solidFill>
                  <a:schemeClr val="bg1"/>
                </a:solidFill>
                <a:latin typeface="Arial Narrow" pitchFamily="34" charset="0"/>
              </a:rPr>
              <a:t>N </a:t>
            </a:r>
            <a:r>
              <a:rPr lang="en-US" sz="1200" i="1" dirty="0" err="1">
                <a:solidFill>
                  <a:schemeClr val="bg1"/>
                </a:solidFill>
                <a:latin typeface="Arial Narrow" pitchFamily="34" charset="0"/>
              </a:rPr>
              <a:t>Engl</a:t>
            </a:r>
            <a:r>
              <a:rPr lang="en-US" sz="1200" i="1" dirty="0">
                <a:solidFill>
                  <a:schemeClr val="bg1"/>
                </a:solidFill>
                <a:latin typeface="Arial Narrow" pitchFamily="34" charset="0"/>
              </a:rPr>
              <a:t> J </a:t>
            </a:r>
            <a:r>
              <a:rPr lang="en-US" sz="1200" i="1" dirty="0" smtClean="0">
                <a:solidFill>
                  <a:schemeClr val="bg1"/>
                </a:solidFill>
                <a:latin typeface="Arial Narrow" pitchFamily="34" charset="0"/>
              </a:rPr>
              <a:t>Med</a:t>
            </a:r>
            <a:r>
              <a:rPr lang="en-US" sz="1200" dirty="0" smtClean="0">
                <a:solidFill>
                  <a:schemeClr val="bg1"/>
                </a:solidFill>
                <a:latin typeface="Arial Narrow" pitchFamily="34" charset="0"/>
              </a:rPr>
              <a:t> </a:t>
            </a:r>
            <a:r>
              <a:rPr lang="en-US" sz="1200" dirty="0">
                <a:solidFill>
                  <a:schemeClr val="bg1"/>
                </a:solidFill>
                <a:latin typeface="Arial Narrow" pitchFamily="34" charset="0"/>
              </a:rPr>
              <a:t>2000;342:381-389.</a:t>
            </a:r>
            <a:endParaRPr lang="nl-NL" sz="1200" dirty="0">
              <a:solidFill>
                <a:schemeClr val="bg1"/>
              </a:solidFill>
              <a:latin typeface="Arial Narrow" pitchFamily="34" charset="0"/>
            </a:endParaRPr>
          </a:p>
        </p:txBody>
      </p:sp>
      <p:sp>
        <p:nvSpPr>
          <p:cNvPr id="33797" name="Line 160"/>
          <p:cNvSpPr>
            <a:spLocks noChangeShapeType="1"/>
          </p:cNvSpPr>
          <p:nvPr/>
        </p:nvSpPr>
        <p:spPr bwMode="auto">
          <a:xfrm flipH="1">
            <a:off x="1971675" y="4562475"/>
            <a:ext cx="152400" cy="152400"/>
          </a:xfrm>
          <a:prstGeom prst="line">
            <a:avLst/>
          </a:prstGeom>
          <a:noFill/>
          <a:ln w="9525">
            <a:solidFill>
              <a:schemeClr val="bg1"/>
            </a:solidFill>
            <a:round/>
            <a:headEnd/>
            <a:tailEnd/>
          </a:ln>
        </p:spPr>
        <p:txBody>
          <a:bodyPr/>
          <a:lstStyle/>
          <a:p>
            <a:endParaRPr lang="en-US">
              <a:solidFill>
                <a:schemeClr val="bg1"/>
              </a:solidFill>
            </a:endParaRPr>
          </a:p>
        </p:txBody>
      </p:sp>
      <p:sp>
        <p:nvSpPr>
          <p:cNvPr id="33798" name="Line 161"/>
          <p:cNvSpPr>
            <a:spLocks noChangeShapeType="1"/>
          </p:cNvSpPr>
          <p:nvPr/>
        </p:nvSpPr>
        <p:spPr bwMode="auto">
          <a:xfrm flipH="1">
            <a:off x="1981200" y="4495800"/>
            <a:ext cx="139700" cy="152400"/>
          </a:xfrm>
          <a:prstGeom prst="line">
            <a:avLst/>
          </a:prstGeom>
          <a:noFill/>
          <a:ln w="9525">
            <a:solidFill>
              <a:schemeClr val="bg1"/>
            </a:solidFill>
            <a:round/>
            <a:headEnd/>
            <a:tailEnd/>
          </a:ln>
        </p:spPr>
        <p:txBody>
          <a:bodyPr/>
          <a:lstStyle/>
          <a:p>
            <a:endParaRPr lang="en-US">
              <a:solidFill>
                <a:schemeClr val="bg1"/>
              </a:solidFill>
            </a:endParaRPr>
          </a:p>
        </p:txBody>
      </p:sp>
      <p:sp>
        <p:nvSpPr>
          <p:cNvPr id="33799" name="Line 162"/>
          <p:cNvSpPr>
            <a:spLocks noChangeShapeType="1"/>
          </p:cNvSpPr>
          <p:nvPr/>
        </p:nvSpPr>
        <p:spPr bwMode="auto">
          <a:xfrm>
            <a:off x="2057400" y="4632325"/>
            <a:ext cx="0" cy="300038"/>
          </a:xfrm>
          <a:prstGeom prst="line">
            <a:avLst/>
          </a:prstGeom>
          <a:noFill/>
          <a:ln w="9525">
            <a:solidFill>
              <a:schemeClr val="bg1"/>
            </a:solidFill>
            <a:round/>
            <a:headEnd/>
            <a:tailEnd/>
          </a:ln>
        </p:spPr>
        <p:txBody>
          <a:bodyPr/>
          <a:lstStyle/>
          <a:p>
            <a:endParaRPr lang="en-US">
              <a:solidFill>
                <a:schemeClr val="bg1"/>
              </a:solidFill>
            </a:endParaRPr>
          </a:p>
        </p:txBody>
      </p:sp>
      <p:sp>
        <p:nvSpPr>
          <p:cNvPr id="33800" name="Line 163"/>
          <p:cNvSpPr>
            <a:spLocks noChangeShapeType="1"/>
          </p:cNvSpPr>
          <p:nvPr/>
        </p:nvSpPr>
        <p:spPr bwMode="auto">
          <a:xfrm>
            <a:off x="2749550" y="4933950"/>
            <a:ext cx="0" cy="76200"/>
          </a:xfrm>
          <a:prstGeom prst="line">
            <a:avLst/>
          </a:prstGeom>
          <a:noFill/>
          <a:ln w="9525">
            <a:solidFill>
              <a:schemeClr val="tx1"/>
            </a:solidFill>
            <a:round/>
            <a:headEnd/>
            <a:tailEnd/>
          </a:ln>
        </p:spPr>
        <p:txBody>
          <a:bodyPr/>
          <a:lstStyle/>
          <a:p>
            <a:endParaRPr lang="en-US">
              <a:solidFill>
                <a:schemeClr val="bg1"/>
              </a:solidFill>
            </a:endParaRPr>
          </a:p>
        </p:txBody>
      </p:sp>
      <p:sp>
        <p:nvSpPr>
          <p:cNvPr id="33801" name="Line 164"/>
          <p:cNvSpPr>
            <a:spLocks noChangeShapeType="1"/>
          </p:cNvSpPr>
          <p:nvPr/>
        </p:nvSpPr>
        <p:spPr bwMode="auto">
          <a:xfrm>
            <a:off x="3644900" y="4933950"/>
            <a:ext cx="0" cy="76200"/>
          </a:xfrm>
          <a:prstGeom prst="line">
            <a:avLst/>
          </a:prstGeom>
          <a:noFill/>
          <a:ln w="9525">
            <a:solidFill>
              <a:schemeClr val="tx1"/>
            </a:solidFill>
            <a:round/>
            <a:headEnd/>
            <a:tailEnd/>
          </a:ln>
        </p:spPr>
        <p:txBody>
          <a:bodyPr/>
          <a:lstStyle/>
          <a:p>
            <a:endParaRPr lang="en-US">
              <a:solidFill>
                <a:schemeClr val="bg1"/>
              </a:solidFill>
            </a:endParaRPr>
          </a:p>
        </p:txBody>
      </p:sp>
      <p:sp>
        <p:nvSpPr>
          <p:cNvPr id="33802" name="Line 165"/>
          <p:cNvSpPr>
            <a:spLocks noChangeShapeType="1"/>
          </p:cNvSpPr>
          <p:nvPr/>
        </p:nvSpPr>
        <p:spPr bwMode="auto">
          <a:xfrm>
            <a:off x="4546600" y="4933950"/>
            <a:ext cx="0" cy="76200"/>
          </a:xfrm>
          <a:prstGeom prst="line">
            <a:avLst/>
          </a:prstGeom>
          <a:noFill/>
          <a:ln w="9525">
            <a:solidFill>
              <a:schemeClr val="tx1"/>
            </a:solidFill>
            <a:round/>
            <a:headEnd/>
            <a:tailEnd/>
          </a:ln>
        </p:spPr>
        <p:txBody>
          <a:bodyPr/>
          <a:lstStyle/>
          <a:p>
            <a:endParaRPr lang="en-US">
              <a:solidFill>
                <a:schemeClr val="bg1"/>
              </a:solidFill>
            </a:endParaRPr>
          </a:p>
        </p:txBody>
      </p:sp>
      <p:sp>
        <p:nvSpPr>
          <p:cNvPr id="33803" name="Line 166"/>
          <p:cNvSpPr>
            <a:spLocks noChangeShapeType="1"/>
          </p:cNvSpPr>
          <p:nvPr/>
        </p:nvSpPr>
        <p:spPr bwMode="auto">
          <a:xfrm>
            <a:off x="5448300" y="4933950"/>
            <a:ext cx="0" cy="71438"/>
          </a:xfrm>
          <a:prstGeom prst="line">
            <a:avLst/>
          </a:prstGeom>
          <a:noFill/>
          <a:ln w="9525">
            <a:solidFill>
              <a:schemeClr val="tx1"/>
            </a:solidFill>
            <a:round/>
            <a:headEnd/>
            <a:tailEnd/>
          </a:ln>
        </p:spPr>
        <p:txBody>
          <a:bodyPr/>
          <a:lstStyle/>
          <a:p>
            <a:endParaRPr lang="en-US">
              <a:solidFill>
                <a:schemeClr val="bg1"/>
              </a:solidFill>
            </a:endParaRPr>
          </a:p>
        </p:txBody>
      </p:sp>
      <p:sp>
        <p:nvSpPr>
          <p:cNvPr id="33804" name="Line 167"/>
          <p:cNvSpPr>
            <a:spLocks noChangeShapeType="1"/>
          </p:cNvSpPr>
          <p:nvPr/>
        </p:nvSpPr>
        <p:spPr bwMode="auto">
          <a:xfrm>
            <a:off x="6343650" y="4933950"/>
            <a:ext cx="0" cy="74613"/>
          </a:xfrm>
          <a:prstGeom prst="line">
            <a:avLst/>
          </a:prstGeom>
          <a:noFill/>
          <a:ln w="9525">
            <a:solidFill>
              <a:schemeClr val="tx1"/>
            </a:solidFill>
            <a:round/>
            <a:headEnd/>
            <a:tailEnd/>
          </a:ln>
        </p:spPr>
        <p:txBody>
          <a:bodyPr/>
          <a:lstStyle/>
          <a:p>
            <a:endParaRPr lang="en-US">
              <a:solidFill>
                <a:schemeClr val="bg1"/>
              </a:solidFill>
            </a:endParaRPr>
          </a:p>
        </p:txBody>
      </p:sp>
      <p:sp>
        <p:nvSpPr>
          <p:cNvPr id="33805" name="Line 168"/>
          <p:cNvSpPr>
            <a:spLocks noChangeShapeType="1"/>
          </p:cNvSpPr>
          <p:nvPr/>
        </p:nvSpPr>
        <p:spPr bwMode="auto">
          <a:xfrm>
            <a:off x="7248525" y="4933950"/>
            <a:ext cx="0" cy="74613"/>
          </a:xfrm>
          <a:prstGeom prst="line">
            <a:avLst/>
          </a:prstGeom>
          <a:noFill/>
          <a:ln w="9525">
            <a:solidFill>
              <a:schemeClr val="tx1"/>
            </a:solidFill>
            <a:round/>
            <a:headEnd/>
            <a:tailEnd/>
          </a:ln>
        </p:spPr>
        <p:txBody>
          <a:bodyPr/>
          <a:lstStyle/>
          <a:p>
            <a:endParaRPr lang="en-US">
              <a:solidFill>
                <a:schemeClr val="bg1"/>
              </a:solidFill>
            </a:endParaRPr>
          </a:p>
        </p:txBody>
      </p:sp>
      <p:sp>
        <p:nvSpPr>
          <p:cNvPr id="33806" name="Line 169"/>
          <p:cNvSpPr>
            <a:spLocks noChangeShapeType="1"/>
          </p:cNvSpPr>
          <p:nvPr/>
        </p:nvSpPr>
        <p:spPr bwMode="auto">
          <a:xfrm flipH="1">
            <a:off x="1981200" y="4286250"/>
            <a:ext cx="76200" cy="0"/>
          </a:xfrm>
          <a:prstGeom prst="line">
            <a:avLst/>
          </a:prstGeom>
          <a:noFill/>
          <a:ln w="9525">
            <a:solidFill>
              <a:schemeClr val="tx1"/>
            </a:solidFill>
            <a:round/>
            <a:headEnd/>
            <a:tailEnd/>
          </a:ln>
        </p:spPr>
        <p:txBody>
          <a:bodyPr/>
          <a:lstStyle/>
          <a:p>
            <a:endParaRPr lang="en-US">
              <a:solidFill>
                <a:schemeClr val="bg1"/>
              </a:solidFill>
            </a:endParaRPr>
          </a:p>
        </p:txBody>
      </p:sp>
      <p:sp>
        <p:nvSpPr>
          <p:cNvPr id="33807" name="Line 170"/>
          <p:cNvSpPr>
            <a:spLocks noChangeShapeType="1"/>
          </p:cNvSpPr>
          <p:nvPr/>
        </p:nvSpPr>
        <p:spPr bwMode="auto">
          <a:xfrm flipH="1">
            <a:off x="1989138" y="3817938"/>
            <a:ext cx="68262" cy="0"/>
          </a:xfrm>
          <a:prstGeom prst="line">
            <a:avLst/>
          </a:prstGeom>
          <a:noFill/>
          <a:ln w="9525">
            <a:solidFill>
              <a:schemeClr val="tx1"/>
            </a:solidFill>
            <a:round/>
            <a:headEnd/>
            <a:tailEnd/>
          </a:ln>
        </p:spPr>
        <p:txBody>
          <a:bodyPr/>
          <a:lstStyle/>
          <a:p>
            <a:endParaRPr lang="en-US">
              <a:solidFill>
                <a:schemeClr val="bg1"/>
              </a:solidFill>
            </a:endParaRPr>
          </a:p>
        </p:txBody>
      </p:sp>
      <p:sp>
        <p:nvSpPr>
          <p:cNvPr id="33808" name="Line 171"/>
          <p:cNvSpPr>
            <a:spLocks noChangeShapeType="1"/>
          </p:cNvSpPr>
          <p:nvPr/>
        </p:nvSpPr>
        <p:spPr bwMode="auto">
          <a:xfrm flipH="1">
            <a:off x="1989138" y="3359150"/>
            <a:ext cx="68262" cy="0"/>
          </a:xfrm>
          <a:prstGeom prst="line">
            <a:avLst/>
          </a:prstGeom>
          <a:noFill/>
          <a:ln w="9525">
            <a:solidFill>
              <a:schemeClr val="tx1"/>
            </a:solidFill>
            <a:round/>
            <a:headEnd/>
            <a:tailEnd/>
          </a:ln>
        </p:spPr>
        <p:txBody>
          <a:bodyPr/>
          <a:lstStyle/>
          <a:p>
            <a:endParaRPr lang="en-US">
              <a:solidFill>
                <a:schemeClr val="bg1"/>
              </a:solidFill>
            </a:endParaRPr>
          </a:p>
        </p:txBody>
      </p:sp>
      <p:sp>
        <p:nvSpPr>
          <p:cNvPr id="33809" name="Line 172"/>
          <p:cNvSpPr>
            <a:spLocks noChangeShapeType="1"/>
          </p:cNvSpPr>
          <p:nvPr/>
        </p:nvSpPr>
        <p:spPr bwMode="auto">
          <a:xfrm flipH="1">
            <a:off x="1989138" y="2900363"/>
            <a:ext cx="68262" cy="0"/>
          </a:xfrm>
          <a:prstGeom prst="line">
            <a:avLst/>
          </a:prstGeom>
          <a:noFill/>
          <a:ln w="9525">
            <a:solidFill>
              <a:schemeClr val="tx1"/>
            </a:solidFill>
            <a:round/>
            <a:headEnd/>
            <a:tailEnd/>
          </a:ln>
        </p:spPr>
        <p:txBody>
          <a:bodyPr/>
          <a:lstStyle/>
          <a:p>
            <a:endParaRPr lang="en-US">
              <a:solidFill>
                <a:schemeClr val="bg1"/>
              </a:solidFill>
            </a:endParaRPr>
          </a:p>
        </p:txBody>
      </p:sp>
      <p:sp>
        <p:nvSpPr>
          <p:cNvPr id="33810" name="Line 173"/>
          <p:cNvSpPr>
            <a:spLocks noChangeShapeType="1"/>
          </p:cNvSpPr>
          <p:nvPr/>
        </p:nvSpPr>
        <p:spPr bwMode="auto">
          <a:xfrm flipH="1">
            <a:off x="1989138" y="2444750"/>
            <a:ext cx="68262" cy="0"/>
          </a:xfrm>
          <a:prstGeom prst="line">
            <a:avLst/>
          </a:prstGeom>
          <a:noFill/>
          <a:ln w="9525">
            <a:solidFill>
              <a:schemeClr val="tx1"/>
            </a:solidFill>
            <a:round/>
            <a:headEnd/>
            <a:tailEnd/>
          </a:ln>
        </p:spPr>
        <p:txBody>
          <a:bodyPr/>
          <a:lstStyle/>
          <a:p>
            <a:endParaRPr lang="en-US">
              <a:solidFill>
                <a:schemeClr val="bg1"/>
              </a:solidFill>
            </a:endParaRPr>
          </a:p>
        </p:txBody>
      </p:sp>
      <p:sp>
        <p:nvSpPr>
          <p:cNvPr id="33811" name="Line 174"/>
          <p:cNvSpPr>
            <a:spLocks noChangeShapeType="1"/>
          </p:cNvSpPr>
          <p:nvPr/>
        </p:nvSpPr>
        <p:spPr bwMode="auto">
          <a:xfrm flipH="1">
            <a:off x="1989138" y="1968500"/>
            <a:ext cx="68262" cy="0"/>
          </a:xfrm>
          <a:prstGeom prst="line">
            <a:avLst/>
          </a:prstGeom>
          <a:noFill/>
          <a:ln w="9525">
            <a:solidFill>
              <a:schemeClr val="tx1"/>
            </a:solidFill>
            <a:round/>
            <a:headEnd/>
            <a:tailEnd/>
          </a:ln>
        </p:spPr>
        <p:txBody>
          <a:bodyPr/>
          <a:lstStyle/>
          <a:p>
            <a:endParaRPr lang="en-US">
              <a:solidFill>
                <a:schemeClr val="bg1"/>
              </a:solidFill>
            </a:endParaRPr>
          </a:p>
        </p:txBody>
      </p:sp>
      <p:sp>
        <p:nvSpPr>
          <p:cNvPr id="33812" name="Text Box 175"/>
          <p:cNvSpPr txBox="1">
            <a:spLocks noChangeArrowheads="1"/>
          </p:cNvSpPr>
          <p:nvPr/>
        </p:nvSpPr>
        <p:spPr bwMode="auto">
          <a:xfrm>
            <a:off x="1504950" y="1847850"/>
            <a:ext cx="323850" cy="244475"/>
          </a:xfrm>
          <a:prstGeom prst="rect">
            <a:avLst/>
          </a:prstGeom>
          <a:noFill/>
          <a:ln w="9525">
            <a:noFill/>
            <a:miter lim="800000"/>
            <a:headEnd/>
            <a:tailEnd/>
          </a:ln>
        </p:spPr>
        <p:txBody>
          <a:bodyPr lIns="0" tIns="0" rIns="0" bIns="0">
            <a:spAutoFit/>
          </a:bodyPr>
          <a:lstStyle/>
          <a:p>
            <a:pPr algn="r">
              <a:spcBef>
                <a:spcPct val="50000"/>
              </a:spcBef>
            </a:pPr>
            <a:r>
              <a:rPr lang="en-US" sz="1600" b="1" dirty="0">
                <a:solidFill>
                  <a:schemeClr val="bg1"/>
                </a:solidFill>
              </a:rPr>
              <a:t>11</a:t>
            </a:r>
          </a:p>
        </p:txBody>
      </p:sp>
      <p:sp>
        <p:nvSpPr>
          <p:cNvPr id="33813" name="Text Box 176"/>
          <p:cNvSpPr txBox="1">
            <a:spLocks noChangeArrowheads="1"/>
          </p:cNvSpPr>
          <p:nvPr/>
        </p:nvSpPr>
        <p:spPr bwMode="auto">
          <a:xfrm>
            <a:off x="1504950" y="2305050"/>
            <a:ext cx="323850" cy="244475"/>
          </a:xfrm>
          <a:prstGeom prst="rect">
            <a:avLst/>
          </a:prstGeom>
          <a:noFill/>
          <a:ln w="9525">
            <a:noFill/>
            <a:miter lim="800000"/>
            <a:headEnd/>
            <a:tailEnd/>
          </a:ln>
        </p:spPr>
        <p:txBody>
          <a:bodyPr lIns="0" tIns="0" rIns="0" bIns="0">
            <a:spAutoFit/>
          </a:bodyPr>
          <a:lstStyle/>
          <a:p>
            <a:pPr algn="r">
              <a:spcBef>
                <a:spcPct val="50000"/>
              </a:spcBef>
            </a:pPr>
            <a:r>
              <a:rPr lang="en-US" sz="1600" b="1">
                <a:solidFill>
                  <a:schemeClr val="bg1"/>
                </a:solidFill>
              </a:rPr>
              <a:t>10</a:t>
            </a:r>
          </a:p>
        </p:txBody>
      </p:sp>
      <p:sp>
        <p:nvSpPr>
          <p:cNvPr id="33814" name="Text Box 177"/>
          <p:cNvSpPr txBox="1">
            <a:spLocks noChangeArrowheads="1"/>
          </p:cNvSpPr>
          <p:nvPr/>
        </p:nvSpPr>
        <p:spPr bwMode="auto">
          <a:xfrm>
            <a:off x="1647825" y="2781300"/>
            <a:ext cx="180975" cy="244475"/>
          </a:xfrm>
          <a:prstGeom prst="rect">
            <a:avLst/>
          </a:prstGeom>
          <a:noFill/>
          <a:ln w="9525">
            <a:noFill/>
            <a:miter lim="800000"/>
            <a:headEnd/>
            <a:tailEnd/>
          </a:ln>
        </p:spPr>
        <p:txBody>
          <a:bodyPr lIns="0" tIns="0" rIns="0" bIns="0">
            <a:spAutoFit/>
          </a:bodyPr>
          <a:lstStyle/>
          <a:p>
            <a:pPr algn="r">
              <a:spcBef>
                <a:spcPct val="50000"/>
              </a:spcBef>
            </a:pPr>
            <a:r>
              <a:rPr lang="en-US" sz="1600" b="1">
                <a:solidFill>
                  <a:schemeClr val="bg1"/>
                </a:solidFill>
              </a:rPr>
              <a:t>9</a:t>
            </a:r>
          </a:p>
        </p:txBody>
      </p:sp>
      <p:sp>
        <p:nvSpPr>
          <p:cNvPr id="33815" name="Text Box 178"/>
          <p:cNvSpPr txBox="1">
            <a:spLocks noChangeArrowheads="1"/>
          </p:cNvSpPr>
          <p:nvPr/>
        </p:nvSpPr>
        <p:spPr bwMode="auto">
          <a:xfrm>
            <a:off x="1647825" y="3257550"/>
            <a:ext cx="180975" cy="244475"/>
          </a:xfrm>
          <a:prstGeom prst="rect">
            <a:avLst/>
          </a:prstGeom>
          <a:noFill/>
          <a:ln w="9525">
            <a:noFill/>
            <a:miter lim="800000"/>
            <a:headEnd/>
            <a:tailEnd/>
          </a:ln>
        </p:spPr>
        <p:txBody>
          <a:bodyPr lIns="0" tIns="0" rIns="0" bIns="0">
            <a:spAutoFit/>
          </a:bodyPr>
          <a:lstStyle/>
          <a:p>
            <a:pPr algn="r">
              <a:spcBef>
                <a:spcPct val="50000"/>
              </a:spcBef>
            </a:pPr>
            <a:r>
              <a:rPr lang="en-US" sz="1600" b="1">
                <a:solidFill>
                  <a:schemeClr val="bg1"/>
                </a:solidFill>
              </a:rPr>
              <a:t>8</a:t>
            </a:r>
          </a:p>
        </p:txBody>
      </p:sp>
      <p:sp>
        <p:nvSpPr>
          <p:cNvPr id="33816" name="Text Box 179"/>
          <p:cNvSpPr txBox="1">
            <a:spLocks noChangeArrowheads="1"/>
          </p:cNvSpPr>
          <p:nvPr/>
        </p:nvSpPr>
        <p:spPr bwMode="auto">
          <a:xfrm>
            <a:off x="1647825" y="3676650"/>
            <a:ext cx="180975" cy="244475"/>
          </a:xfrm>
          <a:prstGeom prst="rect">
            <a:avLst/>
          </a:prstGeom>
          <a:noFill/>
          <a:ln w="9525">
            <a:noFill/>
            <a:miter lim="800000"/>
            <a:headEnd/>
            <a:tailEnd/>
          </a:ln>
        </p:spPr>
        <p:txBody>
          <a:bodyPr lIns="0" tIns="0" rIns="0" bIns="0">
            <a:spAutoFit/>
          </a:bodyPr>
          <a:lstStyle/>
          <a:p>
            <a:pPr algn="r">
              <a:spcBef>
                <a:spcPct val="50000"/>
              </a:spcBef>
            </a:pPr>
            <a:r>
              <a:rPr lang="en-US" sz="1600" b="1">
                <a:solidFill>
                  <a:schemeClr val="bg1"/>
                </a:solidFill>
              </a:rPr>
              <a:t>7</a:t>
            </a:r>
          </a:p>
        </p:txBody>
      </p:sp>
      <p:sp>
        <p:nvSpPr>
          <p:cNvPr id="33817" name="Text Box 180"/>
          <p:cNvSpPr txBox="1">
            <a:spLocks noChangeArrowheads="1"/>
          </p:cNvSpPr>
          <p:nvPr/>
        </p:nvSpPr>
        <p:spPr bwMode="auto">
          <a:xfrm>
            <a:off x="1647825" y="4133850"/>
            <a:ext cx="180975" cy="244475"/>
          </a:xfrm>
          <a:prstGeom prst="rect">
            <a:avLst/>
          </a:prstGeom>
          <a:noFill/>
          <a:ln w="9525">
            <a:noFill/>
            <a:miter lim="800000"/>
            <a:headEnd/>
            <a:tailEnd/>
          </a:ln>
        </p:spPr>
        <p:txBody>
          <a:bodyPr lIns="0" tIns="0" rIns="0" bIns="0">
            <a:spAutoFit/>
          </a:bodyPr>
          <a:lstStyle/>
          <a:p>
            <a:pPr algn="r">
              <a:spcBef>
                <a:spcPct val="50000"/>
              </a:spcBef>
            </a:pPr>
            <a:r>
              <a:rPr lang="en-US" sz="1600" b="1">
                <a:solidFill>
                  <a:schemeClr val="bg1"/>
                </a:solidFill>
              </a:rPr>
              <a:t>6</a:t>
            </a:r>
          </a:p>
        </p:txBody>
      </p:sp>
      <p:sp>
        <p:nvSpPr>
          <p:cNvPr id="33818" name="Text Box 181"/>
          <p:cNvSpPr txBox="1">
            <a:spLocks noChangeArrowheads="1"/>
          </p:cNvSpPr>
          <p:nvPr/>
        </p:nvSpPr>
        <p:spPr bwMode="auto">
          <a:xfrm>
            <a:off x="1647825" y="4829175"/>
            <a:ext cx="180975" cy="244475"/>
          </a:xfrm>
          <a:prstGeom prst="rect">
            <a:avLst/>
          </a:prstGeom>
          <a:noFill/>
          <a:ln w="9525">
            <a:noFill/>
            <a:miter lim="800000"/>
            <a:headEnd/>
            <a:tailEnd/>
          </a:ln>
        </p:spPr>
        <p:txBody>
          <a:bodyPr lIns="0" tIns="0" rIns="0" bIns="0">
            <a:spAutoFit/>
          </a:bodyPr>
          <a:lstStyle/>
          <a:p>
            <a:pPr algn="r">
              <a:spcBef>
                <a:spcPct val="50000"/>
              </a:spcBef>
            </a:pPr>
            <a:r>
              <a:rPr lang="en-US" sz="1600" b="1">
                <a:solidFill>
                  <a:schemeClr val="bg1"/>
                </a:solidFill>
              </a:rPr>
              <a:t>0</a:t>
            </a:r>
          </a:p>
        </p:txBody>
      </p:sp>
      <p:sp>
        <p:nvSpPr>
          <p:cNvPr id="33819" name="Text Box 182"/>
          <p:cNvSpPr txBox="1">
            <a:spLocks noChangeArrowheads="1"/>
          </p:cNvSpPr>
          <p:nvPr/>
        </p:nvSpPr>
        <p:spPr bwMode="auto">
          <a:xfrm>
            <a:off x="3552825" y="5124450"/>
            <a:ext cx="180975"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1</a:t>
            </a:r>
          </a:p>
        </p:txBody>
      </p:sp>
      <p:sp>
        <p:nvSpPr>
          <p:cNvPr id="33820" name="Text Box 183"/>
          <p:cNvSpPr txBox="1">
            <a:spLocks noChangeArrowheads="1"/>
          </p:cNvSpPr>
          <p:nvPr/>
        </p:nvSpPr>
        <p:spPr bwMode="auto">
          <a:xfrm>
            <a:off x="4476750" y="5153025"/>
            <a:ext cx="180975"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2</a:t>
            </a:r>
          </a:p>
        </p:txBody>
      </p:sp>
      <p:sp>
        <p:nvSpPr>
          <p:cNvPr id="33821" name="Text Box 184"/>
          <p:cNvSpPr txBox="1">
            <a:spLocks noChangeArrowheads="1"/>
          </p:cNvSpPr>
          <p:nvPr/>
        </p:nvSpPr>
        <p:spPr bwMode="auto">
          <a:xfrm>
            <a:off x="5362575" y="5153025"/>
            <a:ext cx="180975"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3</a:t>
            </a:r>
          </a:p>
        </p:txBody>
      </p:sp>
      <p:sp>
        <p:nvSpPr>
          <p:cNvPr id="33822" name="Text Box 185"/>
          <p:cNvSpPr txBox="1">
            <a:spLocks noChangeArrowheads="1"/>
          </p:cNvSpPr>
          <p:nvPr/>
        </p:nvSpPr>
        <p:spPr bwMode="auto">
          <a:xfrm>
            <a:off x="6248400" y="5153025"/>
            <a:ext cx="180975"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4</a:t>
            </a:r>
          </a:p>
        </p:txBody>
      </p:sp>
      <p:sp>
        <p:nvSpPr>
          <p:cNvPr id="33823" name="Text Box 186"/>
          <p:cNvSpPr txBox="1">
            <a:spLocks noChangeArrowheads="1"/>
          </p:cNvSpPr>
          <p:nvPr/>
        </p:nvSpPr>
        <p:spPr bwMode="auto">
          <a:xfrm>
            <a:off x="6705600" y="5105400"/>
            <a:ext cx="1066800" cy="488950"/>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Years 1-4 (average)</a:t>
            </a:r>
          </a:p>
        </p:txBody>
      </p:sp>
      <p:sp>
        <p:nvSpPr>
          <p:cNvPr id="33824" name="Text Box 187"/>
          <p:cNvSpPr txBox="1">
            <a:spLocks noChangeArrowheads="1"/>
          </p:cNvSpPr>
          <p:nvPr/>
        </p:nvSpPr>
        <p:spPr bwMode="auto">
          <a:xfrm>
            <a:off x="2190750" y="5470525"/>
            <a:ext cx="1365250" cy="244475"/>
          </a:xfrm>
          <a:prstGeom prst="rect">
            <a:avLst/>
          </a:prstGeom>
          <a:noFill/>
          <a:ln w="9525">
            <a:noFill/>
            <a:miter lim="800000"/>
            <a:headEnd/>
            <a:tailEnd/>
          </a:ln>
        </p:spPr>
        <p:txBody>
          <a:bodyPr lIns="0" tIns="0" rIns="0" bIns="0">
            <a:spAutoFit/>
          </a:bodyPr>
          <a:lstStyle/>
          <a:p>
            <a:pPr algn="ctr">
              <a:spcBef>
                <a:spcPct val="50000"/>
              </a:spcBef>
            </a:pPr>
            <a:r>
              <a:rPr lang="en-US" sz="1600" b="1" dirty="0">
                <a:solidFill>
                  <a:schemeClr val="bg1"/>
                </a:solidFill>
              </a:rPr>
              <a:t>End of DCCT</a:t>
            </a:r>
          </a:p>
        </p:txBody>
      </p:sp>
      <p:sp>
        <p:nvSpPr>
          <p:cNvPr id="33825" name="Text Box 188"/>
          <p:cNvSpPr txBox="1">
            <a:spLocks noChangeArrowheads="1"/>
          </p:cNvSpPr>
          <p:nvPr/>
        </p:nvSpPr>
        <p:spPr bwMode="auto">
          <a:xfrm>
            <a:off x="4886325" y="5470525"/>
            <a:ext cx="1044575"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EDIC Year</a:t>
            </a:r>
          </a:p>
        </p:txBody>
      </p:sp>
      <p:sp>
        <p:nvSpPr>
          <p:cNvPr id="33826" name="Text Box 189"/>
          <p:cNvSpPr txBox="1">
            <a:spLocks noChangeArrowheads="1"/>
          </p:cNvSpPr>
          <p:nvPr/>
        </p:nvSpPr>
        <p:spPr bwMode="auto">
          <a:xfrm rot="-5400000">
            <a:off x="-258762" y="3306762"/>
            <a:ext cx="2895600"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Glycosylated Hemoglobin (%)</a:t>
            </a:r>
          </a:p>
        </p:txBody>
      </p:sp>
      <p:sp>
        <p:nvSpPr>
          <p:cNvPr id="33827" name="Text Box 190"/>
          <p:cNvSpPr txBox="1">
            <a:spLocks noChangeArrowheads="1"/>
          </p:cNvSpPr>
          <p:nvPr/>
        </p:nvSpPr>
        <p:spPr bwMode="auto">
          <a:xfrm>
            <a:off x="2362200" y="4533900"/>
            <a:ext cx="771525" cy="244475"/>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p&lt;.001</a:t>
            </a:r>
          </a:p>
        </p:txBody>
      </p:sp>
      <p:sp>
        <p:nvSpPr>
          <p:cNvPr id="33828" name="Text Box 191"/>
          <p:cNvSpPr txBox="1">
            <a:spLocks noChangeArrowheads="1"/>
          </p:cNvSpPr>
          <p:nvPr/>
        </p:nvSpPr>
        <p:spPr bwMode="auto">
          <a:xfrm>
            <a:off x="3222625" y="4533900"/>
            <a:ext cx="838200" cy="244475"/>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p&lt;.001</a:t>
            </a:r>
          </a:p>
        </p:txBody>
      </p:sp>
      <p:sp>
        <p:nvSpPr>
          <p:cNvPr id="33829" name="Text Box 192"/>
          <p:cNvSpPr txBox="1">
            <a:spLocks noChangeArrowheads="1"/>
          </p:cNvSpPr>
          <p:nvPr/>
        </p:nvSpPr>
        <p:spPr bwMode="auto">
          <a:xfrm>
            <a:off x="4149725" y="4533900"/>
            <a:ext cx="762000" cy="244475"/>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p&lt;.001</a:t>
            </a:r>
          </a:p>
        </p:txBody>
      </p:sp>
      <p:sp>
        <p:nvSpPr>
          <p:cNvPr id="33830" name="Text Box 193"/>
          <p:cNvSpPr txBox="1">
            <a:spLocks noChangeArrowheads="1"/>
          </p:cNvSpPr>
          <p:nvPr/>
        </p:nvSpPr>
        <p:spPr bwMode="auto">
          <a:xfrm>
            <a:off x="5002213" y="4533900"/>
            <a:ext cx="838200" cy="244475"/>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p=.005</a:t>
            </a:r>
          </a:p>
        </p:txBody>
      </p:sp>
      <p:sp>
        <p:nvSpPr>
          <p:cNvPr id="33831" name="Text Box 194"/>
          <p:cNvSpPr txBox="1">
            <a:spLocks noChangeArrowheads="1"/>
          </p:cNvSpPr>
          <p:nvPr/>
        </p:nvSpPr>
        <p:spPr bwMode="auto">
          <a:xfrm>
            <a:off x="5929313" y="4533900"/>
            <a:ext cx="838200" cy="244475"/>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p=.07</a:t>
            </a:r>
          </a:p>
        </p:txBody>
      </p:sp>
      <p:sp>
        <p:nvSpPr>
          <p:cNvPr id="33832" name="Text Box 195"/>
          <p:cNvSpPr txBox="1">
            <a:spLocks noChangeArrowheads="1"/>
          </p:cNvSpPr>
          <p:nvPr/>
        </p:nvSpPr>
        <p:spPr bwMode="auto">
          <a:xfrm>
            <a:off x="6858000" y="4533900"/>
            <a:ext cx="838200" cy="244475"/>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p&lt;.001</a:t>
            </a:r>
          </a:p>
        </p:txBody>
      </p:sp>
      <p:sp>
        <p:nvSpPr>
          <p:cNvPr id="33833" name="Text Box 196"/>
          <p:cNvSpPr txBox="1">
            <a:spLocks noChangeArrowheads="1"/>
          </p:cNvSpPr>
          <p:nvPr/>
        </p:nvSpPr>
        <p:spPr bwMode="auto">
          <a:xfrm>
            <a:off x="3581400" y="2098675"/>
            <a:ext cx="1752600" cy="244475"/>
          </a:xfrm>
          <a:prstGeom prst="rect">
            <a:avLst/>
          </a:prstGeom>
          <a:noFill/>
          <a:ln w="9525">
            <a:noFill/>
            <a:miter lim="800000"/>
            <a:headEnd/>
            <a:tailEnd/>
          </a:ln>
        </p:spPr>
        <p:txBody>
          <a:bodyPr lIns="0" tIns="0" rIns="0" bIns="0" anchor="ctr">
            <a:spAutoFit/>
          </a:bodyPr>
          <a:lstStyle/>
          <a:p>
            <a:pPr algn="ctr">
              <a:spcBef>
                <a:spcPct val="50000"/>
              </a:spcBef>
            </a:pPr>
            <a:r>
              <a:rPr lang="en-US" sz="1600">
                <a:solidFill>
                  <a:schemeClr val="bg1"/>
                </a:solidFill>
              </a:rPr>
              <a:t>Intensive therapy</a:t>
            </a:r>
          </a:p>
        </p:txBody>
      </p:sp>
      <p:sp>
        <p:nvSpPr>
          <p:cNvPr id="33834" name="Rectangle 197"/>
          <p:cNvSpPr>
            <a:spLocks noChangeArrowheads="1"/>
          </p:cNvSpPr>
          <p:nvPr/>
        </p:nvSpPr>
        <p:spPr bwMode="auto">
          <a:xfrm>
            <a:off x="3362325" y="1901825"/>
            <a:ext cx="100013" cy="100013"/>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35" name="Rectangle 198"/>
          <p:cNvSpPr>
            <a:spLocks noChangeArrowheads="1"/>
          </p:cNvSpPr>
          <p:nvPr/>
        </p:nvSpPr>
        <p:spPr bwMode="auto">
          <a:xfrm>
            <a:off x="3362325" y="2171700"/>
            <a:ext cx="100013" cy="100013"/>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36" name="Rectangle 199"/>
          <p:cNvSpPr>
            <a:spLocks noChangeArrowheads="1"/>
          </p:cNvSpPr>
          <p:nvPr/>
        </p:nvSpPr>
        <p:spPr bwMode="auto">
          <a:xfrm>
            <a:off x="2514600" y="2419350"/>
            <a:ext cx="161925" cy="866775"/>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37" name="Rectangle 200"/>
          <p:cNvSpPr>
            <a:spLocks noChangeArrowheads="1"/>
          </p:cNvSpPr>
          <p:nvPr/>
        </p:nvSpPr>
        <p:spPr bwMode="auto">
          <a:xfrm>
            <a:off x="2790825" y="3371850"/>
            <a:ext cx="161925" cy="576263"/>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38" name="Rectangle 201"/>
          <p:cNvSpPr>
            <a:spLocks noChangeArrowheads="1"/>
          </p:cNvSpPr>
          <p:nvPr/>
        </p:nvSpPr>
        <p:spPr bwMode="auto">
          <a:xfrm>
            <a:off x="3429000" y="2867025"/>
            <a:ext cx="161925" cy="790575"/>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39" name="Rectangle 202"/>
          <p:cNvSpPr>
            <a:spLocks noChangeArrowheads="1"/>
          </p:cNvSpPr>
          <p:nvPr/>
        </p:nvSpPr>
        <p:spPr bwMode="auto">
          <a:xfrm>
            <a:off x="4314825" y="2762250"/>
            <a:ext cx="161925" cy="838200"/>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40" name="Rectangle 203"/>
          <p:cNvSpPr>
            <a:spLocks noChangeArrowheads="1"/>
          </p:cNvSpPr>
          <p:nvPr/>
        </p:nvSpPr>
        <p:spPr bwMode="auto">
          <a:xfrm>
            <a:off x="5214938" y="2752725"/>
            <a:ext cx="161925" cy="838200"/>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41" name="Rectangle 204"/>
          <p:cNvSpPr>
            <a:spLocks noChangeArrowheads="1"/>
          </p:cNvSpPr>
          <p:nvPr/>
        </p:nvSpPr>
        <p:spPr bwMode="auto">
          <a:xfrm>
            <a:off x="6115050" y="2800350"/>
            <a:ext cx="161925" cy="838200"/>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42" name="Rectangle 205"/>
          <p:cNvSpPr>
            <a:spLocks noChangeArrowheads="1"/>
          </p:cNvSpPr>
          <p:nvPr/>
        </p:nvSpPr>
        <p:spPr bwMode="auto">
          <a:xfrm>
            <a:off x="3676650" y="3095625"/>
            <a:ext cx="161925" cy="709613"/>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43" name="Rectangle 206"/>
          <p:cNvSpPr>
            <a:spLocks noChangeArrowheads="1"/>
          </p:cNvSpPr>
          <p:nvPr/>
        </p:nvSpPr>
        <p:spPr bwMode="auto">
          <a:xfrm>
            <a:off x="4576763" y="2986088"/>
            <a:ext cx="161925" cy="709612"/>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44" name="Rectangle 207"/>
          <p:cNvSpPr>
            <a:spLocks noChangeArrowheads="1"/>
          </p:cNvSpPr>
          <p:nvPr/>
        </p:nvSpPr>
        <p:spPr bwMode="auto">
          <a:xfrm>
            <a:off x="5467350" y="2847975"/>
            <a:ext cx="161925" cy="795338"/>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45" name="Rectangle 208"/>
          <p:cNvSpPr>
            <a:spLocks noChangeArrowheads="1"/>
          </p:cNvSpPr>
          <p:nvPr/>
        </p:nvSpPr>
        <p:spPr bwMode="auto">
          <a:xfrm>
            <a:off x="6376988" y="2933700"/>
            <a:ext cx="161925" cy="747713"/>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46" name="Rectangle 209"/>
          <p:cNvSpPr>
            <a:spLocks noChangeArrowheads="1"/>
          </p:cNvSpPr>
          <p:nvPr/>
        </p:nvSpPr>
        <p:spPr bwMode="auto">
          <a:xfrm>
            <a:off x="7015163" y="2786063"/>
            <a:ext cx="161925" cy="766762"/>
          </a:xfrm>
          <a:prstGeom prst="rect">
            <a:avLst/>
          </a:prstGeom>
          <a:solidFill>
            <a:srgbClr val="FFFFCC"/>
          </a:solidFill>
          <a:ln w="9525">
            <a:solidFill>
              <a:schemeClr val="tx1"/>
            </a:solidFill>
            <a:miter lim="800000"/>
            <a:headEnd/>
            <a:tailEnd/>
          </a:ln>
        </p:spPr>
        <p:txBody>
          <a:bodyPr wrap="none" anchor="ctr"/>
          <a:lstStyle/>
          <a:p>
            <a:endParaRPr lang="en-GB">
              <a:solidFill>
                <a:schemeClr val="bg1"/>
              </a:solidFill>
            </a:endParaRPr>
          </a:p>
        </p:txBody>
      </p:sp>
      <p:sp>
        <p:nvSpPr>
          <p:cNvPr id="33847" name="Rectangle 210"/>
          <p:cNvSpPr>
            <a:spLocks noChangeArrowheads="1"/>
          </p:cNvSpPr>
          <p:nvPr/>
        </p:nvSpPr>
        <p:spPr bwMode="auto">
          <a:xfrm>
            <a:off x="7267575" y="2967038"/>
            <a:ext cx="161925" cy="681037"/>
          </a:xfrm>
          <a:prstGeom prst="rect">
            <a:avLst/>
          </a:prstGeom>
          <a:solidFill>
            <a:srgbClr val="FFCC00"/>
          </a:solidFill>
          <a:ln w="9525">
            <a:solidFill>
              <a:schemeClr val="tx1"/>
            </a:solidFill>
            <a:miter lim="800000"/>
            <a:headEnd/>
            <a:tailEnd/>
          </a:ln>
        </p:spPr>
        <p:txBody>
          <a:bodyPr wrap="none" anchor="ctr"/>
          <a:lstStyle/>
          <a:p>
            <a:endParaRPr lang="en-GB">
              <a:solidFill>
                <a:schemeClr val="bg1"/>
              </a:solidFill>
            </a:endParaRPr>
          </a:p>
        </p:txBody>
      </p:sp>
      <p:sp>
        <p:nvSpPr>
          <p:cNvPr id="33848" name="Line 211"/>
          <p:cNvSpPr>
            <a:spLocks noChangeShapeType="1"/>
          </p:cNvSpPr>
          <p:nvPr/>
        </p:nvSpPr>
        <p:spPr bwMode="auto">
          <a:xfrm>
            <a:off x="1981200" y="4933950"/>
            <a:ext cx="5791200" cy="0"/>
          </a:xfrm>
          <a:prstGeom prst="line">
            <a:avLst/>
          </a:prstGeom>
          <a:noFill/>
          <a:ln w="9525">
            <a:solidFill>
              <a:schemeClr val="bg1"/>
            </a:solidFill>
            <a:round/>
            <a:headEnd/>
            <a:tailEnd/>
          </a:ln>
        </p:spPr>
        <p:txBody>
          <a:bodyPr/>
          <a:lstStyle/>
          <a:p>
            <a:endParaRPr lang="en-US">
              <a:solidFill>
                <a:schemeClr val="bg1"/>
              </a:solidFill>
            </a:endParaRPr>
          </a:p>
        </p:txBody>
      </p:sp>
      <p:sp>
        <p:nvSpPr>
          <p:cNvPr id="33849" name="Line 212"/>
          <p:cNvSpPr>
            <a:spLocks noChangeShapeType="1"/>
          </p:cNvSpPr>
          <p:nvPr/>
        </p:nvSpPr>
        <p:spPr bwMode="auto">
          <a:xfrm>
            <a:off x="2057400" y="1968500"/>
            <a:ext cx="0" cy="2586038"/>
          </a:xfrm>
          <a:prstGeom prst="line">
            <a:avLst/>
          </a:prstGeom>
          <a:noFill/>
          <a:ln w="9525">
            <a:solidFill>
              <a:schemeClr val="bg1"/>
            </a:solidFill>
            <a:round/>
            <a:headEnd/>
            <a:tailEnd/>
          </a:ln>
        </p:spPr>
        <p:txBody>
          <a:bodyPr/>
          <a:lstStyle/>
          <a:p>
            <a:endParaRPr lang="en-US">
              <a:solidFill>
                <a:schemeClr val="bg1"/>
              </a:solidFill>
            </a:endParaRPr>
          </a:p>
        </p:txBody>
      </p:sp>
      <p:sp>
        <p:nvSpPr>
          <p:cNvPr id="33850" name="Text Box 213"/>
          <p:cNvSpPr txBox="1">
            <a:spLocks noChangeArrowheads="1"/>
          </p:cNvSpPr>
          <p:nvPr/>
        </p:nvSpPr>
        <p:spPr bwMode="auto">
          <a:xfrm>
            <a:off x="3581400" y="1828800"/>
            <a:ext cx="2133600" cy="244475"/>
          </a:xfrm>
          <a:prstGeom prst="rect">
            <a:avLst/>
          </a:prstGeom>
          <a:noFill/>
          <a:ln w="9525">
            <a:noFill/>
            <a:miter lim="800000"/>
            <a:headEnd/>
            <a:tailEnd/>
          </a:ln>
        </p:spPr>
        <p:txBody>
          <a:bodyPr lIns="0" tIns="0" rIns="0" bIns="0" anchor="ctr">
            <a:spAutoFit/>
          </a:bodyPr>
          <a:lstStyle/>
          <a:p>
            <a:pPr algn="ctr"/>
            <a:r>
              <a:rPr lang="en-US" sz="1600" dirty="0">
                <a:solidFill>
                  <a:schemeClr val="bg1"/>
                </a:solidFill>
              </a:rPr>
              <a:t>Conventional therapy</a:t>
            </a:r>
          </a:p>
        </p:txBody>
      </p:sp>
      <p:sp>
        <p:nvSpPr>
          <p:cNvPr id="59" name="TextBox 16"/>
          <p:cNvSpPr txBox="1">
            <a:spLocks noChangeArrowheads="1"/>
          </p:cNvSpPr>
          <p:nvPr/>
        </p:nvSpPr>
        <p:spPr bwMode="auto">
          <a:xfrm>
            <a:off x="476250" y="5844469"/>
            <a:ext cx="8667750" cy="480131"/>
          </a:xfrm>
          <a:prstGeom prst="rect">
            <a:avLst/>
          </a:prstGeom>
          <a:noFill/>
          <a:ln w="9525">
            <a:noFill/>
            <a:miter lim="800000"/>
            <a:headEnd/>
            <a:tailEnd/>
          </a:ln>
        </p:spPr>
        <p:txBody>
          <a:bodyPr>
            <a:spAutoFit/>
          </a:bodyPr>
          <a:lstStyle/>
          <a:p>
            <a:pPr marL="173038" indent="-173038">
              <a:lnSpc>
                <a:spcPct val="90000"/>
              </a:lnSpc>
              <a:spcBef>
                <a:spcPct val="20000"/>
              </a:spcBef>
              <a:buClr>
                <a:srgbClr val="FFCC00"/>
              </a:buClr>
              <a:buSzPct val="100000"/>
              <a:buFont typeface="Arial" pitchFamily="34" charset="0"/>
              <a:buChar char="•"/>
            </a:pPr>
            <a:r>
              <a:rPr lang="en-US" sz="1400" baseline="0" dirty="0" smtClean="0">
                <a:solidFill>
                  <a:schemeClr val="bg1"/>
                </a:solidFill>
              </a:rPr>
              <a:t>DCCT=Diabetes Control and Complications Trial; EDIC=Epidemiology of Diabetes Interventions and Complications Research</a:t>
            </a:r>
            <a:r>
              <a:rPr lang="en-US" sz="1400" dirty="0" smtClean="0">
                <a:solidFill>
                  <a:schemeClr val="bg1"/>
                </a:solidFill>
              </a:rPr>
              <a:t> Group</a:t>
            </a:r>
            <a:endParaRPr lang="en-US" sz="1400" baseline="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idx="4294967295"/>
          </p:nvPr>
        </p:nvSpPr>
        <p:spPr>
          <a:noFill/>
        </p:spPr>
        <p:txBody>
          <a:bodyPr/>
          <a:lstStyle/>
          <a:p>
            <a:pPr>
              <a:lnSpc>
                <a:spcPct val="90000"/>
              </a:lnSpc>
            </a:pPr>
            <a:r>
              <a:rPr lang="en-US" sz="2300" dirty="0" smtClean="0"/>
              <a:t>Diabetic Retinopathy Progression in EDIC: </a:t>
            </a:r>
            <a:r>
              <a:rPr lang="en-US" sz="2300" i="1" dirty="0" smtClean="0"/>
              <a:t>Persistent Differences Between Groups Despite A1c Convergence</a:t>
            </a:r>
            <a:endParaRPr lang="en-GB" sz="2300" i="1" dirty="0" smtClean="0"/>
          </a:p>
        </p:txBody>
      </p:sp>
      <p:sp>
        <p:nvSpPr>
          <p:cNvPr id="34819" name="Rectangle 6"/>
          <p:cNvSpPr>
            <a:spLocks noChangeArrowheads="1"/>
          </p:cNvSpPr>
          <p:nvPr/>
        </p:nvSpPr>
        <p:spPr bwMode="auto">
          <a:xfrm>
            <a:off x="609601" y="6353175"/>
            <a:ext cx="8229599" cy="369332"/>
          </a:xfrm>
          <a:prstGeom prst="rect">
            <a:avLst/>
          </a:prstGeom>
          <a:noFill/>
          <a:ln w="19050" algn="ctr">
            <a:noFill/>
            <a:miter lim="800000"/>
            <a:headEnd/>
            <a:tailEnd/>
          </a:ln>
        </p:spPr>
        <p:txBody>
          <a:bodyPr wrap="square" lIns="0" tIns="0" rIns="0" bIns="0">
            <a:spAutoFit/>
          </a:bodyPr>
          <a:lstStyle/>
          <a:p>
            <a:pPr algn="r">
              <a:spcBef>
                <a:spcPct val="20000"/>
              </a:spcBef>
              <a:buClr>
                <a:schemeClr val="tx1"/>
              </a:buClr>
              <a:buSzPct val="80000"/>
            </a:pPr>
            <a:r>
              <a:rPr lang="en-US" sz="1200" dirty="0">
                <a:solidFill>
                  <a:schemeClr val="bg1"/>
                </a:solidFill>
                <a:latin typeface="Arial Narrow" pitchFamily="34" charset="0"/>
              </a:rPr>
              <a:t>The Diabetes Control And Complications Trial/Epidemiology Of Diabetes Interventions And Complications Research Group. </a:t>
            </a:r>
            <a:r>
              <a:rPr lang="en-US" sz="1200" i="1" dirty="0">
                <a:solidFill>
                  <a:schemeClr val="bg1"/>
                </a:solidFill>
                <a:latin typeface="Arial Narrow" pitchFamily="34" charset="0"/>
              </a:rPr>
              <a:t>N </a:t>
            </a:r>
            <a:r>
              <a:rPr lang="en-US" sz="1200" i="1" dirty="0" err="1">
                <a:solidFill>
                  <a:schemeClr val="bg1"/>
                </a:solidFill>
                <a:latin typeface="Arial Narrow" pitchFamily="34" charset="0"/>
              </a:rPr>
              <a:t>Engl</a:t>
            </a:r>
            <a:r>
              <a:rPr lang="en-US" sz="1200" i="1" dirty="0">
                <a:solidFill>
                  <a:schemeClr val="bg1"/>
                </a:solidFill>
                <a:latin typeface="Arial Narrow" pitchFamily="34" charset="0"/>
              </a:rPr>
              <a:t> J </a:t>
            </a:r>
            <a:r>
              <a:rPr lang="en-US" sz="1200" i="1" dirty="0" smtClean="0">
                <a:solidFill>
                  <a:schemeClr val="bg1"/>
                </a:solidFill>
                <a:latin typeface="Arial Narrow" pitchFamily="34" charset="0"/>
              </a:rPr>
              <a:t>Med</a:t>
            </a:r>
            <a:r>
              <a:rPr lang="en-US" sz="1200" dirty="0" smtClean="0">
                <a:solidFill>
                  <a:schemeClr val="bg1"/>
                </a:solidFill>
                <a:latin typeface="Arial Narrow" pitchFamily="34" charset="0"/>
              </a:rPr>
              <a:t> 2000;342:381-389</a:t>
            </a:r>
            <a:r>
              <a:rPr lang="en-US" sz="1200" dirty="0">
                <a:solidFill>
                  <a:schemeClr val="bg1"/>
                </a:solidFill>
                <a:latin typeface="Arial Narrow" pitchFamily="34" charset="0"/>
              </a:rPr>
              <a:t>.</a:t>
            </a:r>
            <a:endParaRPr lang="nl-NL" sz="1200" dirty="0">
              <a:solidFill>
                <a:schemeClr val="bg1"/>
              </a:solidFill>
              <a:latin typeface="Arial Narrow" pitchFamily="34" charset="0"/>
            </a:endParaRPr>
          </a:p>
        </p:txBody>
      </p:sp>
      <p:sp>
        <p:nvSpPr>
          <p:cNvPr id="34821" name="Text Box 10"/>
          <p:cNvSpPr txBox="1">
            <a:spLocks noChangeArrowheads="1"/>
          </p:cNvSpPr>
          <p:nvPr/>
        </p:nvSpPr>
        <p:spPr bwMode="auto">
          <a:xfrm>
            <a:off x="2266950" y="1431925"/>
            <a:ext cx="247650" cy="244475"/>
          </a:xfrm>
          <a:prstGeom prst="rect">
            <a:avLst/>
          </a:prstGeom>
          <a:noFill/>
          <a:ln w="9525">
            <a:noFill/>
            <a:miter lim="800000"/>
            <a:headEnd/>
            <a:tailEnd/>
          </a:ln>
        </p:spPr>
        <p:txBody>
          <a:bodyPr lIns="0" tIns="0" rIns="0" bIns="0">
            <a:spAutoFit/>
          </a:bodyPr>
          <a:lstStyle/>
          <a:p>
            <a:pPr algn="r"/>
            <a:r>
              <a:rPr lang="en-US" sz="1600" b="1" dirty="0">
                <a:solidFill>
                  <a:schemeClr val="bg1"/>
                </a:solidFill>
              </a:rPr>
              <a:t>24</a:t>
            </a:r>
          </a:p>
        </p:txBody>
      </p:sp>
      <p:sp>
        <p:nvSpPr>
          <p:cNvPr id="34822" name="Line 11"/>
          <p:cNvSpPr>
            <a:spLocks noChangeShapeType="1"/>
          </p:cNvSpPr>
          <p:nvPr/>
        </p:nvSpPr>
        <p:spPr bwMode="auto">
          <a:xfrm>
            <a:off x="2613025" y="1557338"/>
            <a:ext cx="0" cy="2884487"/>
          </a:xfrm>
          <a:prstGeom prst="line">
            <a:avLst/>
          </a:prstGeom>
          <a:noFill/>
          <a:ln w="12700">
            <a:solidFill>
              <a:schemeClr val="bg1"/>
            </a:solidFill>
            <a:round/>
            <a:headEnd/>
            <a:tailEnd/>
          </a:ln>
        </p:spPr>
        <p:txBody>
          <a:bodyPr/>
          <a:lstStyle/>
          <a:p>
            <a:endParaRPr lang="en-US">
              <a:solidFill>
                <a:schemeClr val="bg1"/>
              </a:solidFill>
            </a:endParaRPr>
          </a:p>
        </p:txBody>
      </p:sp>
      <p:sp>
        <p:nvSpPr>
          <p:cNvPr id="34823" name="Line 12"/>
          <p:cNvSpPr>
            <a:spLocks noChangeShapeType="1"/>
          </p:cNvSpPr>
          <p:nvPr/>
        </p:nvSpPr>
        <p:spPr bwMode="auto">
          <a:xfrm>
            <a:off x="2536825" y="1557338"/>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24" name="Line 13"/>
          <p:cNvSpPr>
            <a:spLocks noChangeShapeType="1"/>
          </p:cNvSpPr>
          <p:nvPr/>
        </p:nvSpPr>
        <p:spPr bwMode="auto">
          <a:xfrm>
            <a:off x="2536825" y="178911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25" name="Line 14"/>
          <p:cNvSpPr>
            <a:spLocks noChangeShapeType="1"/>
          </p:cNvSpPr>
          <p:nvPr/>
        </p:nvSpPr>
        <p:spPr bwMode="auto">
          <a:xfrm>
            <a:off x="2536825" y="2014538"/>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26" name="Line 15"/>
          <p:cNvSpPr>
            <a:spLocks noChangeShapeType="1"/>
          </p:cNvSpPr>
          <p:nvPr/>
        </p:nvSpPr>
        <p:spPr bwMode="auto">
          <a:xfrm>
            <a:off x="2536825" y="2243138"/>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27" name="Line 16"/>
          <p:cNvSpPr>
            <a:spLocks noChangeShapeType="1"/>
          </p:cNvSpPr>
          <p:nvPr/>
        </p:nvSpPr>
        <p:spPr bwMode="auto">
          <a:xfrm>
            <a:off x="2536825" y="246856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28" name="Line 17"/>
          <p:cNvSpPr>
            <a:spLocks noChangeShapeType="1"/>
          </p:cNvSpPr>
          <p:nvPr/>
        </p:nvSpPr>
        <p:spPr bwMode="auto">
          <a:xfrm>
            <a:off x="2536825" y="2700338"/>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29" name="Line 18"/>
          <p:cNvSpPr>
            <a:spLocks noChangeShapeType="1"/>
          </p:cNvSpPr>
          <p:nvPr/>
        </p:nvSpPr>
        <p:spPr bwMode="auto">
          <a:xfrm>
            <a:off x="2536825" y="292576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0" name="Line 19"/>
          <p:cNvSpPr>
            <a:spLocks noChangeShapeType="1"/>
          </p:cNvSpPr>
          <p:nvPr/>
        </p:nvSpPr>
        <p:spPr bwMode="auto">
          <a:xfrm>
            <a:off x="2536825" y="315436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1" name="Line 20"/>
          <p:cNvSpPr>
            <a:spLocks noChangeShapeType="1"/>
          </p:cNvSpPr>
          <p:nvPr/>
        </p:nvSpPr>
        <p:spPr bwMode="auto">
          <a:xfrm>
            <a:off x="2536825" y="3379788"/>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2" name="Line 21"/>
          <p:cNvSpPr>
            <a:spLocks noChangeShapeType="1"/>
          </p:cNvSpPr>
          <p:nvPr/>
        </p:nvSpPr>
        <p:spPr bwMode="auto">
          <a:xfrm>
            <a:off x="2536825" y="3608388"/>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3" name="Line 22"/>
          <p:cNvSpPr>
            <a:spLocks noChangeShapeType="1"/>
          </p:cNvSpPr>
          <p:nvPr/>
        </p:nvSpPr>
        <p:spPr bwMode="auto">
          <a:xfrm>
            <a:off x="2536825" y="383381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4" name="Line 23"/>
          <p:cNvSpPr>
            <a:spLocks noChangeShapeType="1"/>
          </p:cNvSpPr>
          <p:nvPr/>
        </p:nvSpPr>
        <p:spPr bwMode="auto">
          <a:xfrm>
            <a:off x="2536825" y="406241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5" name="Line 24"/>
          <p:cNvSpPr>
            <a:spLocks noChangeShapeType="1"/>
          </p:cNvSpPr>
          <p:nvPr/>
        </p:nvSpPr>
        <p:spPr bwMode="auto">
          <a:xfrm>
            <a:off x="2536825" y="4284663"/>
            <a:ext cx="762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6" name="Line 25"/>
          <p:cNvSpPr>
            <a:spLocks noChangeShapeType="1"/>
          </p:cNvSpPr>
          <p:nvPr/>
        </p:nvSpPr>
        <p:spPr bwMode="auto">
          <a:xfrm>
            <a:off x="2613025" y="4365625"/>
            <a:ext cx="4508500"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4837" name="Line 26"/>
          <p:cNvSpPr>
            <a:spLocks noChangeShapeType="1"/>
          </p:cNvSpPr>
          <p:nvPr/>
        </p:nvSpPr>
        <p:spPr bwMode="auto">
          <a:xfrm>
            <a:off x="4310063"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8" name="Line 27"/>
          <p:cNvSpPr>
            <a:spLocks noChangeShapeType="1"/>
          </p:cNvSpPr>
          <p:nvPr/>
        </p:nvSpPr>
        <p:spPr bwMode="auto">
          <a:xfrm>
            <a:off x="3743325"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39" name="Line 28"/>
          <p:cNvSpPr>
            <a:spLocks noChangeShapeType="1"/>
          </p:cNvSpPr>
          <p:nvPr/>
        </p:nvSpPr>
        <p:spPr bwMode="auto">
          <a:xfrm>
            <a:off x="3181350"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40" name="Line 29"/>
          <p:cNvSpPr>
            <a:spLocks noChangeShapeType="1"/>
          </p:cNvSpPr>
          <p:nvPr/>
        </p:nvSpPr>
        <p:spPr bwMode="auto">
          <a:xfrm>
            <a:off x="4867275"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41" name="Line 30"/>
          <p:cNvSpPr>
            <a:spLocks noChangeShapeType="1"/>
          </p:cNvSpPr>
          <p:nvPr/>
        </p:nvSpPr>
        <p:spPr bwMode="auto">
          <a:xfrm>
            <a:off x="5424488"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42" name="Line 31"/>
          <p:cNvSpPr>
            <a:spLocks noChangeShapeType="1"/>
          </p:cNvSpPr>
          <p:nvPr/>
        </p:nvSpPr>
        <p:spPr bwMode="auto">
          <a:xfrm>
            <a:off x="5991225"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43" name="Line 32"/>
          <p:cNvSpPr>
            <a:spLocks noChangeShapeType="1"/>
          </p:cNvSpPr>
          <p:nvPr/>
        </p:nvSpPr>
        <p:spPr bwMode="auto">
          <a:xfrm>
            <a:off x="6553200"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44" name="Line 33"/>
          <p:cNvSpPr>
            <a:spLocks noChangeShapeType="1"/>
          </p:cNvSpPr>
          <p:nvPr/>
        </p:nvSpPr>
        <p:spPr bwMode="auto">
          <a:xfrm>
            <a:off x="7121525" y="4365625"/>
            <a:ext cx="0" cy="95250"/>
          </a:xfrm>
          <a:prstGeom prst="line">
            <a:avLst/>
          </a:prstGeom>
          <a:noFill/>
          <a:ln w="12700">
            <a:solidFill>
              <a:schemeClr val="tx1"/>
            </a:solidFill>
            <a:round/>
            <a:headEnd/>
            <a:tailEnd/>
          </a:ln>
        </p:spPr>
        <p:txBody>
          <a:bodyPr/>
          <a:lstStyle/>
          <a:p>
            <a:endParaRPr lang="en-US">
              <a:solidFill>
                <a:schemeClr val="bg1"/>
              </a:solidFill>
            </a:endParaRPr>
          </a:p>
        </p:txBody>
      </p:sp>
      <p:sp>
        <p:nvSpPr>
          <p:cNvPr id="34845" name="Text Box 34"/>
          <p:cNvSpPr txBox="1">
            <a:spLocks noChangeArrowheads="1"/>
          </p:cNvSpPr>
          <p:nvPr/>
        </p:nvSpPr>
        <p:spPr bwMode="auto">
          <a:xfrm>
            <a:off x="4257675" y="4784725"/>
            <a:ext cx="1219200"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bg1"/>
                </a:solidFill>
              </a:rPr>
              <a:t>EDIC Year</a:t>
            </a:r>
          </a:p>
        </p:txBody>
      </p:sp>
      <p:sp>
        <p:nvSpPr>
          <p:cNvPr id="34846" name="Text Box 35"/>
          <p:cNvSpPr txBox="1">
            <a:spLocks noChangeArrowheads="1"/>
          </p:cNvSpPr>
          <p:nvPr/>
        </p:nvSpPr>
        <p:spPr bwMode="auto">
          <a:xfrm rot="-5400000">
            <a:off x="686594" y="2877344"/>
            <a:ext cx="2528887" cy="244475"/>
          </a:xfrm>
          <a:prstGeom prst="rect">
            <a:avLst/>
          </a:prstGeom>
          <a:noFill/>
          <a:ln w="9525">
            <a:noFill/>
            <a:miter lim="800000"/>
            <a:headEnd/>
            <a:tailEnd/>
          </a:ln>
        </p:spPr>
        <p:txBody>
          <a:bodyPr lIns="0" tIns="0" rIns="0" bIns="0">
            <a:spAutoFit/>
          </a:bodyPr>
          <a:lstStyle/>
          <a:p>
            <a:pPr algn="ctr">
              <a:spcBef>
                <a:spcPct val="50000"/>
              </a:spcBef>
            </a:pPr>
            <a:r>
              <a:rPr lang="en-US" sz="1600" b="1" dirty="0">
                <a:solidFill>
                  <a:schemeClr val="bg1"/>
                </a:solidFill>
              </a:rPr>
              <a:t>Cumulative Incidence (%)</a:t>
            </a:r>
          </a:p>
        </p:txBody>
      </p:sp>
      <p:sp>
        <p:nvSpPr>
          <p:cNvPr id="34847" name="Text Box 36"/>
          <p:cNvSpPr txBox="1">
            <a:spLocks noChangeArrowheads="1"/>
          </p:cNvSpPr>
          <p:nvPr/>
        </p:nvSpPr>
        <p:spPr bwMode="auto">
          <a:xfrm>
            <a:off x="2266950" y="164147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22</a:t>
            </a:r>
          </a:p>
        </p:txBody>
      </p:sp>
      <p:sp>
        <p:nvSpPr>
          <p:cNvPr id="34848" name="Text Box 37"/>
          <p:cNvSpPr txBox="1">
            <a:spLocks noChangeArrowheads="1"/>
          </p:cNvSpPr>
          <p:nvPr/>
        </p:nvSpPr>
        <p:spPr bwMode="auto">
          <a:xfrm>
            <a:off x="2266950" y="188912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20</a:t>
            </a:r>
          </a:p>
        </p:txBody>
      </p:sp>
      <p:sp>
        <p:nvSpPr>
          <p:cNvPr id="34849" name="Text Box 38"/>
          <p:cNvSpPr txBox="1">
            <a:spLocks noChangeArrowheads="1"/>
          </p:cNvSpPr>
          <p:nvPr/>
        </p:nvSpPr>
        <p:spPr bwMode="auto">
          <a:xfrm>
            <a:off x="2266950" y="2101850"/>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18</a:t>
            </a:r>
          </a:p>
        </p:txBody>
      </p:sp>
      <p:sp>
        <p:nvSpPr>
          <p:cNvPr id="34850" name="Text Box 39"/>
          <p:cNvSpPr txBox="1">
            <a:spLocks noChangeArrowheads="1"/>
          </p:cNvSpPr>
          <p:nvPr/>
        </p:nvSpPr>
        <p:spPr bwMode="auto">
          <a:xfrm>
            <a:off x="2266950" y="2343150"/>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16</a:t>
            </a:r>
          </a:p>
        </p:txBody>
      </p:sp>
      <p:sp>
        <p:nvSpPr>
          <p:cNvPr id="34851" name="Text Box 40"/>
          <p:cNvSpPr txBox="1">
            <a:spLocks noChangeArrowheads="1"/>
          </p:cNvSpPr>
          <p:nvPr/>
        </p:nvSpPr>
        <p:spPr bwMode="auto">
          <a:xfrm>
            <a:off x="2266950" y="257492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14</a:t>
            </a:r>
          </a:p>
        </p:txBody>
      </p:sp>
      <p:sp>
        <p:nvSpPr>
          <p:cNvPr id="34852" name="Text Box 41"/>
          <p:cNvSpPr txBox="1">
            <a:spLocks noChangeArrowheads="1"/>
          </p:cNvSpPr>
          <p:nvPr/>
        </p:nvSpPr>
        <p:spPr bwMode="auto">
          <a:xfrm>
            <a:off x="2266950" y="280352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12</a:t>
            </a:r>
          </a:p>
        </p:txBody>
      </p:sp>
      <p:sp>
        <p:nvSpPr>
          <p:cNvPr id="34853" name="Text Box 42"/>
          <p:cNvSpPr txBox="1">
            <a:spLocks noChangeArrowheads="1"/>
          </p:cNvSpPr>
          <p:nvPr/>
        </p:nvSpPr>
        <p:spPr bwMode="auto">
          <a:xfrm>
            <a:off x="2266950" y="302577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10</a:t>
            </a:r>
          </a:p>
        </p:txBody>
      </p:sp>
      <p:sp>
        <p:nvSpPr>
          <p:cNvPr id="34854" name="Text Box 43"/>
          <p:cNvSpPr txBox="1">
            <a:spLocks noChangeArrowheads="1"/>
          </p:cNvSpPr>
          <p:nvPr/>
        </p:nvSpPr>
        <p:spPr bwMode="auto">
          <a:xfrm>
            <a:off x="2266950" y="325437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8</a:t>
            </a:r>
          </a:p>
        </p:txBody>
      </p:sp>
      <p:sp>
        <p:nvSpPr>
          <p:cNvPr id="34855" name="Text Box 44"/>
          <p:cNvSpPr txBox="1">
            <a:spLocks noChangeArrowheads="1"/>
          </p:cNvSpPr>
          <p:nvPr/>
        </p:nvSpPr>
        <p:spPr bwMode="auto">
          <a:xfrm>
            <a:off x="2266950" y="348932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6</a:t>
            </a:r>
          </a:p>
        </p:txBody>
      </p:sp>
      <p:sp>
        <p:nvSpPr>
          <p:cNvPr id="34856" name="Text Box 45"/>
          <p:cNvSpPr txBox="1">
            <a:spLocks noChangeArrowheads="1"/>
          </p:cNvSpPr>
          <p:nvPr/>
        </p:nvSpPr>
        <p:spPr bwMode="auto">
          <a:xfrm>
            <a:off x="2266950" y="371792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4</a:t>
            </a:r>
          </a:p>
        </p:txBody>
      </p:sp>
      <p:sp>
        <p:nvSpPr>
          <p:cNvPr id="34857" name="Text Box 46"/>
          <p:cNvSpPr txBox="1">
            <a:spLocks noChangeArrowheads="1"/>
          </p:cNvSpPr>
          <p:nvPr/>
        </p:nvSpPr>
        <p:spPr bwMode="auto">
          <a:xfrm>
            <a:off x="2266950" y="3933825"/>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2</a:t>
            </a:r>
          </a:p>
        </p:txBody>
      </p:sp>
      <p:sp>
        <p:nvSpPr>
          <p:cNvPr id="34858" name="Text Box 47"/>
          <p:cNvSpPr txBox="1">
            <a:spLocks noChangeArrowheads="1"/>
          </p:cNvSpPr>
          <p:nvPr/>
        </p:nvSpPr>
        <p:spPr bwMode="auto">
          <a:xfrm>
            <a:off x="2266950" y="4159250"/>
            <a:ext cx="24765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0</a:t>
            </a:r>
          </a:p>
        </p:txBody>
      </p:sp>
      <p:sp>
        <p:nvSpPr>
          <p:cNvPr id="34859" name="Text Box 48"/>
          <p:cNvSpPr txBox="1">
            <a:spLocks noChangeArrowheads="1"/>
          </p:cNvSpPr>
          <p:nvPr/>
        </p:nvSpPr>
        <p:spPr bwMode="auto">
          <a:xfrm>
            <a:off x="2457450" y="445452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0.0</a:t>
            </a:r>
          </a:p>
        </p:txBody>
      </p:sp>
      <p:sp>
        <p:nvSpPr>
          <p:cNvPr id="34860" name="Text Box 49"/>
          <p:cNvSpPr txBox="1">
            <a:spLocks noChangeArrowheads="1"/>
          </p:cNvSpPr>
          <p:nvPr/>
        </p:nvSpPr>
        <p:spPr bwMode="auto">
          <a:xfrm>
            <a:off x="3022600" y="44608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0.5</a:t>
            </a:r>
          </a:p>
        </p:txBody>
      </p:sp>
      <p:sp>
        <p:nvSpPr>
          <p:cNvPr id="34861" name="Text Box 50"/>
          <p:cNvSpPr txBox="1">
            <a:spLocks noChangeArrowheads="1"/>
          </p:cNvSpPr>
          <p:nvPr/>
        </p:nvSpPr>
        <p:spPr bwMode="auto">
          <a:xfrm>
            <a:off x="3581400" y="44481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1.0</a:t>
            </a:r>
          </a:p>
        </p:txBody>
      </p:sp>
      <p:sp>
        <p:nvSpPr>
          <p:cNvPr id="34862" name="Text Box 51"/>
          <p:cNvSpPr txBox="1">
            <a:spLocks noChangeArrowheads="1"/>
          </p:cNvSpPr>
          <p:nvPr/>
        </p:nvSpPr>
        <p:spPr bwMode="auto">
          <a:xfrm>
            <a:off x="4146550" y="44481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1.5</a:t>
            </a:r>
          </a:p>
        </p:txBody>
      </p:sp>
      <p:sp>
        <p:nvSpPr>
          <p:cNvPr id="34863" name="Text Box 52"/>
          <p:cNvSpPr txBox="1">
            <a:spLocks noChangeArrowheads="1"/>
          </p:cNvSpPr>
          <p:nvPr/>
        </p:nvSpPr>
        <p:spPr bwMode="auto">
          <a:xfrm>
            <a:off x="4718050" y="44481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2.0</a:t>
            </a:r>
          </a:p>
        </p:txBody>
      </p:sp>
      <p:sp>
        <p:nvSpPr>
          <p:cNvPr id="34864" name="Text Box 53"/>
          <p:cNvSpPr txBox="1">
            <a:spLocks noChangeArrowheads="1"/>
          </p:cNvSpPr>
          <p:nvPr/>
        </p:nvSpPr>
        <p:spPr bwMode="auto">
          <a:xfrm>
            <a:off x="5270500" y="44481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2.5</a:t>
            </a:r>
          </a:p>
        </p:txBody>
      </p:sp>
      <p:sp>
        <p:nvSpPr>
          <p:cNvPr id="34865" name="Text Box 54"/>
          <p:cNvSpPr txBox="1">
            <a:spLocks noChangeArrowheads="1"/>
          </p:cNvSpPr>
          <p:nvPr/>
        </p:nvSpPr>
        <p:spPr bwMode="auto">
          <a:xfrm>
            <a:off x="5842000" y="44481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3.0</a:t>
            </a:r>
          </a:p>
        </p:txBody>
      </p:sp>
      <p:sp>
        <p:nvSpPr>
          <p:cNvPr id="34866" name="Text Box 55"/>
          <p:cNvSpPr txBox="1">
            <a:spLocks noChangeArrowheads="1"/>
          </p:cNvSpPr>
          <p:nvPr/>
        </p:nvSpPr>
        <p:spPr bwMode="auto">
          <a:xfrm>
            <a:off x="6400800" y="4464050"/>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3.5</a:t>
            </a:r>
          </a:p>
        </p:txBody>
      </p:sp>
      <p:sp>
        <p:nvSpPr>
          <p:cNvPr id="34867" name="Text Box 56"/>
          <p:cNvSpPr txBox="1">
            <a:spLocks noChangeArrowheads="1"/>
          </p:cNvSpPr>
          <p:nvPr/>
        </p:nvSpPr>
        <p:spPr bwMode="auto">
          <a:xfrm>
            <a:off x="6953250" y="4460875"/>
            <a:ext cx="304800" cy="244475"/>
          </a:xfrm>
          <a:prstGeom prst="rect">
            <a:avLst/>
          </a:prstGeom>
          <a:noFill/>
          <a:ln w="9525">
            <a:noFill/>
            <a:miter lim="800000"/>
            <a:headEnd/>
            <a:tailEnd/>
          </a:ln>
        </p:spPr>
        <p:txBody>
          <a:bodyPr lIns="0" tIns="0" rIns="0" bIns="0">
            <a:spAutoFit/>
          </a:bodyPr>
          <a:lstStyle/>
          <a:p>
            <a:pPr algn="r"/>
            <a:r>
              <a:rPr lang="en-US" sz="1600" b="1">
                <a:solidFill>
                  <a:schemeClr val="bg1"/>
                </a:solidFill>
              </a:rPr>
              <a:t>4.0</a:t>
            </a:r>
          </a:p>
        </p:txBody>
      </p:sp>
      <p:sp>
        <p:nvSpPr>
          <p:cNvPr id="34868" name="Text Box 57"/>
          <p:cNvSpPr txBox="1">
            <a:spLocks noChangeArrowheads="1"/>
          </p:cNvSpPr>
          <p:nvPr/>
        </p:nvSpPr>
        <p:spPr bwMode="auto">
          <a:xfrm>
            <a:off x="5638800" y="1889125"/>
            <a:ext cx="1295400" cy="488950"/>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Conventional therapy</a:t>
            </a:r>
          </a:p>
        </p:txBody>
      </p:sp>
      <p:sp>
        <p:nvSpPr>
          <p:cNvPr id="34869" name="Text Box 58"/>
          <p:cNvSpPr txBox="1">
            <a:spLocks noChangeArrowheads="1"/>
          </p:cNvSpPr>
          <p:nvPr/>
        </p:nvSpPr>
        <p:spPr bwMode="auto">
          <a:xfrm>
            <a:off x="6096000" y="3184525"/>
            <a:ext cx="914400" cy="488950"/>
          </a:xfrm>
          <a:prstGeom prst="rect">
            <a:avLst/>
          </a:prstGeom>
          <a:noFill/>
          <a:ln w="9525">
            <a:noFill/>
            <a:miter lim="800000"/>
            <a:headEnd/>
            <a:tailEnd/>
          </a:ln>
        </p:spPr>
        <p:txBody>
          <a:bodyPr lIns="0" tIns="0" rIns="0" bIns="0">
            <a:spAutoFit/>
          </a:bodyPr>
          <a:lstStyle/>
          <a:p>
            <a:pPr algn="ctr">
              <a:spcBef>
                <a:spcPct val="50000"/>
              </a:spcBef>
            </a:pPr>
            <a:r>
              <a:rPr lang="en-US" sz="1600">
                <a:solidFill>
                  <a:schemeClr val="bg1"/>
                </a:solidFill>
              </a:rPr>
              <a:t>Intensive therapy</a:t>
            </a:r>
          </a:p>
        </p:txBody>
      </p:sp>
      <p:sp>
        <p:nvSpPr>
          <p:cNvPr id="34870" name="Freeform 59"/>
          <p:cNvSpPr>
            <a:spLocks/>
          </p:cNvSpPr>
          <p:nvPr/>
        </p:nvSpPr>
        <p:spPr bwMode="auto">
          <a:xfrm>
            <a:off x="2590800" y="2209800"/>
            <a:ext cx="4356100" cy="2184400"/>
          </a:xfrm>
          <a:custGeom>
            <a:avLst/>
            <a:gdLst>
              <a:gd name="T0" fmla="*/ 2147483647 w 2744"/>
              <a:gd name="T1" fmla="*/ 0 h 1376"/>
              <a:gd name="T2" fmla="*/ 2147483647 w 2744"/>
              <a:gd name="T3" fmla="*/ 2147483647 h 1376"/>
              <a:gd name="T4" fmla="*/ 2147483647 w 2744"/>
              <a:gd name="T5" fmla="*/ 2147483647 h 1376"/>
              <a:gd name="T6" fmla="*/ 2147483647 w 2744"/>
              <a:gd name="T7" fmla="*/ 2147483647 h 1376"/>
              <a:gd name="T8" fmla="*/ 2147483647 w 2744"/>
              <a:gd name="T9" fmla="*/ 2147483647 h 1376"/>
              <a:gd name="T10" fmla="*/ 2147483647 w 2744"/>
              <a:gd name="T11" fmla="*/ 2147483647 h 1376"/>
              <a:gd name="T12" fmla="*/ 2147483647 w 2744"/>
              <a:gd name="T13" fmla="*/ 2147483647 h 1376"/>
              <a:gd name="T14" fmla="*/ 2147483647 w 2744"/>
              <a:gd name="T15" fmla="*/ 2147483647 h 1376"/>
              <a:gd name="T16" fmla="*/ 2147483647 w 2744"/>
              <a:gd name="T17" fmla="*/ 2147483647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4"/>
              <a:gd name="T28" fmla="*/ 0 h 1376"/>
              <a:gd name="T29" fmla="*/ 2744 w 2744"/>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4" h="1376">
                <a:moveTo>
                  <a:pt x="2744" y="0"/>
                </a:moveTo>
                <a:cubicBezTo>
                  <a:pt x="2520" y="128"/>
                  <a:pt x="2296" y="256"/>
                  <a:pt x="2072" y="384"/>
                </a:cubicBezTo>
                <a:cubicBezTo>
                  <a:pt x="1848" y="512"/>
                  <a:pt x="1632" y="648"/>
                  <a:pt x="1400" y="768"/>
                </a:cubicBezTo>
                <a:cubicBezTo>
                  <a:pt x="1168" y="888"/>
                  <a:pt x="912" y="1008"/>
                  <a:pt x="680" y="1104"/>
                </a:cubicBezTo>
                <a:cubicBezTo>
                  <a:pt x="448" y="1200"/>
                  <a:pt x="16" y="1312"/>
                  <a:pt x="8" y="1344"/>
                </a:cubicBezTo>
                <a:cubicBezTo>
                  <a:pt x="0" y="1376"/>
                  <a:pt x="416" y="1320"/>
                  <a:pt x="632" y="1296"/>
                </a:cubicBezTo>
                <a:cubicBezTo>
                  <a:pt x="848" y="1272"/>
                  <a:pt x="1064" y="1240"/>
                  <a:pt x="1304" y="1200"/>
                </a:cubicBezTo>
                <a:cubicBezTo>
                  <a:pt x="1544" y="1160"/>
                  <a:pt x="1832" y="1104"/>
                  <a:pt x="2072" y="1056"/>
                </a:cubicBezTo>
                <a:cubicBezTo>
                  <a:pt x="2312" y="1008"/>
                  <a:pt x="2632" y="936"/>
                  <a:pt x="2744" y="912"/>
                </a:cubicBezTo>
              </a:path>
            </a:pathLst>
          </a:custGeom>
          <a:noFill/>
          <a:ln w="12700">
            <a:solidFill>
              <a:srgbClr val="FFFF00"/>
            </a:solidFill>
            <a:round/>
            <a:headEnd/>
            <a:tailEnd/>
          </a:ln>
        </p:spPr>
        <p:txBody>
          <a:bodyPr/>
          <a:lstStyle/>
          <a:p>
            <a:endParaRPr lang="en-US">
              <a:solidFill>
                <a:schemeClr val="bg1"/>
              </a:solidFill>
            </a:endParaRPr>
          </a:p>
        </p:txBody>
      </p:sp>
      <p:grpSp>
        <p:nvGrpSpPr>
          <p:cNvPr id="2" name="Group 60"/>
          <p:cNvGrpSpPr>
            <a:grpSpLocks/>
          </p:cNvGrpSpPr>
          <p:nvPr/>
        </p:nvGrpSpPr>
        <p:grpSpPr bwMode="auto">
          <a:xfrm>
            <a:off x="3703638" y="3811588"/>
            <a:ext cx="76200" cy="311150"/>
            <a:chOff x="2333" y="2555"/>
            <a:chExt cx="48" cy="196"/>
          </a:xfrm>
        </p:grpSpPr>
        <p:sp>
          <p:nvSpPr>
            <p:cNvPr id="34893" name="Rectangle 61"/>
            <p:cNvSpPr>
              <a:spLocks noChangeArrowheads="1"/>
            </p:cNvSpPr>
            <p:nvPr/>
          </p:nvSpPr>
          <p:spPr bwMode="auto">
            <a:xfrm>
              <a:off x="2333" y="2634"/>
              <a:ext cx="48" cy="48"/>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94" name="Line 62"/>
            <p:cNvSpPr>
              <a:spLocks noChangeShapeType="1"/>
            </p:cNvSpPr>
            <p:nvPr/>
          </p:nvSpPr>
          <p:spPr bwMode="auto">
            <a:xfrm>
              <a:off x="2357" y="2555"/>
              <a:ext cx="0" cy="196"/>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3" name="Group 63"/>
          <p:cNvGrpSpPr>
            <a:grpSpLocks/>
          </p:cNvGrpSpPr>
          <p:nvPr/>
        </p:nvGrpSpPr>
        <p:grpSpPr bwMode="auto">
          <a:xfrm>
            <a:off x="4822825" y="3152775"/>
            <a:ext cx="76200" cy="517525"/>
            <a:chOff x="3038" y="2140"/>
            <a:chExt cx="48" cy="326"/>
          </a:xfrm>
        </p:grpSpPr>
        <p:sp>
          <p:nvSpPr>
            <p:cNvPr id="34891" name="Rectangle 64"/>
            <p:cNvSpPr>
              <a:spLocks noChangeArrowheads="1"/>
            </p:cNvSpPr>
            <p:nvPr/>
          </p:nvSpPr>
          <p:spPr bwMode="auto">
            <a:xfrm>
              <a:off x="3038" y="2311"/>
              <a:ext cx="48" cy="48"/>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92" name="Line 65"/>
            <p:cNvSpPr>
              <a:spLocks noChangeShapeType="1"/>
            </p:cNvSpPr>
            <p:nvPr/>
          </p:nvSpPr>
          <p:spPr bwMode="auto">
            <a:xfrm>
              <a:off x="3062" y="2140"/>
              <a:ext cx="0" cy="326"/>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4" name="Group 66"/>
          <p:cNvGrpSpPr>
            <a:grpSpLocks/>
          </p:cNvGrpSpPr>
          <p:nvPr/>
        </p:nvGrpSpPr>
        <p:grpSpPr bwMode="auto">
          <a:xfrm>
            <a:off x="5951538" y="2520950"/>
            <a:ext cx="76200" cy="517525"/>
            <a:chOff x="3038" y="2140"/>
            <a:chExt cx="48" cy="326"/>
          </a:xfrm>
        </p:grpSpPr>
        <p:sp>
          <p:nvSpPr>
            <p:cNvPr id="34889" name="Rectangle 67"/>
            <p:cNvSpPr>
              <a:spLocks noChangeArrowheads="1"/>
            </p:cNvSpPr>
            <p:nvPr/>
          </p:nvSpPr>
          <p:spPr bwMode="auto">
            <a:xfrm>
              <a:off x="3038" y="2311"/>
              <a:ext cx="48" cy="48"/>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90" name="Line 68"/>
            <p:cNvSpPr>
              <a:spLocks noChangeShapeType="1"/>
            </p:cNvSpPr>
            <p:nvPr/>
          </p:nvSpPr>
          <p:spPr bwMode="auto">
            <a:xfrm>
              <a:off x="3062" y="2140"/>
              <a:ext cx="0" cy="326"/>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5" name="Group 69"/>
          <p:cNvGrpSpPr>
            <a:grpSpLocks/>
          </p:cNvGrpSpPr>
          <p:nvPr/>
        </p:nvGrpSpPr>
        <p:grpSpPr bwMode="auto">
          <a:xfrm>
            <a:off x="7064375" y="1866900"/>
            <a:ext cx="76200" cy="517525"/>
            <a:chOff x="3038" y="2140"/>
            <a:chExt cx="48" cy="326"/>
          </a:xfrm>
        </p:grpSpPr>
        <p:sp>
          <p:nvSpPr>
            <p:cNvPr id="34887" name="Rectangle 70"/>
            <p:cNvSpPr>
              <a:spLocks noChangeArrowheads="1"/>
            </p:cNvSpPr>
            <p:nvPr/>
          </p:nvSpPr>
          <p:spPr bwMode="auto">
            <a:xfrm>
              <a:off x="3038" y="2311"/>
              <a:ext cx="48" cy="48"/>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88" name="Line 71"/>
            <p:cNvSpPr>
              <a:spLocks noChangeShapeType="1"/>
            </p:cNvSpPr>
            <p:nvPr/>
          </p:nvSpPr>
          <p:spPr bwMode="auto">
            <a:xfrm>
              <a:off x="3062" y="2140"/>
              <a:ext cx="0" cy="326"/>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6" name="Group 72"/>
          <p:cNvGrpSpPr>
            <a:grpSpLocks/>
          </p:cNvGrpSpPr>
          <p:nvPr/>
        </p:nvGrpSpPr>
        <p:grpSpPr bwMode="auto">
          <a:xfrm>
            <a:off x="3703638" y="4129088"/>
            <a:ext cx="76200" cy="168275"/>
            <a:chOff x="2333" y="2755"/>
            <a:chExt cx="48" cy="106"/>
          </a:xfrm>
        </p:grpSpPr>
        <p:sp>
          <p:nvSpPr>
            <p:cNvPr id="34885" name="Rectangle 73"/>
            <p:cNvSpPr>
              <a:spLocks noChangeArrowheads="1"/>
            </p:cNvSpPr>
            <p:nvPr/>
          </p:nvSpPr>
          <p:spPr bwMode="auto">
            <a:xfrm>
              <a:off x="2333" y="2797"/>
              <a:ext cx="48" cy="48"/>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86" name="Line 74"/>
            <p:cNvSpPr>
              <a:spLocks noChangeShapeType="1"/>
            </p:cNvSpPr>
            <p:nvPr/>
          </p:nvSpPr>
          <p:spPr bwMode="auto">
            <a:xfrm>
              <a:off x="2357" y="2755"/>
              <a:ext cx="0" cy="106"/>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7" name="Group 75"/>
          <p:cNvGrpSpPr>
            <a:grpSpLocks/>
          </p:cNvGrpSpPr>
          <p:nvPr/>
        </p:nvGrpSpPr>
        <p:grpSpPr bwMode="auto">
          <a:xfrm>
            <a:off x="4826000" y="3941763"/>
            <a:ext cx="76200" cy="209550"/>
            <a:chOff x="3040" y="2637"/>
            <a:chExt cx="48" cy="132"/>
          </a:xfrm>
        </p:grpSpPr>
        <p:sp>
          <p:nvSpPr>
            <p:cNvPr id="34883" name="Rectangle 76"/>
            <p:cNvSpPr>
              <a:spLocks noChangeArrowheads="1"/>
            </p:cNvSpPr>
            <p:nvPr/>
          </p:nvSpPr>
          <p:spPr bwMode="auto">
            <a:xfrm>
              <a:off x="3040" y="2701"/>
              <a:ext cx="48" cy="42"/>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84" name="Line 77"/>
            <p:cNvSpPr>
              <a:spLocks noChangeShapeType="1"/>
            </p:cNvSpPr>
            <p:nvPr/>
          </p:nvSpPr>
          <p:spPr bwMode="auto">
            <a:xfrm flipH="1">
              <a:off x="3064" y="2637"/>
              <a:ext cx="1" cy="132"/>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8" name="Group 78"/>
          <p:cNvGrpSpPr>
            <a:grpSpLocks/>
          </p:cNvGrpSpPr>
          <p:nvPr/>
        </p:nvGrpSpPr>
        <p:grpSpPr bwMode="auto">
          <a:xfrm>
            <a:off x="5956300" y="3695700"/>
            <a:ext cx="76200" cy="244475"/>
            <a:chOff x="3752" y="2482"/>
            <a:chExt cx="48" cy="154"/>
          </a:xfrm>
        </p:grpSpPr>
        <p:sp>
          <p:nvSpPr>
            <p:cNvPr id="34881" name="Rectangle 79"/>
            <p:cNvSpPr>
              <a:spLocks noChangeArrowheads="1"/>
            </p:cNvSpPr>
            <p:nvPr/>
          </p:nvSpPr>
          <p:spPr bwMode="auto">
            <a:xfrm>
              <a:off x="3752" y="2568"/>
              <a:ext cx="48" cy="42"/>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82" name="Line 80"/>
            <p:cNvSpPr>
              <a:spLocks noChangeShapeType="1"/>
            </p:cNvSpPr>
            <p:nvPr/>
          </p:nvSpPr>
          <p:spPr bwMode="auto">
            <a:xfrm flipH="1">
              <a:off x="3776" y="2482"/>
              <a:ext cx="1" cy="154"/>
            </a:xfrm>
            <a:prstGeom prst="line">
              <a:avLst/>
            </a:prstGeom>
            <a:noFill/>
            <a:ln w="9525">
              <a:solidFill>
                <a:schemeClr val="bg1"/>
              </a:solidFill>
              <a:round/>
              <a:headEnd/>
              <a:tailEnd/>
            </a:ln>
          </p:spPr>
          <p:txBody>
            <a:bodyPr/>
            <a:lstStyle/>
            <a:p>
              <a:endParaRPr lang="en-US">
                <a:solidFill>
                  <a:schemeClr val="bg1"/>
                </a:solidFill>
              </a:endParaRPr>
            </a:p>
          </p:txBody>
        </p:sp>
      </p:grpSp>
      <p:grpSp>
        <p:nvGrpSpPr>
          <p:cNvPr id="9" name="Group 81"/>
          <p:cNvGrpSpPr>
            <a:grpSpLocks/>
          </p:cNvGrpSpPr>
          <p:nvPr/>
        </p:nvGrpSpPr>
        <p:grpSpPr bwMode="auto">
          <a:xfrm>
            <a:off x="7067550" y="3429000"/>
            <a:ext cx="76200" cy="381000"/>
            <a:chOff x="4452" y="2314"/>
            <a:chExt cx="48" cy="240"/>
          </a:xfrm>
        </p:grpSpPr>
        <p:sp>
          <p:nvSpPr>
            <p:cNvPr id="34879" name="Rectangle 82"/>
            <p:cNvSpPr>
              <a:spLocks noChangeArrowheads="1"/>
            </p:cNvSpPr>
            <p:nvPr/>
          </p:nvSpPr>
          <p:spPr bwMode="auto">
            <a:xfrm>
              <a:off x="4452" y="2429"/>
              <a:ext cx="48" cy="48"/>
            </a:xfrm>
            <a:prstGeom prst="rect">
              <a:avLst/>
            </a:prstGeom>
            <a:noFill/>
            <a:ln w="12700">
              <a:solidFill>
                <a:schemeClr val="bg1"/>
              </a:solidFill>
              <a:miter lim="800000"/>
              <a:headEnd/>
              <a:tailEnd/>
            </a:ln>
          </p:spPr>
          <p:txBody>
            <a:bodyPr wrap="none" anchor="ctr"/>
            <a:lstStyle/>
            <a:p>
              <a:endParaRPr lang="en-GB">
                <a:solidFill>
                  <a:schemeClr val="bg1"/>
                </a:solidFill>
              </a:endParaRPr>
            </a:p>
          </p:txBody>
        </p:sp>
        <p:sp>
          <p:nvSpPr>
            <p:cNvPr id="34880" name="Line 83"/>
            <p:cNvSpPr>
              <a:spLocks noChangeShapeType="1"/>
            </p:cNvSpPr>
            <p:nvPr/>
          </p:nvSpPr>
          <p:spPr bwMode="auto">
            <a:xfrm>
              <a:off x="4476" y="2314"/>
              <a:ext cx="0" cy="240"/>
            </a:xfrm>
            <a:prstGeom prst="line">
              <a:avLst/>
            </a:prstGeom>
            <a:noFill/>
            <a:ln w="9525">
              <a:solidFill>
                <a:schemeClr val="bg1"/>
              </a:solidFill>
              <a:round/>
              <a:headEnd/>
              <a:tailEnd/>
            </a:ln>
          </p:spPr>
          <p:txBody>
            <a:bodyPr/>
            <a:lstStyle/>
            <a:p>
              <a:endParaRPr lang="en-US">
                <a:solidFill>
                  <a:schemeClr val="bg1"/>
                </a:solidFill>
              </a:endParaRPr>
            </a:p>
          </p:txBody>
        </p:sp>
      </p:grpSp>
      <p:sp>
        <p:nvSpPr>
          <p:cNvPr id="79" name="Rectangle 7"/>
          <p:cNvSpPr txBox="1">
            <a:spLocks noChangeAspect="1" noChangeArrowheads="1"/>
          </p:cNvSpPr>
          <p:nvPr/>
        </p:nvSpPr>
        <p:spPr bwMode="auto">
          <a:xfrm>
            <a:off x="457200" y="53340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20000"/>
              </a:spcAft>
              <a:buClr>
                <a:schemeClr val="accent1"/>
              </a:buClr>
              <a:buSzTx/>
              <a:buFont typeface="Symbol" pitchFamily="18" charset="2"/>
              <a:buChar char="¨"/>
              <a:tabLst/>
              <a:defRPr/>
            </a:pPr>
            <a:r>
              <a:rPr kumimoji="0" lang="en-US" sz="1600" b="0" i="0" u="none" strike="noStrike" kern="0" cap="none" spc="0" normalizeH="0" baseline="0" noProof="0" dirty="0" smtClean="0">
                <a:ln>
                  <a:noFill/>
                </a:ln>
                <a:solidFill>
                  <a:schemeClr val="bg1"/>
                </a:solidFill>
                <a:effectLst/>
                <a:uLnTx/>
                <a:uFillTx/>
                <a:latin typeface="+mn-lt"/>
                <a:ea typeface="+mn-ea"/>
                <a:cs typeface="+mn-cs"/>
              </a:rPr>
              <a:t>Cumulative</a:t>
            </a:r>
            <a:r>
              <a:rPr kumimoji="0" lang="en-US" sz="1600" b="0" i="0" u="none" strike="noStrike" kern="0" cap="none" spc="0" normalizeH="0" noProof="0" dirty="0" smtClean="0">
                <a:ln>
                  <a:noFill/>
                </a:ln>
                <a:solidFill>
                  <a:schemeClr val="bg1"/>
                </a:solidFill>
                <a:effectLst/>
                <a:uLnTx/>
                <a:uFillTx/>
                <a:latin typeface="+mn-lt"/>
                <a:ea typeface="+mn-ea"/>
                <a:cs typeface="+mn-cs"/>
              </a:rPr>
              <a:t> Incidence of Further Progression of Retinopathy (an Increase of at Least Three Steps from the Level at the End of the Diabetes Control and Complications Trial [DCCT] in the Former Conventional-Therapy and Intensive-Therapy Groups.</a:t>
            </a:r>
            <a:endParaRPr kumimoji="0" lang="en-US" sz="16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idx="4294967295"/>
          </p:nvPr>
        </p:nvSpPr>
        <p:spPr>
          <a:noFill/>
        </p:spPr>
        <p:txBody>
          <a:bodyPr>
            <a:normAutofit fontScale="90000"/>
          </a:bodyPr>
          <a:lstStyle/>
          <a:p>
            <a:pPr>
              <a:lnSpc>
                <a:spcPct val="100000"/>
              </a:lnSpc>
            </a:pPr>
            <a:r>
              <a:rPr lang="en-US" sz="3600" dirty="0" smtClean="0">
                <a:effectLst>
                  <a:outerShdw blurRad="38100" dist="38100" dir="2700000" algn="tl">
                    <a:srgbClr val="000000">
                      <a:alpha val="43137"/>
                    </a:srgbClr>
                  </a:outerShdw>
                </a:effectLst>
              </a:rPr>
              <a:t>Summary of DCCT/EDIC Findings</a:t>
            </a:r>
          </a:p>
        </p:txBody>
      </p:sp>
      <p:sp>
        <p:nvSpPr>
          <p:cNvPr id="35843" name="Rectangle 7"/>
          <p:cNvSpPr>
            <a:spLocks noGrp="1" noChangeAspect="1" noChangeArrowheads="1"/>
          </p:cNvSpPr>
          <p:nvPr>
            <p:ph type="body" idx="4294967295"/>
          </p:nvPr>
        </p:nvSpPr>
        <p:spPr>
          <a:xfrm>
            <a:off x="457200" y="1600200"/>
            <a:ext cx="8229600" cy="4572000"/>
          </a:xfrm>
          <a:prstGeom prst="rect">
            <a:avLst/>
          </a:prstGeom>
        </p:spPr>
        <p:txBody>
          <a:bodyPr/>
          <a:lstStyle/>
          <a:p>
            <a:r>
              <a:rPr lang="en-US" sz="2400" dirty="0" smtClean="0">
                <a:solidFill>
                  <a:schemeClr val="bg1"/>
                </a:solidFill>
              </a:rPr>
              <a:t>In summary, the DCCT/EDIC Research Group has established the following:</a:t>
            </a:r>
          </a:p>
          <a:p>
            <a:pPr lvl="1"/>
            <a:r>
              <a:rPr lang="en-US" sz="2000" dirty="0" smtClean="0">
                <a:solidFill>
                  <a:schemeClr val="bg1"/>
                </a:solidFill>
              </a:rPr>
              <a:t>Intensive therapy aimed at achieving </a:t>
            </a:r>
            <a:r>
              <a:rPr lang="en-US" sz="2000" dirty="0" err="1" smtClean="0">
                <a:solidFill>
                  <a:schemeClr val="bg1"/>
                </a:solidFill>
              </a:rPr>
              <a:t>glycemic</a:t>
            </a:r>
            <a:r>
              <a:rPr lang="en-US" sz="2000" dirty="0" smtClean="0">
                <a:solidFill>
                  <a:schemeClr val="bg1"/>
                </a:solidFill>
              </a:rPr>
              <a:t> levels as close to the non-diabetic range as safely possible reduces complications by as much as 76%.</a:t>
            </a:r>
          </a:p>
          <a:p>
            <a:pPr lvl="1"/>
            <a:r>
              <a:rPr lang="en-US" sz="2000" dirty="0" smtClean="0">
                <a:solidFill>
                  <a:schemeClr val="bg1"/>
                </a:solidFill>
              </a:rPr>
              <a:t>Intensive intervention is most effective when implemented early in the course of diabetes. </a:t>
            </a:r>
          </a:p>
          <a:p>
            <a:pPr lvl="1"/>
            <a:r>
              <a:rPr lang="en-US" sz="2000" dirty="0" smtClean="0">
                <a:solidFill>
                  <a:schemeClr val="bg1"/>
                </a:solidFill>
              </a:rPr>
              <a:t>Effects of a 6.5-year mean period of intensive therapy persist for at least 10 years after differences in </a:t>
            </a:r>
            <a:r>
              <a:rPr lang="en-US" sz="2000" dirty="0" err="1" smtClean="0">
                <a:solidFill>
                  <a:schemeClr val="bg1"/>
                </a:solidFill>
              </a:rPr>
              <a:t>glycemia</a:t>
            </a:r>
            <a:r>
              <a:rPr lang="en-US" sz="2000" dirty="0" smtClean="0">
                <a:solidFill>
                  <a:schemeClr val="bg1"/>
                </a:solidFill>
              </a:rPr>
              <a:t> between the original intensive and conventional therapy groups have disappeared (metabolic memory).</a:t>
            </a:r>
          </a:p>
          <a:p>
            <a:pPr lvl="1"/>
            <a:r>
              <a:rPr lang="en-US" sz="2000" dirty="0" smtClean="0">
                <a:solidFill>
                  <a:schemeClr val="bg1"/>
                </a:solidFill>
              </a:rPr>
              <a:t>Chronic </a:t>
            </a:r>
            <a:r>
              <a:rPr lang="en-US" sz="2000" dirty="0" err="1" smtClean="0">
                <a:solidFill>
                  <a:schemeClr val="bg1"/>
                </a:solidFill>
              </a:rPr>
              <a:t>glycemia</a:t>
            </a:r>
            <a:r>
              <a:rPr lang="en-US" sz="2000" dirty="0" smtClean="0">
                <a:solidFill>
                  <a:schemeClr val="bg1"/>
                </a:solidFill>
              </a:rPr>
              <a:t> and duration of diabetes are the major factors in the pathogenesis of </a:t>
            </a:r>
            <a:r>
              <a:rPr lang="en-US" sz="2000" dirty="0" err="1" smtClean="0">
                <a:solidFill>
                  <a:schemeClr val="bg1"/>
                </a:solidFill>
              </a:rPr>
              <a:t>microvascular</a:t>
            </a:r>
            <a:r>
              <a:rPr lang="en-US" sz="2000" dirty="0" smtClean="0">
                <a:solidFill>
                  <a:schemeClr val="bg1"/>
                </a:solidFill>
              </a:rPr>
              <a:t> complications.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a:spcBef>
                <a:spcPct val="20000"/>
              </a:spcBef>
              <a:defRPr/>
            </a:pPr>
            <a:r>
              <a:rPr lang="en-US" sz="3600" dirty="0" smtClean="0"/>
              <a:t>Discovery of Insulin</a:t>
            </a:r>
            <a:endParaRPr lang="en-US" sz="3600" dirty="0"/>
          </a:p>
        </p:txBody>
      </p:sp>
      <p:sp>
        <p:nvSpPr>
          <p:cNvPr id="9219" name="Text Box 3"/>
          <p:cNvSpPr txBox="1">
            <a:spLocks noChangeArrowheads="1"/>
          </p:cNvSpPr>
          <p:nvPr/>
        </p:nvSpPr>
        <p:spPr bwMode="auto">
          <a:xfrm>
            <a:off x="323850" y="1125538"/>
            <a:ext cx="8569325" cy="366712"/>
          </a:xfrm>
          <a:prstGeom prst="rect">
            <a:avLst/>
          </a:prstGeom>
          <a:noFill/>
          <a:ln w="9525">
            <a:noFill/>
            <a:miter lim="800000"/>
            <a:headEnd/>
            <a:tailEnd/>
          </a:ln>
        </p:spPr>
        <p:txBody>
          <a:bodyPr>
            <a:spAutoFit/>
          </a:bodyPr>
          <a:lstStyle/>
          <a:p>
            <a:pPr>
              <a:spcBef>
                <a:spcPct val="50000"/>
              </a:spcBef>
            </a:pPr>
            <a:endParaRPr lang="en-GB"/>
          </a:p>
        </p:txBody>
      </p:sp>
      <p:pic>
        <p:nvPicPr>
          <p:cNvPr id="9220" name="Picture 2" descr="C:\My PageManager\Photos\Fotos\Type 1 therapy\Banting &amp;Best 1921.JPG"/>
          <p:cNvPicPr>
            <a:picLocks noChangeAspect="1" noChangeArrowheads="1"/>
          </p:cNvPicPr>
          <p:nvPr/>
        </p:nvPicPr>
        <p:blipFill>
          <a:blip r:embed="rId3" cstate="print">
            <a:lum contrast="18000"/>
          </a:blip>
          <a:srcRect/>
          <a:stretch>
            <a:fillRect/>
          </a:stretch>
        </p:blipFill>
        <p:spPr bwMode="auto">
          <a:xfrm>
            <a:off x="762000" y="1524000"/>
            <a:ext cx="2724150" cy="4267200"/>
          </a:xfrm>
          <a:prstGeom prst="rect">
            <a:avLst/>
          </a:prstGeom>
          <a:noFill/>
          <a:ln w="9525">
            <a:noFill/>
            <a:miter lim="800000"/>
            <a:headEnd/>
            <a:tailEnd/>
          </a:ln>
        </p:spPr>
      </p:pic>
      <p:sp>
        <p:nvSpPr>
          <p:cNvPr id="9221" name="Rectangle 42"/>
          <p:cNvSpPr>
            <a:spLocks noChangeArrowheads="1"/>
          </p:cNvSpPr>
          <p:nvPr/>
        </p:nvSpPr>
        <p:spPr bwMode="auto">
          <a:xfrm>
            <a:off x="3898900" y="1981200"/>
            <a:ext cx="4572000" cy="2123658"/>
          </a:xfrm>
          <a:prstGeom prst="rect">
            <a:avLst/>
          </a:prstGeom>
          <a:noFill/>
          <a:ln w="9525">
            <a:noFill/>
            <a:miter lim="800000"/>
            <a:headEnd/>
            <a:tailEnd/>
          </a:ln>
        </p:spPr>
        <p:txBody>
          <a:bodyPr>
            <a:spAutoFit/>
          </a:bodyPr>
          <a:lstStyle/>
          <a:p>
            <a:pPr>
              <a:spcBef>
                <a:spcPct val="20000"/>
              </a:spcBef>
              <a:buClr>
                <a:schemeClr val="tx1"/>
              </a:buClr>
              <a:buSzPct val="80000"/>
            </a:pPr>
            <a:r>
              <a:rPr lang="en-US" sz="4400" dirty="0">
                <a:solidFill>
                  <a:schemeClr val="bg1"/>
                </a:solidFill>
              </a:rPr>
              <a:t>Insulin discovered by </a:t>
            </a:r>
            <a:r>
              <a:rPr lang="en-US" sz="4400" dirty="0" err="1">
                <a:solidFill>
                  <a:schemeClr val="bg1"/>
                </a:solidFill>
              </a:rPr>
              <a:t>Banting</a:t>
            </a:r>
            <a:r>
              <a:rPr lang="en-US" sz="4400" dirty="0">
                <a:solidFill>
                  <a:schemeClr val="bg1"/>
                </a:solidFill>
              </a:rPr>
              <a:t> and Best in 1921</a:t>
            </a:r>
          </a:p>
        </p:txBody>
      </p:sp>
      <p:sp>
        <p:nvSpPr>
          <p:cNvPr id="7" name="TextBox 4"/>
          <p:cNvSpPr txBox="1">
            <a:spLocks noChangeArrowheads="1"/>
          </p:cNvSpPr>
          <p:nvPr/>
        </p:nvSpPr>
        <p:spPr bwMode="auto">
          <a:xfrm>
            <a:off x="673100" y="6353175"/>
            <a:ext cx="8001000" cy="430887"/>
          </a:xfrm>
          <a:prstGeom prst="rect">
            <a:avLst/>
          </a:prstGeom>
          <a:noFill/>
          <a:ln w="9525">
            <a:noFill/>
            <a:miter lim="800000"/>
            <a:headEnd/>
            <a:tailEnd/>
          </a:ln>
        </p:spPr>
        <p:txBody>
          <a:bodyPr wrap="square" lIns="0" tIns="0" rIns="0" bIns="0">
            <a:spAutoFit/>
          </a:bodyPr>
          <a:lstStyle/>
          <a:p>
            <a:pPr algn="r"/>
            <a:r>
              <a:rPr lang="en-US" sz="1400" dirty="0" smtClean="0">
                <a:solidFill>
                  <a:schemeClr val="bg1"/>
                </a:solidFill>
                <a:latin typeface="Arial Narrow" pitchFamily="34" charset="0"/>
              </a:rPr>
              <a:t>Discovery of Insulin. Available at: http://www.discoveryofinsulin.com/Home.htm. Accessed April 6, 2010.</a:t>
            </a:r>
            <a:endParaRPr lang="en-US" sz="1400" dirty="0" smtClean="0">
              <a:solidFill>
                <a:schemeClr val="bg1"/>
              </a:solidFill>
            </a:endParaRPr>
          </a:p>
          <a:p>
            <a:pPr marL="457200" indent="-457200" algn="r"/>
            <a:endParaRPr lang="de-DE" sz="1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a:spLocks noGrp="1" noChangeArrowheads="1"/>
          </p:cNvSpPr>
          <p:nvPr>
            <p:ph type="title" idx="4294967295"/>
          </p:nvPr>
        </p:nvSpPr>
        <p:spPr>
          <a:noFill/>
        </p:spPr>
        <p:txBody>
          <a:bodyPr/>
          <a:lstStyle/>
          <a:p>
            <a:pPr>
              <a:lnSpc>
                <a:spcPct val="100000"/>
              </a:lnSpc>
            </a:pPr>
            <a:r>
              <a:rPr lang="en-US" sz="3400" dirty="0" smtClean="0">
                <a:effectLst>
                  <a:outerShdw blurRad="38100" dist="38100" dir="2700000" algn="tl">
                    <a:srgbClr val="000000">
                      <a:alpha val="43137"/>
                    </a:srgbClr>
                  </a:outerShdw>
                </a:effectLst>
              </a:rPr>
              <a:t>Loss of Endogenous Insulin Secretion Over Time</a:t>
            </a:r>
          </a:p>
        </p:txBody>
      </p:sp>
      <p:sp>
        <p:nvSpPr>
          <p:cNvPr id="36868" name="Rectangle 8"/>
          <p:cNvSpPr>
            <a:spLocks noChangeArrowheads="1"/>
          </p:cNvSpPr>
          <p:nvPr/>
        </p:nvSpPr>
        <p:spPr bwMode="auto">
          <a:xfrm>
            <a:off x="2286000" y="1600200"/>
            <a:ext cx="4572000" cy="549275"/>
          </a:xfrm>
          <a:prstGeom prst="rect">
            <a:avLst/>
          </a:prstGeom>
          <a:noFill/>
          <a:ln w="9525">
            <a:noFill/>
            <a:miter lim="800000"/>
            <a:headEnd/>
            <a:tailEnd/>
          </a:ln>
        </p:spPr>
        <p:txBody>
          <a:bodyPr>
            <a:spAutoFit/>
          </a:bodyPr>
          <a:lstStyle/>
          <a:p>
            <a:pPr algn="ctr" defTabSz="865188"/>
            <a:r>
              <a:rPr lang="en-US" sz="1600" b="1" dirty="0">
                <a:solidFill>
                  <a:schemeClr val="bg1"/>
                </a:solidFill>
              </a:rPr>
              <a:t>Residual Beta Cell Function </a:t>
            </a:r>
          </a:p>
          <a:p>
            <a:pPr algn="ctr" defTabSz="865188"/>
            <a:r>
              <a:rPr lang="en-US" sz="1400" i="1" dirty="0">
                <a:solidFill>
                  <a:schemeClr val="bg1"/>
                </a:solidFill>
              </a:rPr>
              <a:t>(Stimulated C-peptide &gt;0.2)</a:t>
            </a:r>
          </a:p>
        </p:txBody>
      </p:sp>
      <p:sp>
        <p:nvSpPr>
          <p:cNvPr id="36869" name="Text Box 34"/>
          <p:cNvSpPr txBox="1">
            <a:spLocks noChangeArrowheads="1"/>
          </p:cNvSpPr>
          <p:nvPr/>
        </p:nvSpPr>
        <p:spPr bwMode="auto">
          <a:xfrm>
            <a:off x="609600" y="6353175"/>
            <a:ext cx="8153400" cy="204671"/>
          </a:xfrm>
          <a:prstGeom prst="rect">
            <a:avLst/>
          </a:prstGeom>
          <a:noFill/>
          <a:ln w="9525" algn="ctr">
            <a:noFill/>
            <a:miter lim="800000"/>
            <a:headEnd/>
            <a:tailEnd/>
          </a:ln>
        </p:spPr>
        <p:txBody>
          <a:bodyPr lIns="0" tIns="0" rIns="0" bIns="0">
            <a:spAutoFit/>
          </a:bodyPr>
          <a:lstStyle/>
          <a:p>
            <a:pPr algn="r" eaLnBrk="0" hangingPunct="0">
              <a:lnSpc>
                <a:spcPct val="95000"/>
              </a:lnSpc>
            </a:pPr>
            <a:r>
              <a:rPr lang="en-US" sz="1400" dirty="0">
                <a:solidFill>
                  <a:schemeClr val="bg1"/>
                </a:solidFill>
                <a:latin typeface="Arial Narrow" pitchFamily="34" charset="0"/>
              </a:rPr>
              <a:t>The Diabetes Control and Complications Trial Research Group. </a:t>
            </a:r>
            <a:r>
              <a:rPr lang="en-US" sz="1400" i="1" dirty="0">
                <a:solidFill>
                  <a:schemeClr val="bg1"/>
                </a:solidFill>
                <a:latin typeface="Arial Narrow" pitchFamily="34" charset="0"/>
              </a:rPr>
              <a:t>Ann </a:t>
            </a:r>
            <a:r>
              <a:rPr lang="en-US" sz="1400" i="1" dirty="0" err="1">
                <a:solidFill>
                  <a:schemeClr val="bg1"/>
                </a:solidFill>
                <a:latin typeface="Arial Narrow" pitchFamily="34" charset="0"/>
              </a:rPr>
              <a:t>Int</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Med</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1998;128:517-523.</a:t>
            </a:r>
          </a:p>
        </p:txBody>
      </p:sp>
      <p:sp>
        <p:nvSpPr>
          <p:cNvPr id="36870" name="Line 10"/>
          <p:cNvSpPr>
            <a:spLocks noChangeShapeType="1"/>
          </p:cNvSpPr>
          <p:nvPr/>
        </p:nvSpPr>
        <p:spPr bwMode="auto">
          <a:xfrm flipV="1">
            <a:off x="2270125" y="2057400"/>
            <a:ext cx="0" cy="3671888"/>
          </a:xfrm>
          <a:prstGeom prst="line">
            <a:avLst/>
          </a:prstGeom>
          <a:noFill/>
          <a:ln w="12700">
            <a:solidFill>
              <a:schemeClr val="bg1"/>
            </a:solidFill>
            <a:round/>
            <a:headEnd/>
            <a:tailEnd/>
          </a:ln>
        </p:spPr>
        <p:txBody>
          <a:bodyPr/>
          <a:lstStyle/>
          <a:p>
            <a:endParaRPr lang="en-US">
              <a:solidFill>
                <a:schemeClr val="bg1"/>
              </a:solidFill>
            </a:endParaRPr>
          </a:p>
        </p:txBody>
      </p:sp>
      <p:sp>
        <p:nvSpPr>
          <p:cNvPr id="36871" name="Line 11"/>
          <p:cNvSpPr>
            <a:spLocks noChangeShapeType="1"/>
          </p:cNvSpPr>
          <p:nvPr/>
        </p:nvSpPr>
        <p:spPr bwMode="auto">
          <a:xfrm>
            <a:off x="2266950" y="5729288"/>
            <a:ext cx="5148263" cy="0"/>
          </a:xfrm>
          <a:prstGeom prst="line">
            <a:avLst/>
          </a:prstGeom>
          <a:noFill/>
          <a:ln w="12700">
            <a:solidFill>
              <a:schemeClr val="bg1"/>
            </a:solidFill>
            <a:round/>
            <a:headEnd/>
            <a:tailEnd/>
          </a:ln>
        </p:spPr>
        <p:txBody>
          <a:bodyPr/>
          <a:lstStyle/>
          <a:p>
            <a:endParaRPr lang="en-US">
              <a:solidFill>
                <a:schemeClr val="bg1"/>
              </a:solidFill>
            </a:endParaRPr>
          </a:p>
        </p:txBody>
      </p:sp>
      <p:grpSp>
        <p:nvGrpSpPr>
          <p:cNvPr id="2" name="Group 12"/>
          <p:cNvGrpSpPr>
            <a:grpSpLocks/>
          </p:cNvGrpSpPr>
          <p:nvPr/>
        </p:nvGrpSpPr>
        <p:grpSpPr bwMode="auto">
          <a:xfrm>
            <a:off x="2457450" y="2943225"/>
            <a:ext cx="166688" cy="1409700"/>
            <a:chOff x="1548" y="1968"/>
            <a:chExt cx="105" cy="888"/>
          </a:xfrm>
        </p:grpSpPr>
        <p:grpSp>
          <p:nvGrpSpPr>
            <p:cNvPr id="3" name="Group 13"/>
            <p:cNvGrpSpPr>
              <a:grpSpLocks/>
            </p:cNvGrpSpPr>
            <p:nvPr/>
          </p:nvGrpSpPr>
          <p:grpSpPr bwMode="auto">
            <a:xfrm>
              <a:off x="1548" y="1968"/>
              <a:ext cx="96" cy="888"/>
              <a:chOff x="1548" y="1968"/>
              <a:chExt cx="96" cy="888"/>
            </a:xfrm>
          </p:grpSpPr>
          <p:sp>
            <p:nvSpPr>
              <p:cNvPr id="36982" name="Line 14"/>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83" name="Line 15"/>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84" name="Line 16"/>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981" name="Rectangle 17" descr="Wide upward diagonal"/>
            <p:cNvSpPr>
              <a:spLocks noChangeArrowheads="1"/>
            </p:cNvSpPr>
            <p:nvPr/>
          </p:nvSpPr>
          <p:spPr bwMode="auto">
            <a:xfrm>
              <a:off x="1557" y="2271"/>
              <a:ext cx="96" cy="480"/>
            </a:xfrm>
            <a:prstGeom prst="rect">
              <a:avLst/>
            </a:prstGeom>
            <a:pattFill prst="wdUpDiag">
              <a:fgClr>
                <a:schemeClr val="accent1"/>
              </a:fgClr>
              <a:bgClr>
                <a:schemeClr val="tx1"/>
              </a:bgClr>
            </a:pattFill>
            <a:ln w="9525">
              <a:solidFill>
                <a:schemeClr val="bg1"/>
              </a:solidFill>
              <a:miter lim="800000"/>
              <a:headEnd/>
              <a:tailEnd/>
            </a:ln>
          </p:spPr>
          <p:txBody>
            <a:bodyPr wrap="none" anchor="ctr"/>
            <a:lstStyle/>
            <a:p>
              <a:endParaRPr lang="en-GB">
                <a:solidFill>
                  <a:schemeClr val="bg1"/>
                </a:solidFill>
              </a:endParaRPr>
            </a:p>
          </p:txBody>
        </p:sp>
      </p:grpSp>
      <p:grpSp>
        <p:nvGrpSpPr>
          <p:cNvPr id="4" name="Group 18"/>
          <p:cNvGrpSpPr>
            <a:grpSpLocks/>
          </p:cNvGrpSpPr>
          <p:nvPr/>
        </p:nvGrpSpPr>
        <p:grpSpPr bwMode="auto">
          <a:xfrm>
            <a:off x="3124200" y="2700338"/>
            <a:ext cx="152400" cy="2681287"/>
            <a:chOff x="1548" y="1968"/>
            <a:chExt cx="96" cy="888"/>
          </a:xfrm>
        </p:grpSpPr>
        <p:sp>
          <p:nvSpPr>
            <p:cNvPr id="36977" name="Line 19"/>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78" name="Line 20"/>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79" name="Line 21"/>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74" name="Rectangle 22" descr="Wide upward diagonal"/>
          <p:cNvSpPr>
            <a:spLocks noChangeArrowheads="1"/>
          </p:cNvSpPr>
          <p:nvPr/>
        </p:nvSpPr>
        <p:spPr bwMode="auto">
          <a:xfrm>
            <a:off x="3133725" y="3743325"/>
            <a:ext cx="152400" cy="1104900"/>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grpSp>
        <p:nvGrpSpPr>
          <p:cNvPr id="5" name="Group 23"/>
          <p:cNvGrpSpPr>
            <a:grpSpLocks/>
          </p:cNvGrpSpPr>
          <p:nvPr/>
        </p:nvGrpSpPr>
        <p:grpSpPr bwMode="auto">
          <a:xfrm>
            <a:off x="3795713" y="2805113"/>
            <a:ext cx="152400" cy="2609850"/>
            <a:chOff x="1548" y="1968"/>
            <a:chExt cx="96" cy="888"/>
          </a:xfrm>
        </p:grpSpPr>
        <p:sp>
          <p:nvSpPr>
            <p:cNvPr id="36974" name="Line 24"/>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75" name="Line 25"/>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76" name="Line 26"/>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76" name="Rectangle 27" descr="Wide upward diagonal"/>
          <p:cNvSpPr>
            <a:spLocks noChangeArrowheads="1"/>
          </p:cNvSpPr>
          <p:nvPr/>
        </p:nvSpPr>
        <p:spPr bwMode="auto">
          <a:xfrm>
            <a:off x="3810000" y="4086225"/>
            <a:ext cx="152400" cy="1047750"/>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grpSp>
        <p:nvGrpSpPr>
          <p:cNvPr id="6" name="Group 28"/>
          <p:cNvGrpSpPr>
            <a:grpSpLocks/>
          </p:cNvGrpSpPr>
          <p:nvPr/>
        </p:nvGrpSpPr>
        <p:grpSpPr bwMode="auto">
          <a:xfrm>
            <a:off x="4471988" y="2943225"/>
            <a:ext cx="152400" cy="2476500"/>
            <a:chOff x="1548" y="1968"/>
            <a:chExt cx="96" cy="888"/>
          </a:xfrm>
        </p:grpSpPr>
        <p:sp>
          <p:nvSpPr>
            <p:cNvPr id="36971" name="Line 29"/>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72" name="Line 30"/>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73" name="Line 31"/>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78" name="Rectangle 32" descr="Wide upward diagonal"/>
          <p:cNvSpPr>
            <a:spLocks noChangeArrowheads="1"/>
          </p:cNvSpPr>
          <p:nvPr/>
        </p:nvSpPr>
        <p:spPr bwMode="auto">
          <a:xfrm>
            <a:off x="4486275" y="4129088"/>
            <a:ext cx="152400" cy="1052512"/>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grpSp>
        <p:nvGrpSpPr>
          <p:cNvPr id="7" name="Group 33"/>
          <p:cNvGrpSpPr>
            <a:grpSpLocks/>
          </p:cNvGrpSpPr>
          <p:nvPr/>
        </p:nvGrpSpPr>
        <p:grpSpPr bwMode="auto">
          <a:xfrm>
            <a:off x="5133975" y="3081338"/>
            <a:ext cx="152400" cy="2347912"/>
            <a:chOff x="1548" y="1968"/>
            <a:chExt cx="96" cy="888"/>
          </a:xfrm>
        </p:grpSpPr>
        <p:sp>
          <p:nvSpPr>
            <p:cNvPr id="36968" name="Line 34"/>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69" name="Line 35"/>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70" name="Line 36"/>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80" name="Rectangle 37" descr="Wide upward diagonal"/>
          <p:cNvSpPr>
            <a:spLocks noChangeArrowheads="1"/>
          </p:cNvSpPr>
          <p:nvPr/>
        </p:nvSpPr>
        <p:spPr bwMode="auto">
          <a:xfrm>
            <a:off x="5148263" y="4295775"/>
            <a:ext cx="152400" cy="900113"/>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grpSp>
        <p:nvGrpSpPr>
          <p:cNvPr id="8" name="Group 38"/>
          <p:cNvGrpSpPr>
            <a:grpSpLocks/>
          </p:cNvGrpSpPr>
          <p:nvPr/>
        </p:nvGrpSpPr>
        <p:grpSpPr bwMode="auto">
          <a:xfrm>
            <a:off x="5800725" y="3533775"/>
            <a:ext cx="152400" cy="1885950"/>
            <a:chOff x="1548" y="1968"/>
            <a:chExt cx="96" cy="888"/>
          </a:xfrm>
        </p:grpSpPr>
        <p:sp>
          <p:nvSpPr>
            <p:cNvPr id="36965" name="Line 39"/>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66" name="Line 40"/>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67" name="Line 41"/>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82" name="Rectangle 42" descr="Wide upward diagonal"/>
          <p:cNvSpPr>
            <a:spLocks noChangeArrowheads="1"/>
          </p:cNvSpPr>
          <p:nvPr/>
        </p:nvSpPr>
        <p:spPr bwMode="auto">
          <a:xfrm>
            <a:off x="5815013" y="4271963"/>
            <a:ext cx="152400" cy="1090612"/>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grpSp>
        <p:nvGrpSpPr>
          <p:cNvPr id="9" name="Group 43"/>
          <p:cNvGrpSpPr>
            <a:grpSpLocks/>
          </p:cNvGrpSpPr>
          <p:nvPr/>
        </p:nvGrpSpPr>
        <p:grpSpPr bwMode="auto">
          <a:xfrm>
            <a:off x="2652713" y="3000375"/>
            <a:ext cx="152400" cy="1409700"/>
            <a:chOff x="1548" y="1968"/>
            <a:chExt cx="96" cy="888"/>
          </a:xfrm>
        </p:grpSpPr>
        <p:sp>
          <p:nvSpPr>
            <p:cNvPr id="36962" name="Line 44"/>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63" name="Line 45"/>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64" name="Line 46"/>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84" name="Rectangle 47"/>
          <p:cNvSpPr>
            <a:spLocks noChangeArrowheads="1"/>
          </p:cNvSpPr>
          <p:nvPr/>
        </p:nvSpPr>
        <p:spPr bwMode="auto">
          <a:xfrm>
            <a:off x="2667000" y="3452813"/>
            <a:ext cx="152400" cy="733425"/>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grpSp>
        <p:nvGrpSpPr>
          <p:cNvPr id="10" name="Group 48"/>
          <p:cNvGrpSpPr>
            <a:grpSpLocks/>
          </p:cNvGrpSpPr>
          <p:nvPr/>
        </p:nvGrpSpPr>
        <p:grpSpPr bwMode="auto">
          <a:xfrm>
            <a:off x="3324225" y="3052763"/>
            <a:ext cx="152400" cy="2190750"/>
            <a:chOff x="1548" y="1968"/>
            <a:chExt cx="96" cy="888"/>
          </a:xfrm>
        </p:grpSpPr>
        <p:sp>
          <p:nvSpPr>
            <p:cNvPr id="36959" name="Line 49"/>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60" name="Line 50"/>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61" name="Line 51"/>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86" name="Rectangle 52"/>
          <p:cNvSpPr>
            <a:spLocks noChangeArrowheads="1"/>
          </p:cNvSpPr>
          <p:nvPr/>
        </p:nvSpPr>
        <p:spPr bwMode="auto">
          <a:xfrm>
            <a:off x="3340100" y="4124325"/>
            <a:ext cx="152400" cy="895350"/>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grpSp>
        <p:nvGrpSpPr>
          <p:cNvPr id="11" name="Group 53"/>
          <p:cNvGrpSpPr>
            <a:grpSpLocks/>
          </p:cNvGrpSpPr>
          <p:nvPr/>
        </p:nvGrpSpPr>
        <p:grpSpPr bwMode="auto">
          <a:xfrm>
            <a:off x="3995738" y="3409950"/>
            <a:ext cx="152400" cy="2014538"/>
            <a:chOff x="1548" y="1968"/>
            <a:chExt cx="96" cy="888"/>
          </a:xfrm>
        </p:grpSpPr>
        <p:sp>
          <p:nvSpPr>
            <p:cNvPr id="36956" name="Line 54"/>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57" name="Line 55"/>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58" name="Line 56"/>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88" name="Rectangle 57"/>
          <p:cNvSpPr>
            <a:spLocks noChangeArrowheads="1"/>
          </p:cNvSpPr>
          <p:nvPr/>
        </p:nvSpPr>
        <p:spPr bwMode="auto">
          <a:xfrm>
            <a:off x="4010025" y="4500563"/>
            <a:ext cx="152400" cy="747712"/>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grpSp>
        <p:nvGrpSpPr>
          <p:cNvPr id="12" name="Group 58"/>
          <p:cNvGrpSpPr>
            <a:grpSpLocks/>
          </p:cNvGrpSpPr>
          <p:nvPr/>
        </p:nvGrpSpPr>
        <p:grpSpPr bwMode="auto">
          <a:xfrm>
            <a:off x="4667250" y="3695700"/>
            <a:ext cx="152400" cy="1714500"/>
            <a:chOff x="1548" y="1968"/>
            <a:chExt cx="96" cy="888"/>
          </a:xfrm>
        </p:grpSpPr>
        <p:sp>
          <p:nvSpPr>
            <p:cNvPr id="36953" name="Line 59"/>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54" name="Line 60"/>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55" name="Line 61"/>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90" name="Rectangle 62"/>
          <p:cNvSpPr>
            <a:spLocks noChangeArrowheads="1"/>
          </p:cNvSpPr>
          <p:nvPr/>
        </p:nvSpPr>
        <p:spPr bwMode="auto">
          <a:xfrm>
            <a:off x="4681538" y="4710113"/>
            <a:ext cx="152400" cy="600075"/>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grpSp>
        <p:nvGrpSpPr>
          <p:cNvPr id="13" name="Group 63"/>
          <p:cNvGrpSpPr>
            <a:grpSpLocks/>
          </p:cNvGrpSpPr>
          <p:nvPr/>
        </p:nvGrpSpPr>
        <p:grpSpPr bwMode="auto">
          <a:xfrm>
            <a:off x="5338763" y="4081463"/>
            <a:ext cx="152400" cy="1338262"/>
            <a:chOff x="1548" y="1968"/>
            <a:chExt cx="96" cy="888"/>
          </a:xfrm>
        </p:grpSpPr>
        <p:sp>
          <p:nvSpPr>
            <p:cNvPr id="36950" name="Line 64"/>
            <p:cNvSpPr>
              <a:spLocks noChangeShapeType="1"/>
            </p:cNvSpPr>
            <p:nvPr/>
          </p:nvSpPr>
          <p:spPr bwMode="auto">
            <a:xfrm>
              <a:off x="1602" y="1968"/>
              <a:ext cx="0" cy="888"/>
            </a:xfrm>
            <a:prstGeom prst="line">
              <a:avLst/>
            </a:prstGeom>
            <a:noFill/>
            <a:ln w="9525">
              <a:solidFill>
                <a:schemeClr val="bg1"/>
              </a:solidFill>
              <a:round/>
              <a:headEnd/>
              <a:tailEnd/>
            </a:ln>
          </p:spPr>
          <p:txBody>
            <a:bodyPr/>
            <a:lstStyle/>
            <a:p>
              <a:endParaRPr lang="en-US">
                <a:solidFill>
                  <a:schemeClr val="bg1"/>
                </a:solidFill>
              </a:endParaRPr>
            </a:p>
          </p:txBody>
        </p:sp>
        <p:sp>
          <p:nvSpPr>
            <p:cNvPr id="36951" name="Line 65"/>
            <p:cNvSpPr>
              <a:spLocks noChangeShapeType="1"/>
            </p:cNvSpPr>
            <p:nvPr/>
          </p:nvSpPr>
          <p:spPr bwMode="auto">
            <a:xfrm>
              <a:off x="1548" y="1968"/>
              <a:ext cx="96"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52" name="Line 66"/>
            <p:cNvSpPr>
              <a:spLocks noChangeShapeType="1"/>
            </p:cNvSpPr>
            <p:nvPr/>
          </p:nvSpPr>
          <p:spPr bwMode="auto">
            <a:xfrm>
              <a:off x="1548" y="2856"/>
              <a:ext cx="96"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36892" name="Rectangle 67"/>
          <p:cNvSpPr>
            <a:spLocks noChangeArrowheads="1"/>
          </p:cNvSpPr>
          <p:nvPr/>
        </p:nvSpPr>
        <p:spPr bwMode="auto">
          <a:xfrm>
            <a:off x="5353050" y="4772025"/>
            <a:ext cx="152400" cy="495300"/>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sp>
        <p:nvSpPr>
          <p:cNvPr id="36893" name="Line 68"/>
          <p:cNvSpPr>
            <a:spLocks noChangeShapeType="1"/>
          </p:cNvSpPr>
          <p:nvPr/>
        </p:nvSpPr>
        <p:spPr bwMode="auto">
          <a:xfrm>
            <a:off x="6096000" y="4243388"/>
            <a:ext cx="0" cy="1176337"/>
          </a:xfrm>
          <a:prstGeom prst="line">
            <a:avLst/>
          </a:prstGeom>
          <a:noFill/>
          <a:ln w="9525">
            <a:solidFill>
              <a:schemeClr val="bg1"/>
            </a:solidFill>
            <a:round/>
            <a:headEnd/>
            <a:tailEnd/>
          </a:ln>
        </p:spPr>
        <p:txBody>
          <a:bodyPr/>
          <a:lstStyle/>
          <a:p>
            <a:endParaRPr lang="en-US">
              <a:solidFill>
                <a:schemeClr val="bg1"/>
              </a:solidFill>
            </a:endParaRPr>
          </a:p>
        </p:txBody>
      </p:sp>
      <p:sp>
        <p:nvSpPr>
          <p:cNvPr id="36894" name="Line 69"/>
          <p:cNvSpPr>
            <a:spLocks noChangeShapeType="1"/>
          </p:cNvSpPr>
          <p:nvPr/>
        </p:nvSpPr>
        <p:spPr bwMode="auto">
          <a:xfrm>
            <a:off x="6005513" y="4243388"/>
            <a:ext cx="152400"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895" name="Rectangle 70"/>
          <p:cNvSpPr>
            <a:spLocks noChangeArrowheads="1"/>
          </p:cNvSpPr>
          <p:nvPr/>
        </p:nvSpPr>
        <p:spPr bwMode="auto">
          <a:xfrm>
            <a:off x="6019800" y="4910138"/>
            <a:ext cx="152400" cy="519112"/>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sp>
        <p:nvSpPr>
          <p:cNvPr id="36896" name="Line 71"/>
          <p:cNvSpPr>
            <a:spLocks noChangeShapeType="1"/>
          </p:cNvSpPr>
          <p:nvPr/>
        </p:nvSpPr>
        <p:spPr bwMode="auto">
          <a:xfrm>
            <a:off x="6762750" y="4752975"/>
            <a:ext cx="0" cy="714375"/>
          </a:xfrm>
          <a:prstGeom prst="line">
            <a:avLst/>
          </a:prstGeom>
          <a:noFill/>
          <a:ln w="9525">
            <a:solidFill>
              <a:schemeClr val="bg1"/>
            </a:solidFill>
            <a:round/>
            <a:headEnd/>
            <a:tailEnd/>
          </a:ln>
        </p:spPr>
        <p:txBody>
          <a:bodyPr/>
          <a:lstStyle/>
          <a:p>
            <a:endParaRPr lang="en-US">
              <a:solidFill>
                <a:schemeClr val="bg1"/>
              </a:solidFill>
            </a:endParaRPr>
          </a:p>
        </p:txBody>
      </p:sp>
      <p:sp>
        <p:nvSpPr>
          <p:cNvPr id="36897" name="Line 72"/>
          <p:cNvSpPr>
            <a:spLocks noChangeShapeType="1"/>
          </p:cNvSpPr>
          <p:nvPr/>
        </p:nvSpPr>
        <p:spPr bwMode="auto">
          <a:xfrm>
            <a:off x="6677025" y="4748213"/>
            <a:ext cx="1524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36898" name="Rectangle 73"/>
          <p:cNvSpPr>
            <a:spLocks noChangeArrowheads="1"/>
          </p:cNvSpPr>
          <p:nvPr/>
        </p:nvSpPr>
        <p:spPr bwMode="auto">
          <a:xfrm>
            <a:off x="6691313" y="5267325"/>
            <a:ext cx="152400" cy="195263"/>
          </a:xfrm>
          <a:prstGeom prst="rect">
            <a:avLst/>
          </a:prstGeom>
          <a:noFill/>
          <a:ln w="9525">
            <a:solidFill>
              <a:schemeClr val="bg1"/>
            </a:solidFill>
            <a:miter lim="800000"/>
            <a:headEnd/>
            <a:tailEnd/>
          </a:ln>
        </p:spPr>
        <p:txBody>
          <a:bodyPr wrap="none" anchor="ctr"/>
          <a:lstStyle/>
          <a:p>
            <a:endParaRPr lang="en-GB">
              <a:solidFill>
                <a:schemeClr val="bg1"/>
              </a:solidFill>
            </a:endParaRPr>
          </a:p>
        </p:txBody>
      </p:sp>
      <p:sp>
        <p:nvSpPr>
          <p:cNvPr id="36899" name="Line 74"/>
          <p:cNvSpPr>
            <a:spLocks noChangeShapeType="1"/>
          </p:cNvSpPr>
          <p:nvPr/>
        </p:nvSpPr>
        <p:spPr bwMode="auto">
          <a:xfrm>
            <a:off x="6562725" y="4629150"/>
            <a:ext cx="0" cy="790575"/>
          </a:xfrm>
          <a:prstGeom prst="line">
            <a:avLst/>
          </a:prstGeom>
          <a:noFill/>
          <a:ln w="9525">
            <a:solidFill>
              <a:schemeClr val="bg1"/>
            </a:solidFill>
            <a:round/>
            <a:headEnd/>
            <a:tailEnd/>
          </a:ln>
        </p:spPr>
        <p:txBody>
          <a:bodyPr/>
          <a:lstStyle/>
          <a:p>
            <a:endParaRPr lang="en-US">
              <a:solidFill>
                <a:schemeClr val="bg1"/>
              </a:solidFill>
            </a:endParaRPr>
          </a:p>
        </p:txBody>
      </p:sp>
      <p:sp>
        <p:nvSpPr>
          <p:cNvPr id="36900" name="Line 75"/>
          <p:cNvSpPr>
            <a:spLocks noChangeShapeType="1"/>
          </p:cNvSpPr>
          <p:nvPr/>
        </p:nvSpPr>
        <p:spPr bwMode="auto">
          <a:xfrm>
            <a:off x="6477000" y="4619625"/>
            <a:ext cx="152400" cy="0"/>
          </a:xfrm>
          <a:prstGeom prst="line">
            <a:avLst/>
          </a:prstGeom>
          <a:noFill/>
          <a:ln w="12700">
            <a:solidFill>
              <a:schemeClr val="bg1"/>
            </a:solidFill>
            <a:round/>
            <a:headEnd/>
            <a:tailEnd/>
          </a:ln>
        </p:spPr>
        <p:txBody>
          <a:bodyPr/>
          <a:lstStyle/>
          <a:p>
            <a:endParaRPr lang="en-US">
              <a:solidFill>
                <a:schemeClr val="bg1"/>
              </a:solidFill>
            </a:endParaRPr>
          </a:p>
        </p:txBody>
      </p:sp>
      <p:sp>
        <p:nvSpPr>
          <p:cNvPr id="36901" name="Rectangle 76" descr="Wide upward diagonal"/>
          <p:cNvSpPr>
            <a:spLocks noChangeArrowheads="1"/>
          </p:cNvSpPr>
          <p:nvPr/>
        </p:nvSpPr>
        <p:spPr bwMode="auto">
          <a:xfrm>
            <a:off x="6491288" y="5076825"/>
            <a:ext cx="152400" cy="347663"/>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sp>
        <p:nvSpPr>
          <p:cNvPr id="36902" name="Line 77"/>
          <p:cNvSpPr>
            <a:spLocks noChangeShapeType="1"/>
          </p:cNvSpPr>
          <p:nvPr/>
        </p:nvSpPr>
        <p:spPr bwMode="auto">
          <a:xfrm>
            <a:off x="2667000" y="3838575"/>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3" name="Line 78"/>
          <p:cNvSpPr>
            <a:spLocks noChangeShapeType="1"/>
          </p:cNvSpPr>
          <p:nvPr/>
        </p:nvSpPr>
        <p:spPr bwMode="auto">
          <a:xfrm>
            <a:off x="3341688" y="4629150"/>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4" name="Line 79"/>
          <p:cNvSpPr>
            <a:spLocks noChangeShapeType="1"/>
          </p:cNvSpPr>
          <p:nvPr/>
        </p:nvSpPr>
        <p:spPr bwMode="auto">
          <a:xfrm>
            <a:off x="4014788" y="4962525"/>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5" name="Line 80"/>
          <p:cNvSpPr>
            <a:spLocks noChangeShapeType="1"/>
          </p:cNvSpPr>
          <p:nvPr/>
        </p:nvSpPr>
        <p:spPr bwMode="auto">
          <a:xfrm>
            <a:off x="5353050" y="5029200"/>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6" name="Line 81"/>
          <p:cNvSpPr>
            <a:spLocks noChangeShapeType="1"/>
          </p:cNvSpPr>
          <p:nvPr/>
        </p:nvSpPr>
        <p:spPr bwMode="auto">
          <a:xfrm>
            <a:off x="6019800" y="5243513"/>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7" name="Line 82"/>
          <p:cNvSpPr>
            <a:spLocks noChangeShapeType="1"/>
          </p:cNvSpPr>
          <p:nvPr/>
        </p:nvSpPr>
        <p:spPr bwMode="auto">
          <a:xfrm>
            <a:off x="6691313" y="5362575"/>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8" name="Line 83"/>
          <p:cNvSpPr>
            <a:spLocks noChangeShapeType="1"/>
          </p:cNvSpPr>
          <p:nvPr/>
        </p:nvSpPr>
        <p:spPr bwMode="auto">
          <a:xfrm>
            <a:off x="4672013" y="5019675"/>
            <a:ext cx="152400" cy="0"/>
          </a:xfrm>
          <a:prstGeom prst="line">
            <a:avLst/>
          </a:prstGeom>
          <a:noFill/>
          <a:ln w="9525">
            <a:solidFill>
              <a:schemeClr val="tx2"/>
            </a:solidFill>
            <a:round/>
            <a:headEnd/>
            <a:tailEnd/>
          </a:ln>
        </p:spPr>
        <p:txBody>
          <a:bodyPr/>
          <a:lstStyle/>
          <a:p>
            <a:endParaRPr lang="en-US">
              <a:solidFill>
                <a:schemeClr val="bg1"/>
              </a:solidFill>
            </a:endParaRPr>
          </a:p>
        </p:txBody>
      </p:sp>
      <p:sp>
        <p:nvSpPr>
          <p:cNvPr id="36909" name="Rectangle 84"/>
          <p:cNvSpPr>
            <a:spLocks noChangeArrowheads="1"/>
          </p:cNvSpPr>
          <p:nvPr/>
        </p:nvSpPr>
        <p:spPr bwMode="auto">
          <a:xfrm>
            <a:off x="6729413" y="5186363"/>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0" name="Rectangle 85"/>
          <p:cNvSpPr>
            <a:spLocks noChangeArrowheads="1"/>
          </p:cNvSpPr>
          <p:nvPr/>
        </p:nvSpPr>
        <p:spPr bwMode="auto">
          <a:xfrm>
            <a:off x="2695575" y="3748088"/>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1" name="Rectangle 86"/>
          <p:cNvSpPr>
            <a:spLocks noChangeArrowheads="1"/>
          </p:cNvSpPr>
          <p:nvPr/>
        </p:nvSpPr>
        <p:spPr bwMode="auto">
          <a:xfrm>
            <a:off x="3371850" y="4410075"/>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2" name="Rectangle 87"/>
          <p:cNvSpPr>
            <a:spLocks noChangeArrowheads="1"/>
          </p:cNvSpPr>
          <p:nvPr/>
        </p:nvSpPr>
        <p:spPr bwMode="auto">
          <a:xfrm>
            <a:off x="4049713" y="4695825"/>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3" name="Rectangle 88"/>
          <p:cNvSpPr>
            <a:spLocks noChangeArrowheads="1"/>
          </p:cNvSpPr>
          <p:nvPr/>
        </p:nvSpPr>
        <p:spPr bwMode="auto">
          <a:xfrm>
            <a:off x="4724400" y="4843463"/>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4" name="Rectangle 89"/>
          <p:cNvSpPr>
            <a:spLocks noChangeArrowheads="1"/>
          </p:cNvSpPr>
          <p:nvPr/>
        </p:nvSpPr>
        <p:spPr bwMode="auto">
          <a:xfrm>
            <a:off x="5391150" y="4881563"/>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5" name="Rectangle 90"/>
          <p:cNvSpPr>
            <a:spLocks noChangeArrowheads="1"/>
          </p:cNvSpPr>
          <p:nvPr/>
        </p:nvSpPr>
        <p:spPr bwMode="auto">
          <a:xfrm>
            <a:off x="6056313" y="5033963"/>
            <a:ext cx="76200" cy="76200"/>
          </a:xfrm>
          <a:prstGeom prst="rect">
            <a:avLst/>
          </a:prstGeom>
          <a:solidFill>
            <a:schemeClr val="accent1"/>
          </a:solidFill>
          <a:ln w="9525">
            <a:noFill/>
            <a:miter lim="800000"/>
            <a:headEnd/>
            <a:tailEnd/>
          </a:ln>
        </p:spPr>
        <p:txBody>
          <a:bodyPr wrap="none" anchor="ctr"/>
          <a:lstStyle/>
          <a:p>
            <a:endParaRPr lang="en-GB">
              <a:solidFill>
                <a:schemeClr val="bg1"/>
              </a:solidFill>
            </a:endParaRPr>
          </a:p>
        </p:txBody>
      </p:sp>
      <p:sp>
        <p:nvSpPr>
          <p:cNvPr id="36916" name="Line 91"/>
          <p:cNvSpPr>
            <a:spLocks noChangeShapeType="1"/>
          </p:cNvSpPr>
          <p:nvPr/>
        </p:nvSpPr>
        <p:spPr bwMode="auto">
          <a:xfrm>
            <a:off x="2638425"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17" name="Line 92"/>
          <p:cNvSpPr>
            <a:spLocks noChangeShapeType="1"/>
          </p:cNvSpPr>
          <p:nvPr/>
        </p:nvSpPr>
        <p:spPr bwMode="auto">
          <a:xfrm>
            <a:off x="3305175"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18" name="Line 93"/>
          <p:cNvSpPr>
            <a:spLocks noChangeShapeType="1"/>
          </p:cNvSpPr>
          <p:nvPr/>
        </p:nvSpPr>
        <p:spPr bwMode="auto">
          <a:xfrm>
            <a:off x="3971925"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19" name="Line 94"/>
          <p:cNvSpPr>
            <a:spLocks noChangeShapeType="1"/>
          </p:cNvSpPr>
          <p:nvPr/>
        </p:nvSpPr>
        <p:spPr bwMode="auto">
          <a:xfrm>
            <a:off x="4648200"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20" name="Line 95"/>
          <p:cNvSpPr>
            <a:spLocks noChangeShapeType="1"/>
          </p:cNvSpPr>
          <p:nvPr/>
        </p:nvSpPr>
        <p:spPr bwMode="auto">
          <a:xfrm>
            <a:off x="5302250"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21" name="Line 96"/>
          <p:cNvSpPr>
            <a:spLocks noChangeShapeType="1"/>
          </p:cNvSpPr>
          <p:nvPr/>
        </p:nvSpPr>
        <p:spPr bwMode="auto">
          <a:xfrm>
            <a:off x="5978525"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22" name="Line 97"/>
          <p:cNvSpPr>
            <a:spLocks noChangeShapeType="1"/>
          </p:cNvSpPr>
          <p:nvPr/>
        </p:nvSpPr>
        <p:spPr bwMode="auto">
          <a:xfrm>
            <a:off x="6648450" y="5727700"/>
            <a:ext cx="0" cy="76200"/>
          </a:xfrm>
          <a:prstGeom prst="line">
            <a:avLst/>
          </a:prstGeom>
          <a:noFill/>
          <a:ln w="6350">
            <a:solidFill>
              <a:schemeClr val="tx1"/>
            </a:solidFill>
            <a:round/>
            <a:headEnd/>
            <a:tailEnd/>
          </a:ln>
        </p:spPr>
        <p:txBody>
          <a:bodyPr/>
          <a:lstStyle/>
          <a:p>
            <a:endParaRPr lang="en-US">
              <a:solidFill>
                <a:schemeClr val="bg1"/>
              </a:solidFill>
            </a:endParaRPr>
          </a:p>
        </p:txBody>
      </p:sp>
      <p:sp>
        <p:nvSpPr>
          <p:cNvPr id="36923" name="Text Box 98"/>
          <p:cNvSpPr txBox="1">
            <a:spLocks noChangeArrowheads="1"/>
          </p:cNvSpPr>
          <p:nvPr/>
        </p:nvSpPr>
        <p:spPr bwMode="auto">
          <a:xfrm>
            <a:off x="2997200" y="5794375"/>
            <a:ext cx="615950" cy="261610"/>
          </a:xfrm>
          <a:prstGeom prst="rect">
            <a:avLst/>
          </a:prstGeom>
          <a:noFill/>
          <a:ln w="9525">
            <a:noFill/>
            <a:miter lim="800000"/>
            <a:headEnd/>
            <a:tailEnd/>
          </a:ln>
        </p:spPr>
        <p:txBody>
          <a:bodyPr>
            <a:spAutoFit/>
          </a:bodyPr>
          <a:lstStyle/>
          <a:p>
            <a:pPr algn="ctr">
              <a:spcBef>
                <a:spcPct val="50000"/>
              </a:spcBef>
            </a:pPr>
            <a:r>
              <a:rPr lang="en-US" sz="1100" b="1">
                <a:solidFill>
                  <a:schemeClr val="bg1"/>
                </a:solidFill>
              </a:rPr>
              <a:t>Year 1</a:t>
            </a:r>
          </a:p>
        </p:txBody>
      </p:sp>
      <p:sp>
        <p:nvSpPr>
          <p:cNvPr id="36924" name="Text Box 99"/>
          <p:cNvSpPr txBox="1">
            <a:spLocks noChangeArrowheads="1"/>
          </p:cNvSpPr>
          <p:nvPr/>
        </p:nvSpPr>
        <p:spPr bwMode="auto">
          <a:xfrm>
            <a:off x="3663950" y="5794375"/>
            <a:ext cx="615950" cy="261610"/>
          </a:xfrm>
          <a:prstGeom prst="rect">
            <a:avLst/>
          </a:prstGeom>
          <a:noFill/>
          <a:ln w="9525">
            <a:noFill/>
            <a:miter lim="800000"/>
            <a:headEnd/>
            <a:tailEnd/>
          </a:ln>
        </p:spPr>
        <p:txBody>
          <a:bodyPr>
            <a:spAutoFit/>
          </a:bodyPr>
          <a:lstStyle/>
          <a:p>
            <a:pPr algn="ctr">
              <a:spcBef>
                <a:spcPct val="50000"/>
              </a:spcBef>
            </a:pPr>
            <a:r>
              <a:rPr lang="en-US" sz="1100" b="1">
                <a:solidFill>
                  <a:schemeClr val="bg1"/>
                </a:solidFill>
              </a:rPr>
              <a:t>Year 2</a:t>
            </a:r>
          </a:p>
        </p:txBody>
      </p:sp>
      <p:sp>
        <p:nvSpPr>
          <p:cNvPr id="36925" name="Text Box 100"/>
          <p:cNvSpPr txBox="1">
            <a:spLocks noChangeArrowheads="1"/>
          </p:cNvSpPr>
          <p:nvPr/>
        </p:nvSpPr>
        <p:spPr bwMode="auto">
          <a:xfrm>
            <a:off x="4410075" y="5794375"/>
            <a:ext cx="615950" cy="261610"/>
          </a:xfrm>
          <a:prstGeom prst="rect">
            <a:avLst/>
          </a:prstGeom>
          <a:noFill/>
          <a:ln w="9525">
            <a:noFill/>
            <a:miter lim="800000"/>
            <a:headEnd/>
            <a:tailEnd/>
          </a:ln>
        </p:spPr>
        <p:txBody>
          <a:bodyPr>
            <a:spAutoFit/>
          </a:bodyPr>
          <a:lstStyle/>
          <a:p>
            <a:pPr algn="ctr">
              <a:spcBef>
                <a:spcPct val="50000"/>
              </a:spcBef>
            </a:pPr>
            <a:r>
              <a:rPr lang="en-US" sz="1100" b="1">
                <a:solidFill>
                  <a:schemeClr val="bg1"/>
                </a:solidFill>
              </a:rPr>
              <a:t>Year 3</a:t>
            </a:r>
          </a:p>
        </p:txBody>
      </p:sp>
      <p:sp>
        <p:nvSpPr>
          <p:cNvPr id="36926" name="Text Box 101"/>
          <p:cNvSpPr txBox="1">
            <a:spLocks noChangeArrowheads="1"/>
          </p:cNvSpPr>
          <p:nvPr/>
        </p:nvSpPr>
        <p:spPr bwMode="auto">
          <a:xfrm>
            <a:off x="4994275" y="5794375"/>
            <a:ext cx="615950" cy="261610"/>
          </a:xfrm>
          <a:prstGeom prst="rect">
            <a:avLst/>
          </a:prstGeom>
          <a:noFill/>
          <a:ln w="9525">
            <a:noFill/>
            <a:miter lim="800000"/>
            <a:headEnd/>
            <a:tailEnd/>
          </a:ln>
        </p:spPr>
        <p:txBody>
          <a:bodyPr>
            <a:spAutoFit/>
          </a:bodyPr>
          <a:lstStyle/>
          <a:p>
            <a:pPr algn="ctr">
              <a:spcBef>
                <a:spcPct val="50000"/>
              </a:spcBef>
            </a:pPr>
            <a:r>
              <a:rPr lang="en-US" sz="1100" b="1">
                <a:solidFill>
                  <a:schemeClr val="bg1"/>
                </a:solidFill>
              </a:rPr>
              <a:t>Year 4</a:t>
            </a:r>
          </a:p>
        </p:txBody>
      </p:sp>
      <p:sp>
        <p:nvSpPr>
          <p:cNvPr id="36927" name="Text Box 102"/>
          <p:cNvSpPr txBox="1">
            <a:spLocks noChangeArrowheads="1"/>
          </p:cNvSpPr>
          <p:nvPr/>
        </p:nvSpPr>
        <p:spPr bwMode="auto">
          <a:xfrm>
            <a:off x="5670550" y="5794375"/>
            <a:ext cx="615950" cy="261610"/>
          </a:xfrm>
          <a:prstGeom prst="rect">
            <a:avLst/>
          </a:prstGeom>
          <a:noFill/>
          <a:ln w="9525">
            <a:noFill/>
            <a:miter lim="800000"/>
            <a:headEnd/>
            <a:tailEnd/>
          </a:ln>
        </p:spPr>
        <p:txBody>
          <a:bodyPr>
            <a:spAutoFit/>
          </a:bodyPr>
          <a:lstStyle/>
          <a:p>
            <a:pPr algn="ctr">
              <a:spcBef>
                <a:spcPct val="50000"/>
              </a:spcBef>
            </a:pPr>
            <a:r>
              <a:rPr lang="en-US" sz="1100" b="1">
                <a:solidFill>
                  <a:schemeClr val="bg1"/>
                </a:solidFill>
              </a:rPr>
              <a:t>Year 5</a:t>
            </a:r>
          </a:p>
        </p:txBody>
      </p:sp>
      <p:sp>
        <p:nvSpPr>
          <p:cNvPr id="36928" name="Text Box 103"/>
          <p:cNvSpPr txBox="1">
            <a:spLocks noChangeArrowheads="1"/>
          </p:cNvSpPr>
          <p:nvPr/>
        </p:nvSpPr>
        <p:spPr bwMode="auto">
          <a:xfrm>
            <a:off x="6340475" y="5794375"/>
            <a:ext cx="615950" cy="261610"/>
          </a:xfrm>
          <a:prstGeom prst="rect">
            <a:avLst/>
          </a:prstGeom>
          <a:noFill/>
          <a:ln w="9525">
            <a:noFill/>
            <a:miter lim="800000"/>
            <a:headEnd/>
            <a:tailEnd/>
          </a:ln>
        </p:spPr>
        <p:txBody>
          <a:bodyPr>
            <a:spAutoFit/>
          </a:bodyPr>
          <a:lstStyle/>
          <a:p>
            <a:pPr algn="ctr">
              <a:spcBef>
                <a:spcPct val="50000"/>
              </a:spcBef>
            </a:pPr>
            <a:r>
              <a:rPr lang="en-US" sz="1100" b="1">
                <a:solidFill>
                  <a:schemeClr val="bg1"/>
                </a:solidFill>
              </a:rPr>
              <a:t>Year 6</a:t>
            </a:r>
          </a:p>
        </p:txBody>
      </p:sp>
      <p:sp>
        <p:nvSpPr>
          <p:cNvPr id="36929" name="Text Box 104"/>
          <p:cNvSpPr txBox="1">
            <a:spLocks noChangeArrowheads="1"/>
          </p:cNvSpPr>
          <p:nvPr/>
        </p:nvSpPr>
        <p:spPr bwMode="auto">
          <a:xfrm>
            <a:off x="2133600" y="5788025"/>
            <a:ext cx="933451" cy="261610"/>
          </a:xfrm>
          <a:prstGeom prst="rect">
            <a:avLst/>
          </a:prstGeom>
          <a:noFill/>
          <a:ln w="9525">
            <a:noFill/>
            <a:miter lim="800000"/>
            <a:headEnd/>
            <a:tailEnd/>
          </a:ln>
        </p:spPr>
        <p:txBody>
          <a:bodyPr wrap="square">
            <a:spAutoFit/>
          </a:bodyPr>
          <a:lstStyle/>
          <a:p>
            <a:pPr algn="ctr">
              <a:spcBef>
                <a:spcPct val="50000"/>
              </a:spcBef>
            </a:pPr>
            <a:r>
              <a:rPr lang="en-US" sz="1100" b="1" dirty="0">
                <a:solidFill>
                  <a:schemeClr val="bg1"/>
                </a:solidFill>
              </a:rPr>
              <a:t>Eligibility</a:t>
            </a:r>
          </a:p>
        </p:txBody>
      </p:sp>
      <p:sp>
        <p:nvSpPr>
          <p:cNvPr id="36930" name="Text Box 105"/>
          <p:cNvSpPr txBox="1">
            <a:spLocks noChangeArrowheads="1"/>
          </p:cNvSpPr>
          <p:nvPr/>
        </p:nvSpPr>
        <p:spPr bwMode="auto">
          <a:xfrm rot="-5400000">
            <a:off x="-36611" y="3793494"/>
            <a:ext cx="3429000" cy="261610"/>
          </a:xfrm>
          <a:prstGeom prst="rect">
            <a:avLst/>
          </a:prstGeom>
          <a:noFill/>
          <a:ln w="9525">
            <a:noFill/>
            <a:miter lim="800000"/>
            <a:headEnd/>
            <a:tailEnd/>
          </a:ln>
        </p:spPr>
        <p:txBody>
          <a:bodyPr wrap="square">
            <a:spAutoFit/>
          </a:bodyPr>
          <a:lstStyle/>
          <a:p>
            <a:pPr algn="ctr">
              <a:spcBef>
                <a:spcPct val="50000"/>
              </a:spcBef>
            </a:pPr>
            <a:r>
              <a:rPr lang="en-US" sz="1100" b="1" dirty="0">
                <a:solidFill>
                  <a:schemeClr val="bg1"/>
                </a:solidFill>
              </a:rPr>
              <a:t>Stimulated C-Peptide Level, </a:t>
            </a:r>
            <a:r>
              <a:rPr lang="en-US" sz="1100" b="1" dirty="0" err="1">
                <a:solidFill>
                  <a:schemeClr val="bg1"/>
                </a:solidFill>
              </a:rPr>
              <a:t>pmol</a:t>
            </a:r>
            <a:r>
              <a:rPr lang="en-US" sz="1100" b="1" dirty="0">
                <a:solidFill>
                  <a:schemeClr val="bg1"/>
                </a:solidFill>
              </a:rPr>
              <a:t>/</a:t>
            </a:r>
            <a:r>
              <a:rPr lang="en-US" sz="1100" b="1" dirty="0" err="1">
                <a:solidFill>
                  <a:schemeClr val="bg1"/>
                </a:solidFill>
              </a:rPr>
              <a:t>mL</a:t>
            </a:r>
            <a:endParaRPr lang="en-US" sz="1100" b="1" dirty="0">
              <a:solidFill>
                <a:schemeClr val="bg1"/>
              </a:solidFill>
            </a:endParaRPr>
          </a:p>
        </p:txBody>
      </p:sp>
      <p:sp>
        <p:nvSpPr>
          <p:cNvPr id="36931" name="Line 106"/>
          <p:cNvSpPr>
            <a:spLocks noChangeShapeType="1"/>
          </p:cNvSpPr>
          <p:nvPr/>
        </p:nvSpPr>
        <p:spPr bwMode="auto">
          <a:xfrm flipH="1">
            <a:off x="2193925" y="5586413"/>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36932" name="Line 107"/>
          <p:cNvSpPr>
            <a:spLocks noChangeShapeType="1"/>
          </p:cNvSpPr>
          <p:nvPr/>
        </p:nvSpPr>
        <p:spPr bwMode="auto">
          <a:xfrm flipH="1">
            <a:off x="2193925" y="5021263"/>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36933" name="Line 108"/>
          <p:cNvSpPr>
            <a:spLocks noChangeShapeType="1"/>
          </p:cNvSpPr>
          <p:nvPr/>
        </p:nvSpPr>
        <p:spPr bwMode="auto">
          <a:xfrm flipH="1">
            <a:off x="2193925" y="4465638"/>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36934" name="Line 109"/>
          <p:cNvSpPr>
            <a:spLocks noChangeShapeType="1"/>
          </p:cNvSpPr>
          <p:nvPr/>
        </p:nvSpPr>
        <p:spPr bwMode="auto">
          <a:xfrm flipH="1">
            <a:off x="2193925" y="3906838"/>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36935" name="Line 110"/>
          <p:cNvSpPr>
            <a:spLocks noChangeShapeType="1"/>
          </p:cNvSpPr>
          <p:nvPr/>
        </p:nvSpPr>
        <p:spPr bwMode="auto">
          <a:xfrm flipH="1">
            <a:off x="2193925" y="3348038"/>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36936" name="Line 111"/>
          <p:cNvSpPr>
            <a:spLocks noChangeShapeType="1"/>
          </p:cNvSpPr>
          <p:nvPr/>
        </p:nvSpPr>
        <p:spPr bwMode="auto">
          <a:xfrm flipH="1">
            <a:off x="2193925" y="2779713"/>
            <a:ext cx="76200" cy="0"/>
          </a:xfrm>
          <a:prstGeom prst="line">
            <a:avLst/>
          </a:prstGeom>
          <a:noFill/>
          <a:ln w="6350">
            <a:solidFill>
              <a:schemeClr val="tx1"/>
            </a:solidFill>
            <a:round/>
            <a:headEnd/>
            <a:tailEnd/>
          </a:ln>
        </p:spPr>
        <p:txBody>
          <a:bodyPr/>
          <a:lstStyle/>
          <a:p>
            <a:endParaRPr lang="en-US">
              <a:solidFill>
                <a:schemeClr val="bg1"/>
              </a:solidFill>
            </a:endParaRPr>
          </a:p>
        </p:txBody>
      </p:sp>
      <p:sp>
        <p:nvSpPr>
          <p:cNvPr id="36937" name="Line 112"/>
          <p:cNvSpPr>
            <a:spLocks noChangeShapeType="1"/>
          </p:cNvSpPr>
          <p:nvPr/>
        </p:nvSpPr>
        <p:spPr bwMode="auto">
          <a:xfrm flipH="1">
            <a:off x="2193925" y="2211388"/>
            <a:ext cx="76200" cy="0"/>
          </a:xfrm>
          <a:prstGeom prst="line">
            <a:avLst/>
          </a:prstGeom>
          <a:noFill/>
          <a:ln w="6350">
            <a:solidFill>
              <a:schemeClr val="tx1"/>
            </a:solidFill>
            <a:round/>
            <a:headEnd/>
            <a:tailEnd/>
          </a:ln>
        </p:spPr>
        <p:txBody>
          <a:bodyPr/>
          <a:lstStyle/>
          <a:p>
            <a:endParaRPr lang="en-US">
              <a:solidFill>
                <a:schemeClr val="bg1"/>
              </a:solidFill>
            </a:endParaRPr>
          </a:p>
        </p:txBody>
      </p:sp>
      <p:grpSp>
        <p:nvGrpSpPr>
          <p:cNvPr id="14" name="Group 113"/>
          <p:cNvGrpSpPr>
            <a:grpSpLocks/>
          </p:cNvGrpSpPr>
          <p:nvPr/>
        </p:nvGrpSpPr>
        <p:grpSpPr bwMode="auto">
          <a:xfrm>
            <a:off x="1782763" y="2085975"/>
            <a:ext cx="471487" cy="3652838"/>
            <a:chOff x="1179" y="1428"/>
            <a:chExt cx="297" cy="2301"/>
          </a:xfrm>
        </p:grpSpPr>
        <p:sp>
          <p:nvSpPr>
            <p:cNvPr id="36943" name="Text Box 114"/>
            <p:cNvSpPr txBox="1">
              <a:spLocks noChangeArrowheads="1"/>
            </p:cNvSpPr>
            <p:nvPr/>
          </p:nvSpPr>
          <p:spPr bwMode="auto">
            <a:xfrm>
              <a:off x="1224" y="1428"/>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0.6</a:t>
              </a:r>
            </a:p>
          </p:txBody>
        </p:sp>
        <p:sp>
          <p:nvSpPr>
            <p:cNvPr id="36944" name="Text Box 115"/>
            <p:cNvSpPr txBox="1">
              <a:spLocks noChangeArrowheads="1"/>
            </p:cNvSpPr>
            <p:nvPr/>
          </p:nvSpPr>
          <p:spPr bwMode="auto">
            <a:xfrm>
              <a:off x="1224" y="1788"/>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0.5</a:t>
              </a:r>
            </a:p>
          </p:txBody>
        </p:sp>
        <p:sp>
          <p:nvSpPr>
            <p:cNvPr id="36945" name="Text Box 116"/>
            <p:cNvSpPr txBox="1">
              <a:spLocks noChangeArrowheads="1"/>
            </p:cNvSpPr>
            <p:nvPr/>
          </p:nvSpPr>
          <p:spPr bwMode="auto">
            <a:xfrm>
              <a:off x="1218" y="2142"/>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0.4</a:t>
              </a:r>
            </a:p>
          </p:txBody>
        </p:sp>
        <p:sp>
          <p:nvSpPr>
            <p:cNvPr id="36946" name="Text Box 117"/>
            <p:cNvSpPr txBox="1">
              <a:spLocks noChangeArrowheads="1"/>
            </p:cNvSpPr>
            <p:nvPr/>
          </p:nvSpPr>
          <p:spPr bwMode="auto">
            <a:xfrm>
              <a:off x="1215" y="2496"/>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0.3</a:t>
              </a:r>
            </a:p>
          </p:txBody>
        </p:sp>
        <p:sp>
          <p:nvSpPr>
            <p:cNvPr id="36947" name="Text Box 118"/>
            <p:cNvSpPr txBox="1">
              <a:spLocks noChangeArrowheads="1"/>
            </p:cNvSpPr>
            <p:nvPr/>
          </p:nvSpPr>
          <p:spPr bwMode="auto">
            <a:xfrm>
              <a:off x="1218" y="2841"/>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0.2</a:t>
              </a:r>
            </a:p>
          </p:txBody>
        </p:sp>
        <p:sp>
          <p:nvSpPr>
            <p:cNvPr id="36948" name="Text Box 119"/>
            <p:cNvSpPr txBox="1">
              <a:spLocks noChangeArrowheads="1"/>
            </p:cNvSpPr>
            <p:nvPr/>
          </p:nvSpPr>
          <p:spPr bwMode="auto">
            <a:xfrm>
              <a:off x="1215" y="3195"/>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0.1</a:t>
              </a:r>
            </a:p>
          </p:txBody>
        </p:sp>
        <p:sp>
          <p:nvSpPr>
            <p:cNvPr id="36949" name="Text Box 120"/>
            <p:cNvSpPr txBox="1">
              <a:spLocks noChangeArrowheads="1"/>
            </p:cNvSpPr>
            <p:nvPr/>
          </p:nvSpPr>
          <p:spPr bwMode="auto">
            <a:xfrm>
              <a:off x="1179" y="3555"/>
              <a:ext cx="252"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a:t>
              </a:r>
            </a:p>
          </p:txBody>
        </p:sp>
      </p:grpSp>
      <p:sp>
        <p:nvSpPr>
          <p:cNvPr id="36939" name="Text Box 111"/>
          <p:cNvSpPr txBox="1">
            <a:spLocks noChangeArrowheads="1"/>
          </p:cNvSpPr>
          <p:nvPr/>
        </p:nvSpPr>
        <p:spPr bwMode="auto">
          <a:xfrm>
            <a:off x="6324600" y="2329934"/>
            <a:ext cx="1524000" cy="184666"/>
          </a:xfrm>
          <a:prstGeom prst="rect">
            <a:avLst/>
          </a:prstGeom>
          <a:noFill/>
          <a:ln w="9525">
            <a:noFill/>
            <a:miter lim="800000"/>
            <a:headEnd/>
            <a:tailEnd/>
          </a:ln>
        </p:spPr>
        <p:txBody>
          <a:bodyPr lIns="0" tIns="0" rIns="0" bIns="0">
            <a:spAutoFit/>
          </a:bodyPr>
          <a:lstStyle/>
          <a:p>
            <a:pPr>
              <a:spcBef>
                <a:spcPct val="50000"/>
              </a:spcBef>
            </a:pPr>
            <a:r>
              <a:rPr lang="en-US" sz="1200">
                <a:solidFill>
                  <a:schemeClr val="bg1"/>
                </a:solidFill>
              </a:rPr>
              <a:t>Intensive therapy</a:t>
            </a:r>
          </a:p>
        </p:txBody>
      </p:sp>
      <p:sp>
        <p:nvSpPr>
          <p:cNvPr id="36940" name="Text Box 111"/>
          <p:cNvSpPr txBox="1">
            <a:spLocks noChangeArrowheads="1"/>
          </p:cNvSpPr>
          <p:nvPr/>
        </p:nvSpPr>
        <p:spPr bwMode="auto">
          <a:xfrm>
            <a:off x="6324600" y="2634734"/>
            <a:ext cx="1524000" cy="184666"/>
          </a:xfrm>
          <a:prstGeom prst="rect">
            <a:avLst/>
          </a:prstGeom>
          <a:noFill/>
          <a:ln w="9525">
            <a:noFill/>
            <a:miter lim="800000"/>
            <a:headEnd/>
            <a:tailEnd/>
          </a:ln>
        </p:spPr>
        <p:txBody>
          <a:bodyPr lIns="0" tIns="0" rIns="0" bIns="0">
            <a:spAutoFit/>
          </a:bodyPr>
          <a:lstStyle/>
          <a:p>
            <a:pPr>
              <a:spcBef>
                <a:spcPct val="50000"/>
              </a:spcBef>
            </a:pPr>
            <a:r>
              <a:rPr lang="en-US" sz="1200">
                <a:solidFill>
                  <a:schemeClr val="bg1"/>
                </a:solidFill>
              </a:rPr>
              <a:t>Conventional therapy</a:t>
            </a:r>
          </a:p>
        </p:txBody>
      </p:sp>
      <p:sp>
        <p:nvSpPr>
          <p:cNvPr id="36941" name="Rectangle 17" descr="Wide upward diagonal"/>
          <p:cNvSpPr>
            <a:spLocks noChangeArrowheads="1"/>
          </p:cNvSpPr>
          <p:nvPr/>
        </p:nvSpPr>
        <p:spPr bwMode="auto">
          <a:xfrm>
            <a:off x="6096000" y="2362200"/>
            <a:ext cx="138113" cy="128588"/>
          </a:xfrm>
          <a:prstGeom prst="rect">
            <a:avLst/>
          </a:prstGeom>
          <a:pattFill prst="wdUpDiag">
            <a:fgClr>
              <a:schemeClr val="accent1"/>
            </a:fgClr>
            <a:bgClr>
              <a:schemeClr val="tx1"/>
            </a:bgClr>
          </a:pattFill>
          <a:ln w="9525">
            <a:solidFill>
              <a:schemeClr val="tx1"/>
            </a:solidFill>
            <a:miter lim="800000"/>
            <a:headEnd/>
            <a:tailEnd/>
          </a:ln>
        </p:spPr>
        <p:txBody>
          <a:bodyPr wrap="none" anchor="ctr"/>
          <a:lstStyle/>
          <a:p>
            <a:endParaRPr lang="en-GB">
              <a:solidFill>
                <a:schemeClr val="bg1"/>
              </a:solidFill>
            </a:endParaRPr>
          </a:p>
        </p:txBody>
      </p:sp>
      <p:sp>
        <p:nvSpPr>
          <p:cNvPr id="36942" name="Rectangle 17" descr="Wide upward diagonal"/>
          <p:cNvSpPr>
            <a:spLocks noChangeArrowheads="1"/>
          </p:cNvSpPr>
          <p:nvPr/>
        </p:nvSpPr>
        <p:spPr bwMode="auto">
          <a:xfrm>
            <a:off x="6096000" y="2667000"/>
            <a:ext cx="138113" cy="128588"/>
          </a:xfrm>
          <a:prstGeom prst="rect">
            <a:avLst/>
          </a:prstGeom>
          <a:noFill/>
          <a:ln w="9525">
            <a:solidFill>
              <a:schemeClr val="tx1"/>
            </a:solidFill>
            <a:miter lim="800000"/>
            <a:headEnd/>
            <a:tailEnd/>
          </a:ln>
        </p:spPr>
        <p:txBody>
          <a:bodyPr wrap="none" anchor="ctr"/>
          <a:lstStyle/>
          <a:p>
            <a:endParaRPr lang="en-GB">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7963"/>
            <a:ext cx="7772400" cy="1362075"/>
          </a:xfrm>
        </p:spPr>
        <p:txBody>
          <a:bodyPr anchor="ctr" anchorCtr="1">
            <a:noAutofit/>
          </a:bodyPr>
          <a:lstStyle/>
          <a:p>
            <a:pPr algn="ctr">
              <a:defRPr/>
            </a:pPr>
            <a:r>
              <a:rPr lang="en-US" sz="4400" dirty="0" smtClean="0"/>
              <a:t>Type 1 Diabetes </a:t>
            </a:r>
            <a:r>
              <a:rPr lang="en-US" sz="4400" cap="none" dirty="0" smtClean="0"/>
              <a:t>Treatment</a:t>
            </a:r>
            <a:endParaRPr lang="en-US" sz="4400" cap="none"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9"/>
          <p:cNvSpPr>
            <a:spLocks noGrp="1" noChangeArrowheads="1"/>
          </p:cNvSpPr>
          <p:nvPr>
            <p:ph type="title" idx="4294967295"/>
          </p:nvPr>
        </p:nvSpPr>
        <p:spPr>
          <a:noFill/>
        </p:spPr>
        <p:txBody>
          <a:bodyPr/>
          <a:lstStyle/>
          <a:p>
            <a:r>
              <a:rPr lang="en-US" sz="3600" dirty="0" smtClean="0"/>
              <a:t>Treatment Goals: Juveniles  </a:t>
            </a:r>
          </a:p>
        </p:txBody>
      </p:sp>
      <p:sp>
        <p:nvSpPr>
          <p:cNvPr id="38915" name="Rectangle 4"/>
          <p:cNvSpPr>
            <a:spLocks noChangeArrowheads="1"/>
          </p:cNvSpPr>
          <p:nvPr/>
        </p:nvSpPr>
        <p:spPr bwMode="auto">
          <a:xfrm>
            <a:off x="609600" y="6353175"/>
            <a:ext cx="8153400" cy="215444"/>
          </a:xfrm>
          <a:prstGeom prst="rect">
            <a:avLst/>
          </a:prstGeom>
          <a:noFill/>
          <a:ln w="9525">
            <a:noFill/>
            <a:miter lim="800000"/>
            <a:headEnd/>
            <a:tailEnd/>
          </a:ln>
        </p:spPr>
        <p:txBody>
          <a:bodyPr wrap="square" lIns="0" tIns="0" rIns="0" bIns="0">
            <a:spAutoFit/>
          </a:bodyPr>
          <a:lstStyle/>
          <a:p>
            <a:pPr algn="r" eaLnBrk="0" hangingPunct="0">
              <a:spcBef>
                <a:spcPct val="20000"/>
              </a:spcBef>
              <a:buClr>
                <a:schemeClr val="tx1"/>
              </a:buClr>
              <a:buSzPct val="80000"/>
            </a:pPr>
            <a:r>
              <a:rPr lang="en-US" sz="1400" dirty="0">
                <a:solidFill>
                  <a:schemeClr val="bg1"/>
                </a:solidFill>
                <a:latin typeface="Arial Narrow" pitchFamily="34" charset="0"/>
              </a:rPr>
              <a:t>Silverstein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Diabetes </a:t>
            </a:r>
            <a:r>
              <a:rPr lang="en-US" sz="1400" i="1" dirty="0" smtClean="0">
                <a:solidFill>
                  <a:schemeClr val="bg1"/>
                </a:solidFill>
                <a:latin typeface="Arial Narrow" pitchFamily="34" charset="0"/>
              </a:rPr>
              <a:t>Care</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2005;28:186-205. Reprinted with permission from </a:t>
            </a:r>
            <a:r>
              <a:rPr lang="en-US" sz="1400" dirty="0" smtClean="0">
                <a:solidFill>
                  <a:schemeClr val="bg1"/>
                </a:solidFill>
                <a:latin typeface="Arial Narrow" pitchFamily="34" charset="0"/>
              </a:rPr>
              <a:t>the </a:t>
            </a:r>
            <a:r>
              <a:rPr lang="en-US" sz="1400" dirty="0">
                <a:solidFill>
                  <a:schemeClr val="bg1"/>
                </a:solidFill>
                <a:latin typeface="Arial Narrow" pitchFamily="34" charset="0"/>
              </a:rPr>
              <a:t>American Diabetes Association.</a:t>
            </a:r>
          </a:p>
        </p:txBody>
      </p:sp>
      <p:graphicFrame>
        <p:nvGraphicFramePr>
          <p:cNvPr id="36907" name="Group 43"/>
          <p:cNvGraphicFramePr>
            <a:graphicFrameLocks noGrp="1"/>
          </p:cNvGraphicFramePr>
          <p:nvPr>
            <p:ph idx="1"/>
          </p:nvPr>
        </p:nvGraphicFramePr>
        <p:xfrm>
          <a:off x="609600" y="1905000"/>
          <a:ext cx="8382000" cy="4114802"/>
        </p:xfrm>
        <a:graphic>
          <a:graphicData uri="http://schemas.openxmlformats.org/drawingml/2006/table">
            <a:tbl>
              <a:tblPr>
                <a:tableStyleId>{3B4B98B0-60AC-42C2-AFA5-B58CD77FA1E5}</a:tableStyleId>
              </a:tblPr>
              <a:tblGrid>
                <a:gridCol w="1600200"/>
                <a:gridCol w="1752600"/>
                <a:gridCol w="1905000"/>
                <a:gridCol w="1385888"/>
                <a:gridCol w="1738312"/>
              </a:tblGrid>
              <a:tr h="95726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Arial" pitchFamily="34" charset="0"/>
                      </a:endParaRPr>
                    </a:p>
                  </a:txBody>
                  <a:tcPr horzOverflow="overflow"/>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b="1" u="none" strike="noStrike" cap="none" normalizeH="0" baseline="0" dirty="0" smtClean="0">
                          <a:ln>
                            <a:noFill/>
                          </a:ln>
                          <a:solidFill>
                            <a:schemeClr val="accent1">
                              <a:lumMod val="20000"/>
                              <a:lumOff val="80000"/>
                            </a:schemeClr>
                          </a:solidFill>
                          <a:effectLst/>
                        </a:rPr>
                        <a:t>Plasma blood glucose goal range (mg/</a:t>
                      </a:r>
                      <a:r>
                        <a:rPr kumimoji="0" lang="en-US" sz="1800" b="1" u="none" strike="noStrike" cap="none" normalizeH="0" baseline="0" dirty="0" err="1" smtClean="0">
                          <a:ln>
                            <a:noFill/>
                          </a:ln>
                          <a:solidFill>
                            <a:schemeClr val="accent1">
                              <a:lumMod val="20000"/>
                              <a:lumOff val="80000"/>
                            </a:schemeClr>
                          </a:solidFill>
                          <a:effectLst/>
                        </a:rPr>
                        <a:t>dL</a:t>
                      </a:r>
                      <a:r>
                        <a:rPr kumimoji="0" lang="en-US" sz="1800" b="1" u="none" strike="noStrike" cap="none" normalizeH="0" baseline="0" dirty="0" smtClean="0">
                          <a:ln>
                            <a:noFill/>
                          </a:ln>
                          <a:solidFill>
                            <a:schemeClr val="accent1">
                              <a:lumMod val="20000"/>
                              <a:lumOff val="80000"/>
                            </a:schemeClr>
                          </a:solidFill>
                          <a:effectLst/>
                        </a:rPr>
                        <a:t>)</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b="1" u="none" strike="noStrike" cap="none" normalizeH="0" baseline="0" dirty="0" smtClean="0">
                          <a:ln>
                            <a:noFill/>
                          </a:ln>
                          <a:solidFill>
                            <a:schemeClr val="accent1">
                              <a:lumMod val="20000"/>
                              <a:lumOff val="80000"/>
                            </a:schemeClr>
                          </a:solidFill>
                          <a:effectLst/>
                        </a:rPr>
                        <a:t>Before Meals              Bedtime/Overnight</a:t>
                      </a:r>
                      <a:endParaRPr kumimoji="0" lang="en-US" sz="1400" b="1" i="0" u="none" strike="noStrike" cap="none" normalizeH="0" baseline="0" dirty="0" smtClean="0">
                        <a:ln>
                          <a:noFill/>
                        </a:ln>
                        <a:solidFill>
                          <a:schemeClr val="accent1">
                            <a:lumMod val="20000"/>
                            <a:lumOff val="80000"/>
                          </a:schemeClr>
                        </a:solidFill>
                        <a:effectLst/>
                        <a:latin typeface="Arial" pitchFamily="34" charset="0"/>
                      </a:endParaRPr>
                    </a:p>
                  </a:txBody>
                  <a:tcPr horzOverflow="overflow"/>
                </a:tc>
                <a:tc hMerge="1">
                  <a:txBody>
                    <a:bodyPr/>
                    <a:lstStyle/>
                    <a:p>
                      <a:endParaRPr 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b="1" u="none" strike="noStrike" cap="none" normalizeH="0" baseline="0" dirty="0" smtClean="0">
                          <a:ln>
                            <a:noFill/>
                          </a:ln>
                          <a:solidFill>
                            <a:schemeClr val="accent1">
                              <a:lumMod val="20000"/>
                              <a:lumOff val="80000"/>
                            </a:schemeClr>
                          </a:solidFill>
                          <a:effectLst/>
                        </a:rPr>
                        <a:t>HbA1c</a:t>
                      </a:r>
                      <a:endParaRPr kumimoji="0" lang="en-US" sz="1800" b="1" i="0" u="none" strike="noStrike" cap="none" normalizeH="0" baseline="0" dirty="0" smtClean="0">
                        <a:ln>
                          <a:noFill/>
                        </a:ln>
                        <a:solidFill>
                          <a:schemeClr val="accent1">
                            <a:lumMod val="20000"/>
                            <a:lumOff val="80000"/>
                          </a:schemeClr>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b="1" u="none" strike="noStrike" cap="none" normalizeH="0" baseline="0" dirty="0" smtClean="0">
                          <a:ln>
                            <a:noFill/>
                          </a:ln>
                          <a:solidFill>
                            <a:schemeClr val="accent1">
                              <a:lumMod val="20000"/>
                              <a:lumOff val="80000"/>
                            </a:schemeClr>
                          </a:solidFill>
                          <a:effectLst/>
                        </a:rPr>
                        <a:t>Rationale</a:t>
                      </a:r>
                      <a:endParaRPr kumimoji="0" lang="en-US" sz="1800" b="1" i="0" u="none" strike="noStrike" cap="none" normalizeH="0" baseline="0" dirty="0" smtClean="0">
                        <a:ln>
                          <a:noFill/>
                        </a:ln>
                        <a:solidFill>
                          <a:schemeClr val="accent1">
                            <a:lumMod val="20000"/>
                            <a:lumOff val="80000"/>
                          </a:schemeClr>
                        </a:solidFill>
                        <a:effectLst/>
                        <a:latin typeface="Arial" pitchFamily="34" charset="0"/>
                      </a:endParaRPr>
                    </a:p>
                  </a:txBody>
                  <a:tcPr anchor="ctr" horzOverflow="overflow"/>
                </a:tc>
              </a:tr>
              <a:tr h="9572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u="none" strike="noStrike" cap="none" normalizeH="0" baseline="0" smtClean="0">
                          <a:ln>
                            <a:noFill/>
                          </a:ln>
                          <a:solidFill>
                            <a:schemeClr val="bg1"/>
                          </a:solidFill>
                          <a:effectLst/>
                        </a:rPr>
                        <a:t>Toddlers and Preschoolers</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u="none" strike="noStrike" cap="none" normalizeH="0" baseline="0" smtClean="0">
                          <a:ln>
                            <a:noFill/>
                          </a:ln>
                          <a:solidFill>
                            <a:schemeClr val="bg1"/>
                          </a:solidFill>
                          <a:effectLst/>
                        </a:rPr>
                        <a:t>&lt;6 years</a:t>
                      </a:r>
                      <a:endParaRPr kumimoji="0" lang="en-US" sz="1600" b="0" i="0" u="none" strike="noStrike" cap="none" normalizeH="0" baseline="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100-180</a:t>
                      </a:r>
                      <a:endParaRPr kumimoji="0" lang="en-US" sz="18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110-200</a:t>
                      </a:r>
                      <a:endParaRPr kumimoji="0" lang="en-US" sz="18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solidFill>
                            <a:schemeClr val="bg1"/>
                          </a:solidFill>
                          <a:effectLst/>
                        </a:rPr>
                        <a:t>&lt;8.5% (&gt;7.5%)</a:t>
                      </a:r>
                      <a:endParaRPr kumimoji="0" lang="en-US" sz="1800" b="0" i="0" u="none" strike="noStrike" cap="none" normalizeH="0" baseline="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u="none" strike="noStrike" cap="none" normalizeH="0" baseline="0" smtClean="0">
                          <a:ln>
                            <a:noFill/>
                          </a:ln>
                          <a:solidFill>
                            <a:schemeClr val="bg1"/>
                          </a:solidFill>
                          <a:effectLst/>
                        </a:rPr>
                        <a:t>High risk and vulnerable to hypoglycemia</a:t>
                      </a:r>
                      <a:endParaRPr kumimoji="0" lang="en-US" sz="1400" b="0" i="0" u="none" strike="noStrike" cap="none" normalizeH="0" baseline="0" smtClean="0">
                        <a:ln>
                          <a:noFill/>
                        </a:ln>
                        <a:solidFill>
                          <a:schemeClr val="bg1"/>
                        </a:solidFill>
                        <a:effectLst/>
                        <a:latin typeface="Arial" pitchFamily="34" charset="0"/>
                      </a:endParaRPr>
                    </a:p>
                  </a:txBody>
                  <a:tcPr anchor="ctr" horzOverflow="overflow"/>
                </a:tc>
              </a:tr>
              <a:tr h="1100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u="none" strike="noStrike" cap="none" normalizeH="0" baseline="0" smtClean="0">
                          <a:ln>
                            <a:noFill/>
                          </a:ln>
                          <a:solidFill>
                            <a:schemeClr val="bg1"/>
                          </a:solidFill>
                          <a:effectLst/>
                        </a:rPr>
                        <a:t>School Age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u="none" strike="noStrike" cap="none" normalizeH="0" baseline="0" smtClean="0">
                          <a:ln>
                            <a:noFill/>
                          </a:ln>
                          <a:solidFill>
                            <a:schemeClr val="bg1"/>
                          </a:solidFill>
                          <a:effectLst/>
                        </a:rPr>
                        <a:t>6 to12 years</a:t>
                      </a:r>
                      <a:endParaRPr kumimoji="0" lang="en-US" sz="1600" b="0" i="0" u="none" strike="noStrike" cap="none" normalizeH="0" baseline="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solidFill>
                            <a:schemeClr val="bg1"/>
                          </a:solidFill>
                          <a:effectLst/>
                        </a:rPr>
                        <a:t>90-180</a:t>
                      </a:r>
                      <a:endParaRPr kumimoji="0" lang="en-US" sz="1800" b="0" i="0" u="none" strike="noStrike" cap="none" normalizeH="0" baseline="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100-180</a:t>
                      </a:r>
                      <a:endParaRPr kumimoji="0" lang="en-US" sz="18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&lt;8%</a:t>
                      </a:r>
                      <a:endParaRPr kumimoji="0" lang="en-US" sz="18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u="none" strike="noStrike" cap="none" normalizeH="0" baseline="0" smtClean="0">
                          <a:ln>
                            <a:noFill/>
                          </a:ln>
                          <a:solidFill>
                            <a:schemeClr val="bg1"/>
                          </a:solidFill>
                          <a:effectLst/>
                        </a:rPr>
                        <a:t>Risk of hypoglycemia and relatively low risk of complication before  puberty</a:t>
                      </a:r>
                      <a:endParaRPr kumimoji="0" lang="en-US" sz="1400" b="0" i="0" u="none" strike="noStrike" cap="none" normalizeH="0" baseline="0" smtClean="0">
                        <a:ln>
                          <a:noFill/>
                        </a:ln>
                        <a:solidFill>
                          <a:schemeClr val="bg1"/>
                        </a:solidFill>
                        <a:effectLst/>
                        <a:latin typeface="Arial" pitchFamily="34" charset="0"/>
                      </a:endParaRPr>
                    </a:p>
                  </a:txBody>
                  <a:tcPr anchor="ctr" horzOverflow="overflow"/>
                </a:tc>
              </a:tr>
              <a:tr h="110013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rPr>
                        <a:t>Adolescents and Young Adults</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rPr>
                        <a:t>13 to19 years</a:t>
                      </a: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solidFill>
                            <a:schemeClr val="bg1"/>
                          </a:solidFill>
                          <a:effectLst/>
                        </a:rPr>
                        <a:t>90-130</a:t>
                      </a:r>
                      <a:endParaRPr kumimoji="0" lang="en-US" sz="1800" b="0" i="0" u="none" strike="noStrike" cap="none" normalizeH="0" baseline="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90-150</a:t>
                      </a:r>
                      <a:endParaRPr kumimoji="0" lang="en-US" sz="18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&lt;7.5%</a:t>
                      </a:r>
                      <a:endParaRPr kumimoji="0" lang="en-US" sz="18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rPr>
                        <a:t>Risk of hypoglycemia. Developmental and psychological issues</a:t>
                      </a:r>
                      <a:endParaRPr kumimoji="0" lang="en-US" sz="1400" b="0" i="0" u="none" strike="noStrike" cap="none" normalizeH="0" baseline="0" dirty="0" smtClean="0">
                        <a:ln>
                          <a:noFill/>
                        </a:ln>
                        <a:solidFill>
                          <a:schemeClr val="bg1"/>
                        </a:solidFill>
                        <a:effectLst/>
                        <a:latin typeface="Arial" pitchFamily="34" charset="0"/>
                      </a:endParaRPr>
                    </a:p>
                  </a:txBody>
                  <a:tcPr anchor="ctr" horzOverflow="overflow"/>
                </a:tc>
              </a:tr>
            </a:tbl>
          </a:graphicData>
        </a:graphic>
      </p:graphicFrame>
      <p:sp>
        <p:nvSpPr>
          <p:cNvPr id="38947" name="Text Box 28"/>
          <p:cNvSpPr txBox="1">
            <a:spLocks noChangeArrowheads="1"/>
          </p:cNvSpPr>
          <p:nvPr/>
        </p:nvSpPr>
        <p:spPr bwMode="auto">
          <a:xfrm>
            <a:off x="609600" y="1447800"/>
            <a:ext cx="7924800" cy="396875"/>
          </a:xfrm>
          <a:prstGeom prst="rect">
            <a:avLst/>
          </a:prstGeom>
          <a:noFill/>
          <a:ln w="9525">
            <a:noFill/>
            <a:miter lim="800000"/>
            <a:headEnd/>
            <a:tailEnd/>
          </a:ln>
        </p:spPr>
        <p:txBody>
          <a:bodyPr>
            <a:spAutoFit/>
          </a:bodyPr>
          <a:lstStyle/>
          <a:p>
            <a:pPr algn="ctr">
              <a:spcBef>
                <a:spcPct val="50000"/>
              </a:spcBef>
              <a:buClr>
                <a:schemeClr val="tx1"/>
              </a:buClr>
              <a:buSzPct val="80000"/>
            </a:pPr>
            <a:r>
              <a:rPr lang="en-US" sz="2000" dirty="0">
                <a:solidFill>
                  <a:schemeClr val="bg1"/>
                </a:solidFill>
              </a:rPr>
              <a:t>Plasma blood glucose and HbA1C goals by age group</a:t>
            </a:r>
          </a:p>
        </p:txBody>
      </p:sp>
      <p:sp>
        <p:nvSpPr>
          <p:cNvPr id="38948" name="AutoShape 83"/>
          <p:cNvSpPr>
            <a:spLocks noChangeArrowheads="1"/>
          </p:cNvSpPr>
          <p:nvPr/>
        </p:nvSpPr>
        <p:spPr bwMode="auto">
          <a:xfrm>
            <a:off x="3810000" y="3276600"/>
            <a:ext cx="381000" cy="2438400"/>
          </a:xfrm>
          <a:prstGeom prst="downArrow">
            <a:avLst>
              <a:gd name="adj1" fmla="val 50000"/>
              <a:gd name="adj2" fmla="val 160000"/>
            </a:avLst>
          </a:prstGeom>
          <a:solidFill>
            <a:srgbClr val="FF6600"/>
          </a:solidFill>
          <a:ln w="9525">
            <a:solidFill>
              <a:schemeClr val="tx1"/>
            </a:solidFill>
            <a:miter lim="800000"/>
            <a:headEnd/>
            <a:tailEnd/>
          </a:ln>
        </p:spPr>
        <p:txBody>
          <a:bodyPr vert="eaVert" wrap="none" anchor="ctr"/>
          <a:lstStyle/>
          <a:p>
            <a:pPr>
              <a:spcBef>
                <a:spcPct val="20000"/>
              </a:spcBef>
              <a:buClr>
                <a:schemeClr val="tx1"/>
              </a:buClr>
              <a:buSzPct val="80000"/>
            </a:pP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defRPr/>
            </a:pPr>
            <a:r>
              <a:rPr lang="en-US" sz="3600" dirty="0" smtClean="0"/>
              <a:t>Treatment Goals: Adults </a:t>
            </a:r>
          </a:p>
        </p:txBody>
      </p:sp>
      <p:graphicFrame>
        <p:nvGraphicFramePr>
          <p:cNvPr id="37926" name="Group 38"/>
          <p:cNvGraphicFramePr>
            <a:graphicFrameLocks noGrp="1"/>
          </p:cNvGraphicFramePr>
          <p:nvPr/>
        </p:nvGraphicFramePr>
        <p:xfrm>
          <a:off x="609600" y="1371600"/>
          <a:ext cx="8229600" cy="4403154"/>
        </p:xfrm>
        <a:graphic>
          <a:graphicData uri="http://schemas.openxmlformats.org/drawingml/2006/table">
            <a:tbl>
              <a:tblPr>
                <a:tableStyleId>{3B4B98B0-60AC-42C2-AFA5-B58CD77FA1E5}</a:tableStyleId>
              </a:tblPr>
              <a:tblGrid>
                <a:gridCol w="1676400"/>
                <a:gridCol w="2886075"/>
                <a:gridCol w="1833563"/>
                <a:gridCol w="1833562"/>
              </a:tblGrid>
              <a:tr h="512763">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endParaRPr kumimoji="0" lang="en-GB" sz="16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u="none" strike="noStrike" cap="none" normalizeH="0" baseline="0" dirty="0" smtClean="0">
                          <a:ln>
                            <a:noFill/>
                          </a:ln>
                          <a:solidFill>
                            <a:schemeClr val="tx2">
                              <a:lumMod val="20000"/>
                              <a:lumOff val="80000"/>
                            </a:schemeClr>
                          </a:solidFill>
                          <a:effectLst/>
                        </a:rPr>
                        <a:t>Definition</a:t>
                      </a:r>
                      <a:endParaRPr kumimoji="0" lang="en-US" sz="16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u="none" strike="noStrike" cap="none" normalizeH="0" baseline="0" dirty="0" smtClean="0">
                          <a:ln>
                            <a:noFill/>
                          </a:ln>
                          <a:solidFill>
                            <a:schemeClr val="tx2">
                              <a:lumMod val="20000"/>
                              <a:lumOff val="80000"/>
                            </a:schemeClr>
                          </a:solidFill>
                          <a:effectLst/>
                        </a:rPr>
                        <a:t>ADA Guidelines</a:t>
                      </a:r>
                      <a:endParaRPr kumimoji="0" lang="en-US" sz="16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u="none" strike="noStrike" cap="none" normalizeH="0" baseline="0" dirty="0" smtClean="0">
                          <a:ln>
                            <a:noFill/>
                          </a:ln>
                          <a:solidFill>
                            <a:schemeClr val="tx2">
                              <a:lumMod val="20000"/>
                              <a:lumOff val="80000"/>
                            </a:schemeClr>
                          </a:solidFill>
                          <a:effectLst/>
                        </a:rPr>
                        <a:t>AACE Guidelines</a:t>
                      </a:r>
                      <a:endParaRPr kumimoji="0" lang="en-US" sz="1600" b="1" i="0" u="none" strike="noStrike" cap="none" normalizeH="0" baseline="0" dirty="0" smtClean="0">
                        <a:ln>
                          <a:noFill/>
                        </a:ln>
                        <a:solidFill>
                          <a:schemeClr val="tx2">
                            <a:lumMod val="20000"/>
                            <a:lumOff val="80000"/>
                          </a:schemeClr>
                        </a:solidFill>
                        <a:effectLst/>
                        <a:latin typeface="Arial" pitchFamily="34" charset="0"/>
                      </a:endParaRPr>
                    </a:p>
                  </a:txBody>
                  <a:tcPr marL="45720" marR="45720" anchor="ctr" horzOverflow="overflow"/>
                </a:tc>
              </a:tr>
              <a:tr h="7461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HbA1c</a:t>
                      </a:r>
                      <a:endParaRPr kumimoji="0" lang="en-US" sz="1600" b="1"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Measures the amount of </a:t>
                      </a:r>
                      <a:r>
                        <a:rPr kumimoji="0" lang="en-US" sz="1600" u="none" strike="noStrike" cap="none" normalizeH="0" baseline="0" dirty="0" err="1" smtClean="0">
                          <a:ln>
                            <a:noFill/>
                          </a:ln>
                          <a:solidFill>
                            <a:schemeClr val="bg1"/>
                          </a:solidFill>
                          <a:effectLst/>
                        </a:rPr>
                        <a:t>glycosylated</a:t>
                      </a:r>
                      <a:r>
                        <a:rPr kumimoji="0" lang="en-US" sz="1600" u="none" strike="noStrike" cap="none" normalizeH="0" baseline="0" dirty="0" smtClean="0">
                          <a:ln>
                            <a:noFill/>
                          </a:ln>
                          <a:solidFill>
                            <a:schemeClr val="bg1"/>
                          </a:solidFill>
                          <a:effectLst/>
                        </a:rPr>
                        <a:t> hemoglobin in the patient’s blood</a:t>
                      </a:r>
                    </a:p>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Estimates how well diabetes is managed over time</a:t>
                      </a:r>
                    </a:p>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dirty="0" smtClean="0">
                          <a:ln>
                            <a:noFill/>
                          </a:ln>
                          <a:solidFill>
                            <a:schemeClr val="bg1"/>
                          </a:solidFill>
                          <a:effectLst/>
                        </a:rPr>
                        <a:t>Tested every 3-6 months</a:t>
                      </a:r>
                      <a:endParaRPr kumimoji="0" lang="en-US" sz="1600" b="0"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&lt;7.0%</a:t>
                      </a:r>
                      <a:r>
                        <a:rPr kumimoji="0" lang="en-US" sz="1600" u="none" strike="noStrike" cap="none" normalizeH="0" baseline="30000" smtClean="0">
                          <a:ln>
                            <a:noFill/>
                          </a:ln>
                          <a:solidFill>
                            <a:schemeClr val="bg1"/>
                          </a:solidFill>
                          <a:effectLst/>
                        </a:rPr>
                        <a:t>*</a:t>
                      </a:r>
                    </a:p>
                    <a:p>
                      <a:pPr marL="0" marR="0" lvl="0" indent="0"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Note: Targets may be higher for younger patients to minimize hypos</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&lt;6.5%</a:t>
                      </a:r>
                      <a:r>
                        <a:rPr kumimoji="0" lang="en-US" sz="1600" u="none" strike="noStrike" cap="none" normalizeH="0" baseline="30000" dirty="0" smtClean="0">
                          <a:ln>
                            <a:noFill/>
                          </a:ln>
                          <a:solidFill>
                            <a:schemeClr val="bg1"/>
                          </a:solidFill>
                          <a:effectLst/>
                        </a:rPr>
                        <a:t>†</a:t>
                      </a:r>
                    </a:p>
                    <a:p>
                      <a:pPr marL="0" marR="0" lvl="0" indent="0"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Note: Targets may be higher for younger patients to minimize hypos</a:t>
                      </a:r>
                      <a:endParaRPr kumimoji="0" lang="en-US" sz="1600" b="0" i="0" u="none" strike="noStrike" cap="none" normalizeH="0" baseline="30000" dirty="0" smtClean="0">
                        <a:ln>
                          <a:noFill/>
                        </a:ln>
                        <a:solidFill>
                          <a:schemeClr val="bg1"/>
                        </a:solidFill>
                        <a:effectLst/>
                        <a:latin typeface="Arial" pitchFamily="34" charset="0"/>
                      </a:endParaRPr>
                    </a:p>
                  </a:txBody>
                  <a:tcPr marL="45720" marR="45720" anchor="ctr" horzOverflow="overflow"/>
                </a:tc>
              </a:tr>
              <a:tr h="7461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smtClean="0">
                          <a:ln>
                            <a:noFill/>
                          </a:ln>
                          <a:solidFill>
                            <a:schemeClr val="bg1"/>
                          </a:solidFill>
                          <a:effectLst/>
                        </a:rPr>
                        <a:t>Pre-prandial Glucose</a:t>
                      </a:r>
                      <a:endParaRPr kumimoji="0" lang="en-US" sz="16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228600" marR="0" lvl="0" indent="-228600"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smtClean="0">
                          <a:ln>
                            <a:noFill/>
                          </a:ln>
                          <a:solidFill>
                            <a:schemeClr val="bg1"/>
                          </a:solidFill>
                          <a:effectLst/>
                        </a:rPr>
                        <a:t>Blood glucose level taken before a meal</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70-130 mg/dL </a:t>
                      </a: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(3.9-7.2 mmol/L)</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&lt;110 mg/dL</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r>
              <a:tr h="7461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smtClean="0">
                          <a:ln>
                            <a:noFill/>
                          </a:ln>
                          <a:solidFill>
                            <a:schemeClr val="bg1"/>
                          </a:solidFill>
                          <a:effectLst/>
                        </a:rPr>
                        <a:t>Post-prandial Glucose</a:t>
                      </a:r>
                      <a:endParaRPr kumimoji="0" lang="en-US" sz="16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600" u="none" strike="noStrike" cap="none" normalizeH="0" baseline="0" smtClean="0">
                          <a:ln>
                            <a:noFill/>
                          </a:ln>
                          <a:solidFill>
                            <a:schemeClr val="bg1"/>
                          </a:solidFill>
                          <a:effectLst/>
                        </a:rPr>
                        <a:t>Blood glucose level taken 1 to 2 hours after a meal</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&lt;180 mg/dL </a:t>
                      </a: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(&lt;10.0 mmol/L)</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&lt;140 mg/dL</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r>
              <a:tr h="7461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u="none" strike="noStrike" cap="none" normalizeH="0" baseline="0" dirty="0" smtClean="0">
                          <a:ln>
                            <a:noFill/>
                          </a:ln>
                          <a:solidFill>
                            <a:schemeClr val="bg1"/>
                          </a:solidFill>
                          <a:effectLst/>
                        </a:rPr>
                        <a:t>Blood pressure</a:t>
                      </a:r>
                      <a:endParaRPr kumimoji="0" lang="en-US" sz="1600" b="1"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endParaRPr kumimoji="0" lang="en-GB"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smtClean="0">
                          <a:ln>
                            <a:noFill/>
                          </a:ln>
                          <a:solidFill>
                            <a:schemeClr val="bg1"/>
                          </a:solidFill>
                          <a:effectLst/>
                        </a:rPr>
                        <a:t>&lt;130/80 mm Hg</a:t>
                      </a:r>
                      <a:endParaRPr kumimoji="0" lang="en-US" sz="16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smtClean="0">
                          <a:ln>
                            <a:noFill/>
                          </a:ln>
                          <a:solidFill>
                            <a:schemeClr val="bg1"/>
                          </a:solidFill>
                          <a:effectLst/>
                        </a:rPr>
                        <a:t>&lt;130/80 mm Hg</a:t>
                      </a:r>
                      <a:endParaRPr kumimoji="0" lang="en-US" sz="1600" b="0" i="0" u="none" strike="noStrike" cap="none" normalizeH="0" baseline="0" dirty="0" smtClean="0">
                        <a:ln>
                          <a:noFill/>
                        </a:ln>
                        <a:solidFill>
                          <a:schemeClr val="bg1"/>
                        </a:solidFill>
                        <a:effectLst/>
                        <a:latin typeface="Arial" pitchFamily="34" charset="0"/>
                      </a:endParaRPr>
                    </a:p>
                  </a:txBody>
                  <a:tcPr marL="45720" marR="45720" anchor="ctr" horzOverflow="overflow"/>
                </a:tc>
              </a:tr>
            </a:tbl>
          </a:graphicData>
        </a:graphic>
      </p:graphicFrame>
      <p:sp>
        <p:nvSpPr>
          <p:cNvPr id="39965" name="Rectangle 46"/>
          <p:cNvSpPr>
            <a:spLocks noChangeArrowheads="1"/>
          </p:cNvSpPr>
          <p:nvPr/>
        </p:nvSpPr>
        <p:spPr bwMode="auto">
          <a:xfrm>
            <a:off x="0" y="381000"/>
            <a:ext cx="8734425" cy="844550"/>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1600" b="1"/>
          </a:p>
        </p:txBody>
      </p:sp>
      <p:sp>
        <p:nvSpPr>
          <p:cNvPr id="39967" name="Rectangle 8"/>
          <p:cNvSpPr>
            <a:spLocks noChangeArrowheads="1"/>
          </p:cNvSpPr>
          <p:nvPr/>
        </p:nvSpPr>
        <p:spPr bwMode="auto">
          <a:xfrm>
            <a:off x="1157287" y="6353175"/>
            <a:ext cx="7986713" cy="430887"/>
          </a:xfrm>
          <a:prstGeom prst="rect">
            <a:avLst/>
          </a:prstGeom>
          <a:noFill/>
          <a:ln w="9525">
            <a:noFill/>
            <a:miter lim="800000"/>
            <a:headEnd/>
            <a:tailEnd/>
          </a:ln>
        </p:spPr>
        <p:txBody>
          <a:bodyPr lIns="0" tIns="0" rIns="0" bIns="0">
            <a:spAutoFit/>
          </a:bodyPr>
          <a:lstStyle/>
          <a:p>
            <a:pPr marL="514350" indent="-514350" algn="r">
              <a:tabLst>
                <a:tab pos="457200" algn="r"/>
              </a:tabLst>
            </a:pPr>
            <a:r>
              <a:rPr lang="en-US" sz="1400" dirty="0">
                <a:solidFill>
                  <a:schemeClr val="bg1"/>
                </a:solidFill>
                <a:latin typeface="Arial Narrow" pitchFamily="34" charset="0"/>
              </a:rPr>
              <a:t>1. American Diabetes Association. </a:t>
            </a:r>
            <a:r>
              <a:rPr lang="en-US" sz="1400" i="1" dirty="0" err="1">
                <a:solidFill>
                  <a:schemeClr val="bg1"/>
                </a:solidFill>
                <a:latin typeface="Arial Narrow" pitchFamily="34" charset="0"/>
              </a:rPr>
              <a:t>Diab</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Care </a:t>
            </a:r>
            <a:r>
              <a:rPr lang="en-US" sz="1400" dirty="0" smtClean="0">
                <a:solidFill>
                  <a:schemeClr val="bg1"/>
                </a:solidFill>
                <a:latin typeface="Arial Narrow" pitchFamily="34" charset="0"/>
              </a:rPr>
              <a:t>2009;32(</a:t>
            </a:r>
            <a:r>
              <a:rPr lang="en-US" sz="1400" dirty="0" err="1" smtClean="0">
                <a:solidFill>
                  <a:schemeClr val="bg1"/>
                </a:solidFill>
                <a:latin typeface="Arial Narrow" pitchFamily="34" charset="0"/>
              </a:rPr>
              <a:t>suppl</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1)S13-S61.</a:t>
            </a:r>
            <a:endParaRPr lang="en-US" sz="1400" b="1" dirty="0">
              <a:solidFill>
                <a:schemeClr val="bg1"/>
              </a:solidFill>
              <a:latin typeface="Arial Narrow" pitchFamily="34" charset="0"/>
            </a:endParaRPr>
          </a:p>
          <a:p>
            <a:pPr marL="514350" indent="-514350" algn="r">
              <a:tabLst>
                <a:tab pos="457200" algn="r"/>
              </a:tabLst>
            </a:pPr>
            <a:r>
              <a:rPr lang="en-US" sz="1400" dirty="0">
                <a:solidFill>
                  <a:schemeClr val="bg1"/>
                </a:solidFill>
                <a:latin typeface="Arial Narrow" pitchFamily="34" charset="0"/>
              </a:rPr>
              <a:t>2. </a:t>
            </a:r>
            <a:r>
              <a:rPr lang="en-US" sz="1400" dirty="0" err="1">
                <a:solidFill>
                  <a:schemeClr val="bg1"/>
                </a:solidFill>
                <a:latin typeface="Arial Narrow" pitchFamily="34" charset="0"/>
              </a:rPr>
              <a:t>Rodbard</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err="1">
                <a:solidFill>
                  <a:schemeClr val="bg1"/>
                </a:solidFill>
                <a:latin typeface="Arial Narrow" pitchFamily="34" charset="0"/>
              </a:rPr>
              <a:t>Endocr</a:t>
            </a:r>
            <a:r>
              <a:rPr lang="en-US" sz="1400" i="1" dirty="0">
                <a:solidFill>
                  <a:schemeClr val="bg1"/>
                </a:solidFill>
                <a:latin typeface="Arial Narrow" pitchFamily="34" charset="0"/>
              </a:rPr>
              <a:t> </a:t>
            </a:r>
            <a:r>
              <a:rPr lang="en-US" sz="1400" i="1" dirty="0" err="1" smtClean="0">
                <a:solidFill>
                  <a:schemeClr val="bg1"/>
                </a:solidFill>
                <a:latin typeface="Arial Narrow" pitchFamily="34" charset="0"/>
              </a:rPr>
              <a:t>Pract</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2007;13 </a:t>
            </a:r>
            <a:r>
              <a:rPr lang="en-US" sz="1400" dirty="0" err="1">
                <a:solidFill>
                  <a:schemeClr val="bg1"/>
                </a:solidFill>
                <a:latin typeface="Arial Narrow" pitchFamily="34" charset="0"/>
              </a:rPr>
              <a:t>Suppl</a:t>
            </a:r>
            <a:r>
              <a:rPr lang="en-US" sz="1400" dirty="0">
                <a:solidFill>
                  <a:schemeClr val="bg1"/>
                </a:solidFill>
                <a:latin typeface="Arial Narrow" pitchFamily="34" charset="0"/>
              </a:rPr>
              <a:t> 1:1-68.</a:t>
            </a:r>
          </a:p>
        </p:txBody>
      </p:sp>
      <p:sp>
        <p:nvSpPr>
          <p:cNvPr id="7" name="TextBox 16"/>
          <p:cNvSpPr txBox="1">
            <a:spLocks noChangeArrowheads="1"/>
          </p:cNvSpPr>
          <p:nvPr/>
        </p:nvSpPr>
        <p:spPr bwMode="auto">
          <a:xfrm>
            <a:off x="476250" y="5791200"/>
            <a:ext cx="8667750" cy="538609"/>
          </a:xfrm>
          <a:prstGeom prst="rect">
            <a:avLst/>
          </a:prstGeom>
          <a:noFill/>
          <a:ln w="9525">
            <a:noFill/>
            <a:miter lim="800000"/>
            <a:headEnd/>
            <a:tailEnd/>
          </a:ln>
        </p:spPr>
        <p:txBody>
          <a:bodyPr>
            <a:spAutoFit/>
          </a:bodyPr>
          <a:lstStyle/>
          <a:p>
            <a:pPr marL="173038" indent="-173038">
              <a:lnSpc>
                <a:spcPct val="90000"/>
              </a:lnSpc>
              <a:spcBef>
                <a:spcPct val="20000"/>
              </a:spcBef>
              <a:buClr>
                <a:srgbClr val="FFCC00"/>
              </a:buClr>
              <a:buSzPct val="100000"/>
              <a:buFont typeface="Arial" pitchFamily="34" charset="0"/>
              <a:buChar char="•"/>
            </a:pPr>
            <a:r>
              <a:rPr lang="en-US" sz="1000" baseline="0" dirty="0" smtClean="0">
                <a:solidFill>
                  <a:schemeClr val="bg1"/>
                </a:solidFill>
              </a:rPr>
              <a:t>*Guideline for patients in general,</a:t>
            </a:r>
            <a:r>
              <a:rPr lang="en-US" sz="1000" dirty="0" smtClean="0">
                <a:solidFill>
                  <a:schemeClr val="bg1"/>
                </a:solidFill>
              </a:rPr>
              <a:t> individual patients should target normal (&lt;6%) HbA1c without significant hypoglycemia. Higher targets might be necessary for some patients, including young children.</a:t>
            </a:r>
          </a:p>
          <a:p>
            <a:pPr marL="173038" indent="-173038">
              <a:lnSpc>
                <a:spcPct val="90000"/>
              </a:lnSpc>
              <a:spcBef>
                <a:spcPct val="20000"/>
              </a:spcBef>
              <a:buClr>
                <a:srgbClr val="FFCC00"/>
              </a:buClr>
              <a:buSzPct val="100000"/>
              <a:buFont typeface="Arial" pitchFamily="34" charset="0"/>
              <a:buChar char="•"/>
            </a:pPr>
            <a:r>
              <a:rPr lang="en-US" sz="1000" baseline="30000" dirty="0" smtClean="0">
                <a:solidFill>
                  <a:schemeClr val="bg1"/>
                </a:solidFill>
              </a:rPr>
              <a:t>†</a:t>
            </a:r>
            <a:r>
              <a:rPr lang="en-US" sz="1000" baseline="0" dirty="0" smtClean="0">
                <a:solidFill>
                  <a:schemeClr val="bg1"/>
                </a:solidFill>
              </a:rPr>
              <a:t> Secondary target, primary target is as close to normal as possible without significant hypoglycemia.</a:t>
            </a:r>
            <a:endParaRPr lang="en-US" sz="1000" baseline="0"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48" name="Group 36"/>
          <p:cNvGraphicFramePr>
            <a:graphicFrameLocks noGrp="1"/>
          </p:cNvGraphicFramePr>
          <p:nvPr/>
        </p:nvGraphicFramePr>
        <p:xfrm>
          <a:off x="609600" y="1676400"/>
          <a:ext cx="8229600" cy="4469448"/>
        </p:xfrm>
        <a:graphic>
          <a:graphicData uri="http://schemas.openxmlformats.org/drawingml/2006/table">
            <a:tbl>
              <a:tblPr>
                <a:tableStyleId>{3B4B98B0-60AC-42C2-AFA5-B58CD77FA1E5}</a:tableStyleId>
              </a:tblPr>
              <a:tblGrid>
                <a:gridCol w="2209800"/>
                <a:gridCol w="3505200"/>
                <a:gridCol w="2514600"/>
              </a:tblGrid>
              <a:tr h="171450">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endParaRPr kumimoji="0" lang="en-GB" sz="2800" b="1" i="0" u="none" strike="noStrike" cap="none" normalizeH="0" baseline="0" dirty="0" smtClean="0">
                        <a:ln>
                          <a:noFill/>
                        </a:ln>
                        <a:solidFill>
                          <a:schemeClr val="tx2">
                            <a:lumMod val="40000"/>
                            <a:lumOff val="60000"/>
                          </a:schemeClr>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2800" b="1" u="none" strike="noStrike" cap="none" normalizeH="0" baseline="0" dirty="0" smtClean="0">
                          <a:ln>
                            <a:noFill/>
                          </a:ln>
                          <a:solidFill>
                            <a:schemeClr val="tx2">
                              <a:lumMod val="40000"/>
                              <a:lumOff val="60000"/>
                            </a:schemeClr>
                          </a:solidFill>
                          <a:effectLst/>
                        </a:rPr>
                        <a:t>Definition</a:t>
                      </a:r>
                      <a:endParaRPr kumimoji="0" lang="en-US" sz="2800" b="1" i="0" u="none" strike="noStrike" cap="none" normalizeH="0" baseline="0" dirty="0" smtClean="0">
                        <a:ln>
                          <a:noFill/>
                        </a:ln>
                        <a:solidFill>
                          <a:schemeClr val="tx2">
                            <a:lumMod val="40000"/>
                            <a:lumOff val="60000"/>
                          </a:schemeClr>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2800" b="1" u="none" strike="noStrike" cap="none" normalizeH="0" baseline="0" dirty="0" smtClean="0">
                          <a:ln>
                            <a:noFill/>
                          </a:ln>
                          <a:solidFill>
                            <a:schemeClr val="tx2">
                              <a:lumMod val="40000"/>
                              <a:lumOff val="60000"/>
                            </a:schemeClr>
                          </a:solidFill>
                          <a:effectLst/>
                        </a:rPr>
                        <a:t>NICE Guidelines</a:t>
                      </a:r>
                      <a:endParaRPr kumimoji="0" lang="en-US" sz="2800" b="1" i="0" u="none" strike="noStrike" cap="none" normalizeH="0" baseline="0" dirty="0" smtClean="0">
                        <a:ln>
                          <a:noFill/>
                        </a:ln>
                        <a:solidFill>
                          <a:schemeClr val="tx2">
                            <a:lumMod val="40000"/>
                            <a:lumOff val="60000"/>
                          </a:schemeClr>
                        </a:solidFill>
                        <a:effectLst/>
                        <a:latin typeface="Arial" pitchFamily="34" charset="0"/>
                      </a:endParaRPr>
                    </a:p>
                  </a:txBody>
                  <a:tcPr marL="45720" marR="45720" anchor="ctr" horzOverflow="overflow"/>
                </a:tc>
              </a:tr>
              <a:tr h="14573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u="none" strike="noStrike" cap="none" normalizeH="0" baseline="0" dirty="0" smtClean="0">
                          <a:ln>
                            <a:noFill/>
                          </a:ln>
                          <a:solidFill>
                            <a:schemeClr val="bg1"/>
                          </a:solidFill>
                          <a:effectLst/>
                        </a:rPr>
                        <a:t>HbA1c</a:t>
                      </a:r>
                      <a:endParaRPr kumimoji="0" lang="en-US" sz="1800" b="1"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u="none" strike="noStrike" cap="none" normalizeH="0" baseline="0" dirty="0" smtClean="0">
                          <a:ln>
                            <a:noFill/>
                          </a:ln>
                          <a:solidFill>
                            <a:schemeClr val="bg1"/>
                          </a:solidFill>
                          <a:effectLst/>
                        </a:rPr>
                        <a:t>Measures the amount of </a:t>
                      </a:r>
                      <a:r>
                        <a:rPr kumimoji="0" lang="en-US" sz="1400" u="none" strike="noStrike" cap="none" normalizeH="0" baseline="0" dirty="0" err="1" smtClean="0">
                          <a:ln>
                            <a:noFill/>
                          </a:ln>
                          <a:solidFill>
                            <a:schemeClr val="bg1"/>
                          </a:solidFill>
                          <a:effectLst/>
                        </a:rPr>
                        <a:t>glycosylated</a:t>
                      </a:r>
                      <a:r>
                        <a:rPr kumimoji="0" lang="en-US" sz="1400" u="none" strike="noStrike" cap="none" normalizeH="0" baseline="0" dirty="0" smtClean="0">
                          <a:ln>
                            <a:noFill/>
                          </a:ln>
                          <a:solidFill>
                            <a:schemeClr val="bg1"/>
                          </a:solidFill>
                          <a:effectLst/>
                        </a:rPr>
                        <a:t> hemoglobin in the patient’s blood</a:t>
                      </a: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u="none" strike="noStrike" cap="none" normalizeH="0" baseline="0" dirty="0" smtClean="0">
                          <a:ln>
                            <a:noFill/>
                          </a:ln>
                          <a:solidFill>
                            <a:schemeClr val="bg1"/>
                          </a:solidFill>
                          <a:effectLst/>
                        </a:rPr>
                        <a:t>Estimates how well diabetes is managed over time</a:t>
                      </a: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u="none" strike="noStrike" cap="none" normalizeH="0" baseline="0" dirty="0" smtClean="0">
                          <a:ln>
                            <a:noFill/>
                          </a:ln>
                          <a:solidFill>
                            <a:schemeClr val="bg1"/>
                          </a:solidFill>
                          <a:effectLst/>
                        </a:rPr>
                        <a:t>Tested every 3-6 months</a:t>
                      </a:r>
                      <a:endParaRPr kumimoji="0" lang="en-US" sz="1400" b="0"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400" u="none" strike="noStrike" cap="none" normalizeH="0" baseline="0" smtClean="0">
                          <a:ln>
                            <a:noFill/>
                          </a:ln>
                          <a:solidFill>
                            <a:schemeClr val="bg1"/>
                          </a:solidFill>
                          <a:effectLst/>
                        </a:rPr>
                        <a:t>&lt;7.5%</a:t>
                      </a:r>
                      <a:endParaRPr kumimoji="0" lang="en-US" sz="1400" b="0" i="0" u="none" strike="noStrike" cap="none" normalizeH="0" baseline="30000" smtClean="0">
                        <a:ln>
                          <a:noFill/>
                        </a:ln>
                        <a:solidFill>
                          <a:schemeClr val="bg1"/>
                        </a:solidFill>
                        <a:effectLst/>
                        <a:latin typeface="Arial" pitchFamily="34" charset="0"/>
                      </a:endParaRPr>
                    </a:p>
                  </a:txBody>
                  <a:tcPr marL="45720" marR="45720" anchor="ctr" horzOverflow="overflow"/>
                </a:tc>
              </a:tr>
              <a:tr h="9874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u="none" strike="noStrike" cap="none" normalizeH="0" baseline="0" smtClean="0">
                          <a:ln>
                            <a:noFill/>
                          </a:ln>
                          <a:solidFill>
                            <a:schemeClr val="bg1"/>
                          </a:solidFill>
                          <a:effectLst/>
                        </a:rPr>
                        <a:t>Pre-prandial Glucose</a:t>
                      </a:r>
                      <a:endParaRPr kumimoji="0" lang="en-US" sz="18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u="none" strike="noStrike" cap="none" normalizeH="0" baseline="0" dirty="0" smtClean="0">
                          <a:ln>
                            <a:noFill/>
                          </a:ln>
                          <a:solidFill>
                            <a:schemeClr val="bg1"/>
                          </a:solidFill>
                          <a:effectLst/>
                        </a:rPr>
                        <a:t>Blood glucose level taken before a meal</a:t>
                      </a:r>
                      <a:endParaRPr kumimoji="0" lang="en-US" sz="1400" b="0"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400" u="none" strike="noStrike" cap="none" normalizeH="0" baseline="0" dirty="0" smtClean="0">
                          <a:ln>
                            <a:noFill/>
                          </a:ln>
                          <a:solidFill>
                            <a:schemeClr val="bg1"/>
                          </a:solidFill>
                          <a:effectLst/>
                        </a:rPr>
                        <a:t>4.0-7.0 </a:t>
                      </a:r>
                      <a:r>
                        <a:rPr kumimoji="0" lang="en-US" sz="1400" u="none" strike="noStrike" cap="none" normalizeH="0" baseline="0" dirty="0" err="1" smtClean="0">
                          <a:ln>
                            <a:noFill/>
                          </a:ln>
                          <a:solidFill>
                            <a:schemeClr val="bg1"/>
                          </a:solidFill>
                          <a:effectLst/>
                        </a:rPr>
                        <a:t>mmol</a:t>
                      </a:r>
                      <a:r>
                        <a:rPr kumimoji="0" lang="en-US" sz="1400" u="none" strike="noStrike" cap="none" normalizeH="0" baseline="0" dirty="0" smtClean="0">
                          <a:ln>
                            <a:noFill/>
                          </a:ln>
                          <a:solidFill>
                            <a:schemeClr val="bg1"/>
                          </a:solidFill>
                          <a:effectLst/>
                        </a:rPr>
                        <a:t>/L (adults)</a:t>
                      </a: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400" u="none" strike="noStrike" cap="none" normalizeH="0" baseline="0" dirty="0" smtClean="0">
                          <a:ln>
                            <a:noFill/>
                          </a:ln>
                          <a:solidFill>
                            <a:schemeClr val="bg1"/>
                          </a:solidFill>
                          <a:effectLst/>
                        </a:rPr>
                        <a:t>4.0-8.0 </a:t>
                      </a:r>
                      <a:r>
                        <a:rPr kumimoji="0" lang="en-US" sz="1400" u="none" strike="noStrike" cap="none" normalizeH="0" baseline="0" dirty="0" err="1" smtClean="0">
                          <a:ln>
                            <a:noFill/>
                          </a:ln>
                          <a:solidFill>
                            <a:schemeClr val="bg1"/>
                          </a:solidFill>
                          <a:effectLst/>
                        </a:rPr>
                        <a:t>mmol</a:t>
                      </a:r>
                      <a:r>
                        <a:rPr kumimoji="0" lang="en-US" sz="1400" u="none" strike="noStrike" cap="none" normalizeH="0" baseline="0" dirty="0" smtClean="0">
                          <a:ln>
                            <a:noFill/>
                          </a:ln>
                          <a:solidFill>
                            <a:schemeClr val="bg1"/>
                          </a:solidFill>
                          <a:effectLst/>
                        </a:rPr>
                        <a:t>/L (children)</a:t>
                      </a:r>
                      <a:endParaRPr kumimoji="0" lang="en-US" sz="1400" b="0" i="0" u="none" strike="noStrike" cap="none" normalizeH="0" baseline="0" dirty="0" smtClean="0">
                        <a:ln>
                          <a:noFill/>
                        </a:ln>
                        <a:solidFill>
                          <a:schemeClr val="bg1"/>
                        </a:solidFill>
                        <a:effectLst/>
                        <a:latin typeface="Arial" pitchFamily="34" charset="0"/>
                      </a:endParaRPr>
                    </a:p>
                  </a:txBody>
                  <a:tcPr marL="45720" marR="45720" anchor="ctr" horzOverflow="overflow"/>
                </a:tc>
              </a:tr>
              <a:tr h="774700">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u="none" strike="noStrike" cap="none" normalizeH="0" baseline="0" smtClean="0">
                          <a:ln>
                            <a:noFill/>
                          </a:ln>
                          <a:solidFill>
                            <a:schemeClr val="bg1"/>
                          </a:solidFill>
                          <a:effectLst/>
                        </a:rPr>
                        <a:t>Post-prandial Glucose</a:t>
                      </a:r>
                      <a:endParaRPr kumimoji="0" lang="en-US" sz="18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u="none" strike="noStrike" cap="none" normalizeH="0" baseline="0" dirty="0" smtClean="0">
                          <a:ln>
                            <a:noFill/>
                          </a:ln>
                          <a:solidFill>
                            <a:schemeClr val="bg1"/>
                          </a:solidFill>
                          <a:effectLst/>
                        </a:rPr>
                        <a:t>Blood glucose level taken 1 to 2 hours after a meal</a:t>
                      </a:r>
                      <a:endParaRPr kumimoji="0" lang="en-US" sz="1400" b="0"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400" u="none" strike="noStrike" cap="none" normalizeH="0" baseline="0" dirty="0" smtClean="0">
                          <a:ln>
                            <a:noFill/>
                          </a:ln>
                          <a:solidFill>
                            <a:schemeClr val="bg1"/>
                          </a:solidFill>
                          <a:effectLst/>
                        </a:rPr>
                        <a:t>&lt;9.0 </a:t>
                      </a:r>
                      <a:r>
                        <a:rPr kumimoji="0" lang="en-US" sz="1400" u="none" strike="noStrike" cap="none" normalizeH="0" baseline="0" dirty="0" err="1" smtClean="0">
                          <a:ln>
                            <a:noFill/>
                          </a:ln>
                          <a:solidFill>
                            <a:schemeClr val="bg1"/>
                          </a:solidFill>
                          <a:effectLst/>
                        </a:rPr>
                        <a:t>mmol</a:t>
                      </a:r>
                      <a:r>
                        <a:rPr kumimoji="0" lang="en-US" sz="1400" u="none" strike="noStrike" cap="none" normalizeH="0" baseline="0" dirty="0" smtClean="0">
                          <a:ln>
                            <a:noFill/>
                          </a:ln>
                          <a:solidFill>
                            <a:schemeClr val="bg1"/>
                          </a:solidFill>
                          <a:effectLst/>
                        </a:rPr>
                        <a:t>/L (adults)</a:t>
                      </a:r>
                    </a:p>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400" u="none" strike="noStrike" cap="none" normalizeH="0" baseline="0" dirty="0" smtClean="0">
                          <a:ln>
                            <a:noFill/>
                          </a:ln>
                          <a:solidFill>
                            <a:schemeClr val="bg1"/>
                          </a:solidFill>
                          <a:effectLst/>
                        </a:rPr>
                        <a:t>&lt;10.0 </a:t>
                      </a:r>
                      <a:r>
                        <a:rPr kumimoji="0" lang="en-US" sz="1400" u="none" strike="noStrike" cap="none" normalizeH="0" baseline="0" dirty="0" err="1" smtClean="0">
                          <a:ln>
                            <a:noFill/>
                          </a:ln>
                          <a:solidFill>
                            <a:schemeClr val="bg1"/>
                          </a:solidFill>
                          <a:effectLst/>
                        </a:rPr>
                        <a:t>mmol</a:t>
                      </a:r>
                      <a:r>
                        <a:rPr kumimoji="0" lang="en-US" sz="1400" u="none" strike="noStrike" cap="none" normalizeH="0" baseline="0" dirty="0" smtClean="0">
                          <a:ln>
                            <a:noFill/>
                          </a:ln>
                          <a:solidFill>
                            <a:schemeClr val="bg1"/>
                          </a:solidFill>
                          <a:effectLst/>
                        </a:rPr>
                        <a:t>/L (children)</a:t>
                      </a:r>
                      <a:endParaRPr kumimoji="0" lang="en-US" sz="1400" b="0" i="0" u="none" strike="noStrike" cap="none" normalizeH="0" baseline="0" dirty="0" smtClean="0">
                        <a:ln>
                          <a:noFill/>
                        </a:ln>
                        <a:solidFill>
                          <a:schemeClr val="bg1"/>
                        </a:solidFill>
                        <a:effectLst/>
                        <a:latin typeface="Arial" pitchFamily="34" charset="0"/>
                      </a:endParaRPr>
                    </a:p>
                  </a:txBody>
                  <a:tcPr marL="45720" marR="45720" anchor="ctr" horzOverflow="overflow"/>
                </a:tc>
              </a:tr>
              <a:tr h="731838">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800" u="none" strike="noStrike" cap="none" normalizeH="0" baseline="0" smtClean="0">
                          <a:ln>
                            <a:noFill/>
                          </a:ln>
                          <a:solidFill>
                            <a:schemeClr val="bg1"/>
                          </a:solidFill>
                          <a:effectLst/>
                        </a:rPr>
                        <a:t>Blood Pressure</a:t>
                      </a:r>
                      <a:endParaRPr kumimoji="0" lang="en-US" sz="18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endParaRPr kumimoji="0" lang="en-GB" sz="1400" b="0"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119063" marR="0" lvl="0" indent="-119063" algn="ctr" defTabSz="966788"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400" u="none" strike="noStrike" cap="none" normalizeH="0" baseline="0" dirty="0" smtClean="0">
                          <a:ln>
                            <a:noFill/>
                          </a:ln>
                          <a:solidFill>
                            <a:schemeClr val="bg1"/>
                          </a:solidFill>
                          <a:effectLst/>
                        </a:rPr>
                        <a:t>&lt;130/80 mm Hg (if abnormal albumin excretion)</a:t>
                      </a:r>
                      <a:endParaRPr kumimoji="0" lang="en-US" sz="1400" b="0" i="0" u="none" strike="noStrike" cap="none" normalizeH="0" baseline="0" dirty="0" smtClean="0">
                        <a:ln>
                          <a:noFill/>
                        </a:ln>
                        <a:solidFill>
                          <a:schemeClr val="bg1"/>
                        </a:solidFill>
                        <a:effectLst/>
                        <a:latin typeface="Arial" pitchFamily="34" charset="0"/>
                      </a:endParaRPr>
                    </a:p>
                  </a:txBody>
                  <a:tcPr marL="45720" marR="45720" anchor="ctr" horzOverflow="overflow"/>
                </a:tc>
              </a:tr>
            </a:tbl>
          </a:graphicData>
        </a:graphic>
      </p:graphicFrame>
      <p:sp>
        <p:nvSpPr>
          <p:cNvPr id="40983" name="Rectangle 45"/>
          <p:cNvSpPr>
            <a:spLocks noChangeArrowheads="1"/>
          </p:cNvSpPr>
          <p:nvPr/>
        </p:nvSpPr>
        <p:spPr bwMode="auto">
          <a:xfrm>
            <a:off x="609600" y="6353175"/>
            <a:ext cx="8229600" cy="430887"/>
          </a:xfrm>
          <a:prstGeom prst="rect">
            <a:avLst/>
          </a:prstGeom>
          <a:noFill/>
          <a:ln w="9525" algn="ctr">
            <a:noFill/>
            <a:miter lim="800000"/>
            <a:headEnd/>
            <a:tailEnd/>
          </a:ln>
        </p:spPr>
        <p:txBody>
          <a:bodyPr wrap="square" lIns="0" tIns="0" rIns="0" bIns="0">
            <a:spAutoFit/>
          </a:bodyPr>
          <a:lstStyle/>
          <a:p>
            <a:pPr algn="r">
              <a:tabLst>
                <a:tab pos="457200" algn="r"/>
              </a:tabLst>
            </a:pPr>
            <a:r>
              <a:rPr lang="en-US" sz="1400" dirty="0">
                <a:solidFill>
                  <a:schemeClr val="bg1"/>
                </a:solidFill>
                <a:latin typeface="Arial Narrow" pitchFamily="34" charset="0"/>
              </a:rPr>
              <a:t>	National Institute for Clinical Excellence. Type 1 diabetes. Available at: http://www.nice.org.uk/CG015NICEguideline. </a:t>
            </a:r>
            <a:r>
              <a:rPr lang="en-US" sz="1400" dirty="0" smtClean="0">
                <a:solidFill>
                  <a:schemeClr val="bg1"/>
                </a:solidFill>
                <a:latin typeface="Arial Narrow" pitchFamily="34" charset="0"/>
              </a:rPr>
              <a:t/>
            </a:r>
            <a:br>
              <a:rPr lang="en-US" sz="1400" dirty="0" smtClean="0">
                <a:solidFill>
                  <a:schemeClr val="bg1"/>
                </a:solidFill>
                <a:latin typeface="Arial Narrow" pitchFamily="34" charset="0"/>
              </a:rPr>
            </a:br>
            <a:r>
              <a:rPr lang="en-US" sz="1400" dirty="0" smtClean="0">
                <a:solidFill>
                  <a:schemeClr val="bg1"/>
                </a:solidFill>
                <a:latin typeface="Arial Narrow" pitchFamily="34" charset="0"/>
              </a:rPr>
              <a:t>Accessed </a:t>
            </a:r>
            <a:r>
              <a:rPr lang="en-US" sz="1400" dirty="0">
                <a:solidFill>
                  <a:schemeClr val="bg1"/>
                </a:solidFill>
                <a:latin typeface="Arial Narrow" pitchFamily="34" charset="0"/>
              </a:rPr>
              <a:t>8 April, 2010.</a:t>
            </a:r>
          </a:p>
        </p:txBody>
      </p:sp>
      <p:sp>
        <p:nvSpPr>
          <p:cNvPr id="40984" name="Rectangle 27"/>
          <p:cNvSpPr>
            <a:spLocks noGrp="1" noChangeArrowheads="1"/>
          </p:cNvSpPr>
          <p:nvPr>
            <p:ph type="title" idx="4294967295"/>
          </p:nvPr>
        </p:nvSpPr>
        <p:spPr>
          <a:noFill/>
        </p:spPr>
        <p:txBody>
          <a:bodyPr>
            <a:normAutofit fontScale="90000"/>
          </a:bodyPr>
          <a:lstStyle/>
          <a:p>
            <a:r>
              <a:rPr lang="en-US" sz="3600" dirty="0" smtClean="0">
                <a:effectLst>
                  <a:outerShdw blurRad="38100" dist="38100" dir="2700000" algn="tl">
                    <a:srgbClr val="000000">
                      <a:alpha val="43137"/>
                    </a:srgbClr>
                  </a:outerShdw>
                </a:effectLst>
              </a:rPr>
              <a:t>Treatment Goals: Outside US</a:t>
            </a:r>
          </a:p>
        </p:txBody>
      </p:sp>
      <p:sp>
        <p:nvSpPr>
          <p:cNvPr id="40985" name="Rectangle 47"/>
          <p:cNvSpPr>
            <a:spLocks noChangeArrowheads="1"/>
          </p:cNvSpPr>
          <p:nvPr/>
        </p:nvSpPr>
        <p:spPr bwMode="auto">
          <a:xfrm>
            <a:off x="228600" y="455613"/>
            <a:ext cx="8734425" cy="844550"/>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1600" b="1"/>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2"/>
          <p:cNvSpPr>
            <a:spLocks noGrp="1" noChangeArrowheads="1"/>
          </p:cNvSpPr>
          <p:nvPr>
            <p:ph type="title" idx="4294967295"/>
          </p:nvPr>
        </p:nvSpPr>
        <p:spPr>
          <a:noFill/>
        </p:spPr>
        <p:txBody>
          <a:bodyPr/>
          <a:lstStyle/>
          <a:p>
            <a:pPr>
              <a:lnSpc>
                <a:spcPct val="100000"/>
              </a:lnSpc>
            </a:pPr>
            <a:r>
              <a:rPr lang="en-US" sz="3400" dirty="0" smtClean="0">
                <a:effectLst>
                  <a:outerShdw blurRad="38100" dist="38100" dir="2700000" algn="tl">
                    <a:srgbClr val="000000">
                      <a:alpha val="43137"/>
                    </a:srgbClr>
                  </a:outerShdw>
                </a:effectLst>
              </a:rPr>
              <a:t>The Patient: Treatment Issues by Age</a:t>
            </a:r>
          </a:p>
        </p:txBody>
      </p:sp>
      <p:sp>
        <p:nvSpPr>
          <p:cNvPr id="41987" name="Rectangle 3"/>
          <p:cNvSpPr>
            <a:spLocks noChangeArrowheads="1"/>
          </p:cNvSpPr>
          <p:nvPr/>
        </p:nvSpPr>
        <p:spPr bwMode="auto">
          <a:xfrm>
            <a:off x="228600" y="450850"/>
            <a:ext cx="8734425" cy="1055688"/>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b="1"/>
          </a:p>
        </p:txBody>
      </p:sp>
      <p:sp>
        <p:nvSpPr>
          <p:cNvPr id="41988" name="Rectangle 4"/>
          <p:cNvSpPr>
            <a:spLocks noChangeArrowheads="1"/>
          </p:cNvSpPr>
          <p:nvPr/>
        </p:nvSpPr>
        <p:spPr bwMode="auto">
          <a:xfrm>
            <a:off x="609600" y="6353174"/>
            <a:ext cx="8077200" cy="215444"/>
          </a:xfrm>
          <a:prstGeom prst="rect">
            <a:avLst/>
          </a:prstGeom>
          <a:noFill/>
          <a:ln w="9525" algn="ctr">
            <a:noFill/>
            <a:miter lim="800000"/>
            <a:headEnd/>
            <a:tailEnd/>
          </a:ln>
        </p:spPr>
        <p:txBody>
          <a:bodyPr wrap="square" lIns="0" tIns="0" rIns="0" bIns="0">
            <a:spAutoFit/>
          </a:bodyPr>
          <a:lstStyle/>
          <a:p>
            <a:pPr marL="514350" indent="-514350" algn="r">
              <a:tabLst>
                <a:tab pos="457200" algn="r"/>
              </a:tabLst>
            </a:pPr>
            <a:r>
              <a:rPr lang="en-US" sz="1400" dirty="0">
                <a:solidFill>
                  <a:schemeClr val="bg1"/>
                </a:solidFill>
                <a:latin typeface="Arial Narrow" pitchFamily="34" charset="0"/>
              </a:rPr>
              <a:t>Silverstein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Diabetes </a:t>
            </a:r>
            <a:r>
              <a:rPr lang="en-US" sz="1400" i="1" dirty="0" smtClean="0">
                <a:solidFill>
                  <a:schemeClr val="bg1"/>
                </a:solidFill>
                <a:latin typeface="Arial Narrow" pitchFamily="34" charset="0"/>
              </a:rPr>
              <a:t>Care</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2005;28:186-212. Reprinted with permission from </a:t>
            </a:r>
            <a:r>
              <a:rPr lang="en-US" sz="1400" dirty="0" smtClean="0">
                <a:solidFill>
                  <a:schemeClr val="bg1"/>
                </a:solidFill>
                <a:latin typeface="Arial Narrow" pitchFamily="34" charset="0"/>
              </a:rPr>
              <a:t>the </a:t>
            </a:r>
            <a:r>
              <a:rPr lang="en-US" sz="1400" dirty="0">
                <a:solidFill>
                  <a:schemeClr val="bg1"/>
                </a:solidFill>
                <a:latin typeface="Arial Narrow" pitchFamily="34" charset="0"/>
              </a:rPr>
              <a:t>American Diabetes Association.</a:t>
            </a:r>
          </a:p>
        </p:txBody>
      </p:sp>
      <p:sp>
        <p:nvSpPr>
          <p:cNvPr id="41989" name="Text Box 5"/>
          <p:cNvSpPr txBox="1">
            <a:spLocks noChangeArrowheads="1"/>
          </p:cNvSpPr>
          <p:nvPr/>
        </p:nvSpPr>
        <p:spPr bwMode="gray">
          <a:xfrm>
            <a:off x="5915025" y="1323975"/>
            <a:ext cx="2970213" cy="298450"/>
          </a:xfrm>
          <a:prstGeom prst="rect">
            <a:avLst/>
          </a:prstGeom>
          <a:noFill/>
          <a:ln w="9525" algn="ctr">
            <a:noFill/>
            <a:miter lim="800000"/>
            <a:headEnd/>
            <a:tailEnd/>
          </a:ln>
        </p:spPr>
        <p:txBody>
          <a:bodyPr lIns="43247" tIns="43247" rIns="43247" bIns="43247">
            <a:spAutoFit/>
          </a:bodyPr>
          <a:lstStyle/>
          <a:p>
            <a:pPr algn="ctr" defTabSz="865188">
              <a:spcBef>
                <a:spcPct val="50000"/>
              </a:spcBef>
            </a:pPr>
            <a:endParaRPr lang="en-GB" sz="1400">
              <a:solidFill>
                <a:schemeClr val="folHlink"/>
              </a:solidFill>
            </a:endParaRPr>
          </a:p>
        </p:txBody>
      </p:sp>
      <p:graphicFrame>
        <p:nvGraphicFramePr>
          <p:cNvPr id="39978" name="Group 42"/>
          <p:cNvGraphicFramePr>
            <a:graphicFrameLocks noGrp="1"/>
          </p:cNvGraphicFramePr>
          <p:nvPr/>
        </p:nvGraphicFramePr>
        <p:xfrm>
          <a:off x="336550" y="1447800"/>
          <a:ext cx="8693150" cy="4648201"/>
        </p:xfrm>
        <a:graphic>
          <a:graphicData uri="http://schemas.openxmlformats.org/drawingml/2006/table">
            <a:tbl>
              <a:tblPr/>
              <a:tblGrid>
                <a:gridCol w="1501775"/>
                <a:gridCol w="3789363"/>
                <a:gridCol w="3402012"/>
              </a:tblGrid>
              <a:tr h="612775">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0" i="0" u="none" strike="noStrike" cap="none" normalizeH="0" baseline="0" dirty="0" smtClean="0">
                        <a:ln>
                          <a:noFill/>
                        </a:ln>
                        <a:solidFill>
                          <a:schemeClr val="tx1"/>
                        </a:solidFill>
                        <a:effectLst/>
                        <a:latin typeface="Arial" pitchFamily="34" charset="0"/>
                      </a:endParaRP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Diabetes Management Priorities</a:t>
                      </a: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Family Issues in Management</a:t>
                      </a: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0" i="0" u="none" strike="noStrike" cap="none" normalizeH="0" baseline="0" smtClean="0">
                        <a:ln>
                          <a:noFill/>
                        </a:ln>
                        <a:solidFill>
                          <a:schemeClr val="tx1"/>
                        </a:solidFill>
                        <a:effectLst/>
                        <a:latin typeface="Arial" pitchFamily="34" charset="0"/>
                      </a:endParaRP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Preventing and treating hypoglycemia</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Avoiding extreme fluctuations in blood glucose levels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Coping with stress</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Sharing the “burden of care” to avoid parent burnout</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6850">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0" i="0" u="none" strike="noStrike" cap="none" normalizeH="0" baseline="0" smtClean="0">
                        <a:ln>
                          <a:noFill/>
                        </a:ln>
                        <a:solidFill>
                          <a:schemeClr val="tx1"/>
                        </a:solidFill>
                        <a:effectLst/>
                        <a:latin typeface="Arial" pitchFamily="34" charset="0"/>
                      </a:endParaRP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Preventing and treating hypoglycemia</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Avoiding extreme fluctuations in blood glucose levels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Establishing a schedule</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Coping with toddler lack of cooperation with regimen</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Sharing the burden of care</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891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1" i="0" u="none" strike="noStrike" cap="none" normalizeH="0" baseline="0" smtClean="0">
                        <a:ln>
                          <a:noFill/>
                        </a:ln>
                        <a:solidFill>
                          <a:schemeClr val="tx1"/>
                        </a:solidFill>
                        <a:effectLst/>
                        <a:latin typeface="Arial" pitchFamily="34" charset="0"/>
                      </a:endParaRP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Preventing and treating hypoglycemia</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Unpredictable appetite activity</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Positive reinforcement for cooperation with regimen</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Reassuring the child that diabetes is no one’s fault</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Balancing caregiver responsibilities such as getting up at night to balance blood sugar</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42006" name="Rectangle 54"/>
          <p:cNvSpPr>
            <a:spLocks noChangeArrowheads="1"/>
          </p:cNvSpPr>
          <p:nvPr/>
        </p:nvSpPr>
        <p:spPr bwMode="gray">
          <a:xfrm>
            <a:off x="304800" y="2190750"/>
            <a:ext cx="1473200" cy="769938"/>
          </a:xfrm>
          <a:prstGeom prst="rect">
            <a:avLst/>
          </a:prstGeom>
          <a:solidFill>
            <a:srgbClr val="0066FF"/>
          </a:solidFill>
          <a:ln w="9525">
            <a:noFill/>
            <a:miter lim="800000"/>
            <a:headEnd/>
            <a:tailEnd/>
          </a:ln>
        </p:spPr>
        <p:txBody>
          <a:bodyPr lIns="45720" rIns="45720" anchor="ctr"/>
          <a:lstStyle/>
          <a:p>
            <a:pPr algn="ctr"/>
            <a:r>
              <a:rPr lang="en-US" sz="1200" b="1" dirty="0">
                <a:solidFill>
                  <a:schemeClr val="bg1"/>
                </a:solidFill>
              </a:rPr>
              <a:t>Infancy </a:t>
            </a:r>
          </a:p>
          <a:p>
            <a:pPr algn="ctr"/>
            <a:r>
              <a:rPr lang="en-US" sz="1000" b="1" dirty="0">
                <a:solidFill>
                  <a:schemeClr val="bg1"/>
                </a:solidFill>
              </a:rPr>
              <a:t>(0-12 months)</a:t>
            </a:r>
          </a:p>
        </p:txBody>
      </p:sp>
      <p:sp>
        <p:nvSpPr>
          <p:cNvPr id="42007" name="Rectangle 55"/>
          <p:cNvSpPr>
            <a:spLocks noChangeArrowheads="1"/>
          </p:cNvSpPr>
          <p:nvPr/>
        </p:nvSpPr>
        <p:spPr bwMode="gray">
          <a:xfrm>
            <a:off x="304800" y="3486150"/>
            <a:ext cx="1473200" cy="685800"/>
          </a:xfrm>
          <a:prstGeom prst="rect">
            <a:avLst/>
          </a:prstGeom>
          <a:solidFill>
            <a:srgbClr val="0066FF"/>
          </a:solidFill>
          <a:ln w="9525">
            <a:noFill/>
            <a:miter lim="800000"/>
            <a:headEnd/>
            <a:tailEnd/>
          </a:ln>
        </p:spPr>
        <p:txBody>
          <a:bodyPr lIns="45720" rIns="45720" anchor="ctr"/>
          <a:lstStyle/>
          <a:p>
            <a:pPr algn="ctr"/>
            <a:r>
              <a:rPr lang="en-US" sz="1200" b="1">
                <a:solidFill>
                  <a:schemeClr val="bg1"/>
                </a:solidFill>
              </a:rPr>
              <a:t>Toddler </a:t>
            </a:r>
          </a:p>
          <a:p>
            <a:pPr algn="ctr"/>
            <a:r>
              <a:rPr lang="en-US" sz="1000" b="1">
                <a:solidFill>
                  <a:schemeClr val="bg1"/>
                </a:solidFill>
              </a:rPr>
              <a:t>(13-36 months)</a:t>
            </a:r>
          </a:p>
        </p:txBody>
      </p:sp>
      <p:sp>
        <p:nvSpPr>
          <p:cNvPr id="42008" name="Rectangle 57"/>
          <p:cNvSpPr>
            <a:spLocks noChangeArrowheads="1"/>
          </p:cNvSpPr>
          <p:nvPr/>
        </p:nvSpPr>
        <p:spPr bwMode="gray">
          <a:xfrm>
            <a:off x="304800" y="4933950"/>
            <a:ext cx="1473200" cy="914400"/>
          </a:xfrm>
          <a:prstGeom prst="rect">
            <a:avLst/>
          </a:prstGeom>
          <a:solidFill>
            <a:srgbClr val="0066FF"/>
          </a:solidFill>
          <a:ln w="9525">
            <a:noFill/>
            <a:miter lim="800000"/>
            <a:headEnd/>
            <a:tailEnd/>
          </a:ln>
        </p:spPr>
        <p:txBody>
          <a:bodyPr lIns="45720" rIns="45720" anchor="ctr"/>
          <a:lstStyle/>
          <a:p>
            <a:pPr algn="ctr"/>
            <a:r>
              <a:rPr lang="en-US" sz="1200" b="1">
                <a:solidFill>
                  <a:schemeClr val="bg1"/>
                </a:solidFill>
              </a:rPr>
              <a:t>Preschooler and Early Elementary   </a:t>
            </a:r>
            <a:r>
              <a:rPr lang="en-US" sz="1000" b="1">
                <a:solidFill>
                  <a:schemeClr val="bg1"/>
                </a:solidFill>
              </a:rPr>
              <a:t>(3-7 years)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pPr>
              <a:lnSpc>
                <a:spcPct val="100000"/>
              </a:lnSpc>
            </a:pPr>
            <a:r>
              <a:rPr lang="en-US" sz="3600" dirty="0" smtClean="0">
                <a:effectLst>
                  <a:outerShdw blurRad="38100" dist="38100" dir="2700000" algn="tl">
                    <a:srgbClr val="000000">
                      <a:alpha val="43137"/>
                    </a:srgbClr>
                  </a:outerShdw>
                </a:effectLst>
              </a:rPr>
              <a:t>The Patient: Treatment Issues by Age (Cont’d)</a:t>
            </a:r>
            <a:endParaRPr lang="en-GB" sz="3600" dirty="0" smtClean="0">
              <a:effectLst>
                <a:outerShdw blurRad="38100" dist="38100" dir="2700000" algn="tl">
                  <a:srgbClr val="000000">
                    <a:alpha val="43137"/>
                  </a:srgbClr>
                </a:outerShdw>
              </a:effectLst>
            </a:endParaRPr>
          </a:p>
        </p:txBody>
      </p:sp>
      <p:graphicFrame>
        <p:nvGraphicFramePr>
          <p:cNvPr id="126010" name="Group 58"/>
          <p:cNvGraphicFramePr>
            <a:graphicFrameLocks noGrp="1"/>
          </p:cNvGraphicFramePr>
          <p:nvPr>
            <p:ph idx="1"/>
          </p:nvPr>
        </p:nvGraphicFramePr>
        <p:xfrm>
          <a:off x="457200" y="1428750"/>
          <a:ext cx="8229600" cy="4876801"/>
        </p:xfrm>
        <a:graphic>
          <a:graphicData uri="http://schemas.openxmlformats.org/drawingml/2006/table">
            <a:tbl>
              <a:tblPr/>
              <a:tblGrid>
                <a:gridCol w="1422400"/>
                <a:gridCol w="3586163"/>
                <a:gridCol w="3221037"/>
              </a:tblGrid>
              <a:tr h="6429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0" i="0" u="none" strike="noStrike" cap="none" normalizeH="0" baseline="0" dirty="0" smtClean="0">
                        <a:ln>
                          <a:noFill/>
                        </a:ln>
                        <a:solidFill>
                          <a:schemeClr val="tx1"/>
                        </a:solidFill>
                        <a:effectLst/>
                        <a:latin typeface="Arial" pitchFamily="34" charset="0"/>
                      </a:endParaRP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20000"/>
                              <a:lumOff val="80000"/>
                            </a:schemeClr>
                          </a:solidFill>
                          <a:effectLst/>
                          <a:latin typeface="Arial" pitchFamily="34" charset="0"/>
                        </a:rPr>
                        <a:t>Diabetes Management Priorities</a:t>
                      </a: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20000"/>
                              <a:lumOff val="80000"/>
                            </a:schemeClr>
                          </a:solidFill>
                          <a:effectLst/>
                          <a:latin typeface="Arial" pitchFamily="34" charset="0"/>
                        </a:rPr>
                        <a:t>Family Issues in Management</a:t>
                      </a: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0" i="0" u="none" strike="noStrike" cap="none" normalizeH="0" baseline="0" smtClean="0">
                        <a:ln>
                          <a:noFill/>
                        </a:ln>
                        <a:solidFill>
                          <a:schemeClr val="tx1"/>
                        </a:solidFill>
                        <a:effectLst/>
                        <a:latin typeface="Arial" pitchFamily="34" charset="0"/>
                      </a:endParaRP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Making diabetes regimen flexible to allow for participation in school/peer activities</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Learning short- and long-term benefits of optimal control</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Maintaining parental involvement in insulin and blood glucose monitoring tasks while allowing for independence</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smtClean="0">
                          <a:ln>
                            <a:noFill/>
                          </a:ln>
                          <a:solidFill>
                            <a:schemeClr val="bg1"/>
                          </a:solidFill>
                          <a:effectLst/>
                          <a:latin typeface="Arial" pitchFamily="34" charset="0"/>
                        </a:rPr>
                        <a:t>Allowing patient to live normal life</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75">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0" i="0" u="none" strike="noStrike" cap="none" normalizeH="0" baseline="0" smtClean="0">
                        <a:ln>
                          <a:noFill/>
                        </a:ln>
                        <a:solidFill>
                          <a:schemeClr val="tx1"/>
                        </a:solidFill>
                        <a:effectLst/>
                        <a:latin typeface="Arial" pitchFamily="34" charset="0"/>
                      </a:endParaRP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Managing increased insulin requirements during puberty</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Diabetes management and blood glucose control become more difficult</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Weight and body image concerns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Renegotiating parents and teen’s roles in management</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Monitoring for signs of depression, eating disorders, and risky behaviors</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Maintaining control while allowing the patient to live a normal life</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0350">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pitchFamily="2" charset="2"/>
                        <a:buChar char="§"/>
                        <a:tabLst/>
                      </a:pPr>
                      <a:endParaRPr kumimoji="0" lang="en-GB" sz="1000" b="1" i="0" u="none" strike="noStrike" cap="none" normalizeH="0" baseline="0" smtClean="0">
                        <a:ln>
                          <a:noFill/>
                        </a:ln>
                        <a:solidFill>
                          <a:schemeClr val="tx1"/>
                        </a:solidFill>
                        <a:effectLst/>
                        <a:latin typeface="Arial" pitchFamily="34" charset="0"/>
                      </a:endParaRP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Begin discussion of transition to a new diabetes team</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Integrating diabetes into new lifestyle</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Support transition to independence</a:t>
                      </a:r>
                    </a:p>
                    <a:p>
                      <a:pPr marL="115888" marR="0" lvl="0" indent="-115888" algn="l" defTabSz="865188" rtl="0" eaLnBrk="1" fontAlgn="base" latinLnBrk="0" hangingPunct="1">
                        <a:lnSpc>
                          <a:spcPct val="100000"/>
                        </a:lnSpc>
                        <a:spcBef>
                          <a:spcPct val="0"/>
                        </a:spcBef>
                        <a:spcAft>
                          <a:spcPct val="0"/>
                        </a:spcAft>
                        <a:buClr>
                          <a:schemeClr val="tx1"/>
                        </a:buClr>
                        <a:buSzPct val="80000"/>
                        <a:buFontTx/>
                        <a:buChar char="•"/>
                        <a:tabLst/>
                      </a:pPr>
                      <a:r>
                        <a:rPr kumimoji="0" lang="en-US" sz="1200" b="0" i="0" u="none" strike="noStrike" cap="none" normalizeH="0" baseline="0" dirty="0" smtClean="0">
                          <a:ln>
                            <a:noFill/>
                          </a:ln>
                          <a:solidFill>
                            <a:schemeClr val="bg1"/>
                          </a:solidFill>
                          <a:effectLst/>
                          <a:latin typeface="Arial" pitchFamily="34" charset="0"/>
                        </a:rPr>
                        <a:t>Monitoring for signs of depression, eating disorders, and risky behaviors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43027" name="Rectangle 54"/>
          <p:cNvSpPr>
            <a:spLocks noChangeArrowheads="1"/>
          </p:cNvSpPr>
          <p:nvPr/>
        </p:nvSpPr>
        <p:spPr bwMode="gray">
          <a:xfrm>
            <a:off x="304800" y="2209800"/>
            <a:ext cx="1473200" cy="769938"/>
          </a:xfrm>
          <a:prstGeom prst="rect">
            <a:avLst/>
          </a:prstGeom>
          <a:solidFill>
            <a:srgbClr val="0066FF"/>
          </a:solidFill>
          <a:ln w="9525">
            <a:noFill/>
            <a:miter lim="800000"/>
            <a:headEnd/>
            <a:tailEnd/>
          </a:ln>
        </p:spPr>
        <p:txBody>
          <a:bodyPr lIns="45720" rIns="45720" anchor="ctr"/>
          <a:lstStyle/>
          <a:p>
            <a:pPr algn="ctr"/>
            <a:r>
              <a:rPr lang="en-US" sz="1200" b="1"/>
              <a:t>Older Elementary School                    (8-11 years)</a:t>
            </a:r>
          </a:p>
        </p:txBody>
      </p:sp>
      <p:sp>
        <p:nvSpPr>
          <p:cNvPr id="43028" name="Rectangle 55"/>
          <p:cNvSpPr>
            <a:spLocks noChangeArrowheads="1"/>
          </p:cNvSpPr>
          <p:nvPr/>
        </p:nvSpPr>
        <p:spPr bwMode="gray">
          <a:xfrm>
            <a:off x="304800" y="3505200"/>
            <a:ext cx="1473200" cy="685800"/>
          </a:xfrm>
          <a:prstGeom prst="rect">
            <a:avLst/>
          </a:prstGeom>
          <a:solidFill>
            <a:srgbClr val="0066FF"/>
          </a:solidFill>
          <a:ln w="9525">
            <a:noFill/>
            <a:miter lim="800000"/>
            <a:headEnd/>
            <a:tailEnd/>
          </a:ln>
        </p:spPr>
        <p:txBody>
          <a:bodyPr lIns="45720" rIns="45720" anchor="ctr"/>
          <a:lstStyle/>
          <a:p>
            <a:pPr algn="ctr"/>
            <a:r>
              <a:rPr lang="en-US" sz="1200" b="1"/>
              <a:t>Early Adolescence     (12-15 years)</a:t>
            </a:r>
          </a:p>
        </p:txBody>
      </p:sp>
      <p:sp>
        <p:nvSpPr>
          <p:cNvPr id="43029" name="Rectangle 57"/>
          <p:cNvSpPr>
            <a:spLocks noChangeArrowheads="1"/>
          </p:cNvSpPr>
          <p:nvPr/>
        </p:nvSpPr>
        <p:spPr bwMode="gray">
          <a:xfrm>
            <a:off x="304800" y="4953000"/>
            <a:ext cx="1473200" cy="914400"/>
          </a:xfrm>
          <a:prstGeom prst="rect">
            <a:avLst/>
          </a:prstGeom>
          <a:solidFill>
            <a:srgbClr val="0066FF"/>
          </a:solidFill>
          <a:ln w="9525">
            <a:noFill/>
            <a:miter lim="800000"/>
            <a:headEnd/>
            <a:tailEnd/>
          </a:ln>
        </p:spPr>
        <p:txBody>
          <a:bodyPr lIns="45720" rIns="45720" anchor="ctr"/>
          <a:lstStyle/>
          <a:p>
            <a:pPr algn="ctr"/>
            <a:r>
              <a:rPr lang="en-US" sz="1200" b="1"/>
              <a:t>Later Adolescence      (16-19 years)</a:t>
            </a:r>
          </a:p>
        </p:txBody>
      </p:sp>
      <p:sp>
        <p:nvSpPr>
          <p:cNvPr id="43030" name="Rectangle 4"/>
          <p:cNvSpPr>
            <a:spLocks noChangeArrowheads="1"/>
          </p:cNvSpPr>
          <p:nvPr/>
        </p:nvSpPr>
        <p:spPr bwMode="auto">
          <a:xfrm>
            <a:off x="745068" y="6499932"/>
            <a:ext cx="8153400" cy="215444"/>
          </a:xfrm>
          <a:prstGeom prst="rect">
            <a:avLst/>
          </a:prstGeom>
          <a:noFill/>
          <a:ln w="9525" algn="ctr">
            <a:noFill/>
            <a:miter lim="800000"/>
            <a:headEnd/>
            <a:tailEnd/>
          </a:ln>
        </p:spPr>
        <p:txBody>
          <a:bodyPr wrap="square" lIns="0" tIns="0" rIns="0" bIns="0">
            <a:spAutoFit/>
          </a:bodyPr>
          <a:lstStyle/>
          <a:p>
            <a:pPr marL="514350" indent="-514350" algn="r">
              <a:tabLst>
                <a:tab pos="457200" algn="r"/>
              </a:tabLst>
            </a:pPr>
            <a:r>
              <a:rPr lang="en-US" sz="1400" dirty="0">
                <a:solidFill>
                  <a:schemeClr val="bg1"/>
                </a:solidFill>
                <a:latin typeface="Arial Narrow" pitchFamily="34" charset="0"/>
              </a:rPr>
              <a:t>Silverstein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Diabetes </a:t>
            </a:r>
            <a:r>
              <a:rPr lang="en-US" sz="1400" i="1" dirty="0" smtClean="0">
                <a:solidFill>
                  <a:schemeClr val="bg1"/>
                </a:solidFill>
                <a:latin typeface="Arial Narrow" pitchFamily="34" charset="0"/>
              </a:rPr>
              <a:t>Care</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2005;28:186-212. Reprinted with permission from </a:t>
            </a:r>
            <a:r>
              <a:rPr lang="en-US" sz="1400" dirty="0" smtClean="0">
                <a:solidFill>
                  <a:schemeClr val="bg1"/>
                </a:solidFill>
                <a:latin typeface="Arial Narrow" pitchFamily="34" charset="0"/>
              </a:rPr>
              <a:t>the </a:t>
            </a:r>
            <a:r>
              <a:rPr lang="en-US" sz="1400" dirty="0">
                <a:solidFill>
                  <a:schemeClr val="bg1"/>
                </a:solidFill>
                <a:latin typeface="Arial Narrow" pitchFamily="34" charset="0"/>
              </a:rPr>
              <a:t>American Diabetes Association.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7"/>
          <p:cNvSpPr>
            <a:spLocks noGrp="1" noChangeArrowheads="1"/>
          </p:cNvSpPr>
          <p:nvPr>
            <p:ph type="title"/>
          </p:nvPr>
        </p:nvSpPr>
        <p:spPr/>
        <p:txBody>
          <a:bodyPr>
            <a:normAutofit fontScale="90000"/>
          </a:bodyPr>
          <a:lstStyle/>
          <a:p>
            <a:pPr eaLnBrk="1" hangingPunct="1">
              <a:lnSpc>
                <a:spcPct val="100000"/>
              </a:lnSpc>
              <a:defRPr/>
            </a:pPr>
            <a:r>
              <a:rPr lang="en-US" sz="3600" dirty="0" smtClean="0"/>
              <a:t>Current Treatment: Insulin Replacement Therapy</a:t>
            </a:r>
          </a:p>
        </p:txBody>
      </p:sp>
      <p:sp>
        <p:nvSpPr>
          <p:cNvPr id="44035" name="Rectangle 6"/>
          <p:cNvSpPr>
            <a:spLocks noGrp="1" noChangeAspect="1" noChangeArrowheads="1"/>
          </p:cNvSpPr>
          <p:nvPr>
            <p:ph type="body" idx="4294967295"/>
          </p:nvPr>
        </p:nvSpPr>
        <p:spPr>
          <a:xfrm>
            <a:off x="457200" y="1600200"/>
            <a:ext cx="8229600" cy="4419600"/>
          </a:xfrm>
          <a:prstGeom prst="rect">
            <a:avLst/>
          </a:prstGeom>
        </p:spPr>
        <p:txBody>
          <a:bodyPr/>
          <a:lstStyle/>
          <a:p>
            <a:r>
              <a:rPr lang="en-US" sz="2400" dirty="0" smtClean="0">
                <a:solidFill>
                  <a:schemeClr val="bg1"/>
                </a:solidFill>
              </a:rPr>
              <a:t>Goal – mimic normal insulin response to hyperglycemia</a:t>
            </a:r>
          </a:p>
          <a:p>
            <a:pPr>
              <a:spcBef>
                <a:spcPct val="20000"/>
              </a:spcBef>
            </a:pPr>
            <a:r>
              <a:rPr lang="en-US" sz="2400" dirty="0" smtClean="0">
                <a:solidFill>
                  <a:schemeClr val="bg1"/>
                </a:solidFill>
              </a:rPr>
              <a:t> More physiological replacement regimens</a:t>
            </a:r>
          </a:p>
          <a:p>
            <a:pPr lvl="1"/>
            <a:r>
              <a:rPr lang="en-US" sz="2200" dirty="0" smtClean="0">
                <a:solidFill>
                  <a:schemeClr val="bg1"/>
                </a:solidFill>
              </a:rPr>
              <a:t>Insulin pump therapy</a:t>
            </a:r>
          </a:p>
          <a:p>
            <a:pPr lvl="1"/>
            <a:r>
              <a:rPr lang="en-US" sz="2200" dirty="0" smtClean="0">
                <a:solidFill>
                  <a:schemeClr val="bg1"/>
                </a:solidFill>
              </a:rPr>
              <a:t>Basal plus bolus insulin preparations and premixed insulin analogs</a:t>
            </a:r>
          </a:p>
          <a:p>
            <a:pPr>
              <a:spcBef>
                <a:spcPct val="20000"/>
              </a:spcBef>
            </a:pPr>
            <a:r>
              <a:rPr lang="en-US" sz="2400" dirty="0" smtClean="0">
                <a:solidFill>
                  <a:schemeClr val="bg1"/>
                </a:solidFill>
              </a:rPr>
              <a:t>Less physiological replacement regimens</a:t>
            </a:r>
          </a:p>
          <a:p>
            <a:pPr lvl="1"/>
            <a:r>
              <a:rPr lang="en-US" sz="2200" dirty="0" smtClean="0">
                <a:solidFill>
                  <a:schemeClr val="bg1"/>
                </a:solidFill>
              </a:rPr>
              <a:t>NPH, with or without a rapid-acting insulin, and a single dose of analog basal insulin once or twice daily</a:t>
            </a:r>
          </a:p>
        </p:txBody>
      </p:sp>
      <p:sp>
        <p:nvSpPr>
          <p:cNvPr id="44036" name="Rectangle 25"/>
          <p:cNvSpPr>
            <a:spLocks noChangeArrowheads="1"/>
          </p:cNvSpPr>
          <p:nvPr/>
        </p:nvSpPr>
        <p:spPr bwMode="auto">
          <a:xfrm>
            <a:off x="2596444" y="6353175"/>
            <a:ext cx="6324600" cy="215444"/>
          </a:xfrm>
          <a:prstGeom prst="rect">
            <a:avLst/>
          </a:prstGeom>
          <a:noFill/>
          <a:ln w="9525">
            <a:noFill/>
            <a:miter lim="800000"/>
            <a:headEnd/>
            <a:tailEnd/>
          </a:ln>
        </p:spPr>
        <p:txBody>
          <a:bodyPr lIns="0" tIns="0" rIns="0" bIns="0">
            <a:spAutoFit/>
          </a:bodyPr>
          <a:lstStyle/>
          <a:p>
            <a:pPr algn="r" eaLnBrk="0" hangingPunct="0">
              <a:spcBef>
                <a:spcPct val="30000"/>
              </a:spcBef>
            </a:pPr>
            <a:r>
              <a:rPr lang="en-US" sz="1400" dirty="0">
                <a:solidFill>
                  <a:schemeClr val="bg1"/>
                </a:solidFill>
                <a:latin typeface="Arial Narrow" pitchFamily="34" charset="0"/>
              </a:rPr>
              <a:t>Unger </a:t>
            </a:r>
            <a:r>
              <a:rPr lang="en-US" sz="1400" dirty="0" smtClean="0">
                <a:solidFill>
                  <a:schemeClr val="bg1"/>
                </a:solidFill>
                <a:latin typeface="Arial Narrow" pitchFamily="34" charset="0"/>
              </a:rPr>
              <a:t>et al. </a:t>
            </a:r>
            <a:r>
              <a:rPr lang="en-US" sz="1400" i="1" dirty="0">
                <a:solidFill>
                  <a:schemeClr val="bg1"/>
                </a:solidFill>
                <a:latin typeface="Arial Narrow" pitchFamily="34" charset="0"/>
              </a:rPr>
              <a:t>Prim Care </a:t>
            </a:r>
            <a:r>
              <a:rPr lang="en-US" sz="1400" i="1" dirty="0" err="1">
                <a:solidFill>
                  <a:schemeClr val="bg1"/>
                </a:solidFill>
                <a:latin typeface="Arial Narrow" pitchFamily="34" charset="0"/>
              </a:rPr>
              <a:t>Clin</a:t>
            </a:r>
            <a:r>
              <a:rPr lang="en-US" sz="1400" i="1" dirty="0">
                <a:solidFill>
                  <a:schemeClr val="bg1"/>
                </a:solidFill>
                <a:latin typeface="Arial Narrow" pitchFamily="34" charset="0"/>
              </a:rPr>
              <a:t> Office </a:t>
            </a:r>
            <a:r>
              <a:rPr lang="en-US" sz="1400" i="1" dirty="0" err="1" smtClean="0">
                <a:solidFill>
                  <a:schemeClr val="bg1"/>
                </a:solidFill>
                <a:latin typeface="Arial Narrow" pitchFamily="34" charset="0"/>
              </a:rPr>
              <a:t>Pract</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2007;34:791-808.</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defRPr/>
            </a:pPr>
            <a:r>
              <a:rPr lang="en-US" sz="3600" dirty="0" smtClean="0"/>
              <a:t>Types of </a:t>
            </a:r>
            <a:r>
              <a:rPr lang="en-US" sz="3600" dirty="0" err="1" smtClean="0"/>
              <a:t>Injectable</a:t>
            </a:r>
            <a:r>
              <a:rPr lang="en-US" sz="3600" dirty="0" smtClean="0"/>
              <a:t> Insulin</a:t>
            </a:r>
          </a:p>
        </p:txBody>
      </p:sp>
      <p:sp>
        <p:nvSpPr>
          <p:cNvPr id="45059" name="Text Box 3"/>
          <p:cNvSpPr txBox="1">
            <a:spLocks noChangeArrowheads="1"/>
          </p:cNvSpPr>
          <p:nvPr/>
        </p:nvSpPr>
        <p:spPr bwMode="auto">
          <a:xfrm>
            <a:off x="936625" y="1752600"/>
            <a:ext cx="4168775" cy="369332"/>
          </a:xfrm>
          <a:prstGeom prst="rect">
            <a:avLst/>
          </a:prstGeom>
          <a:noFill/>
          <a:ln w="12700" algn="ctr">
            <a:noFill/>
            <a:miter lim="800000"/>
            <a:headEnd/>
            <a:tailEnd/>
          </a:ln>
        </p:spPr>
        <p:txBody>
          <a:bodyPr wrap="square" lIns="45720" rIns="45720">
            <a:spAutoFit/>
          </a:bodyPr>
          <a:lstStyle/>
          <a:p>
            <a:pPr algn="ctr" defTabSz="865188"/>
            <a:r>
              <a:rPr lang="en-US" sz="1800" b="1" dirty="0">
                <a:solidFill>
                  <a:schemeClr val="bg1"/>
                </a:solidFill>
              </a:rPr>
              <a:t>Illustrative Graph of Insulin Profiles</a:t>
            </a:r>
          </a:p>
        </p:txBody>
      </p:sp>
      <p:graphicFrame>
        <p:nvGraphicFramePr>
          <p:cNvPr id="42087" name="Group 103"/>
          <p:cNvGraphicFramePr>
            <a:graphicFrameLocks noGrp="1"/>
          </p:cNvGraphicFramePr>
          <p:nvPr/>
        </p:nvGraphicFramePr>
        <p:xfrm>
          <a:off x="5715000" y="2274332"/>
          <a:ext cx="3200400" cy="2984818"/>
        </p:xfrm>
        <a:graphic>
          <a:graphicData uri="http://schemas.openxmlformats.org/drawingml/2006/table">
            <a:tbl>
              <a:tblPr>
                <a:tableStyleId>{D27102A9-8310-4765-A935-A1911B00CA55}</a:tableStyleId>
              </a:tblPr>
              <a:tblGrid>
                <a:gridCol w="1576388"/>
                <a:gridCol w="1624012"/>
              </a:tblGrid>
              <a:tr h="303213">
                <a:tc>
                  <a:txBody>
                    <a:bodyPr/>
                    <a:lstStyle/>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endParaRPr kumimoji="0" lang="en-GB" sz="1200" b="0"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smtClean="0">
                          <a:ln>
                            <a:noFill/>
                          </a:ln>
                          <a:solidFill>
                            <a:schemeClr val="bg1"/>
                          </a:solidFill>
                          <a:effectLst/>
                        </a:rPr>
                        <a:t>Key Products</a:t>
                      </a:r>
                      <a:endParaRPr kumimoji="0" lang="en-US" sz="1200" b="1" i="0" u="none" strike="noStrike" cap="none" normalizeH="0" baseline="0" smtClean="0">
                        <a:ln>
                          <a:noFill/>
                        </a:ln>
                        <a:solidFill>
                          <a:schemeClr val="bg1"/>
                        </a:solidFill>
                        <a:effectLst/>
                        <a:latin typeface="Arial" pitchFamily="34" charset="0"/>
                      </a:endParaRPr>
                    </a:p>
                  </a:txBody>
                  <a:tcPr marL="45720" marR="45720" anchor="ctr" horzOverflow="overflow"/>
                </a:tc>
              </a:tr>
              <a:tr h="638175">
                <a:tc>
                  <a:txBody>
                    <a:bodyPr/>
                    <a:lstStyle/>
                    <a:p>
                      <a:pPr marL="0" marR="0" lvl="0" indent="0" algn="l" defTabSz="966788"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bg1"/>
                          </a:solidFill>
                          <a:effectLst/>
                        </a:rPr>
                        <a:t>Rapid-acting analog</a:t>
                      </a:r>
                    </a:p>
                    <a:p>
                      <a:pPr marL="0" marR="0" lvl="0" indent="0" algn="l" defTabSz="966788" rtl="0" eaLnBrk="1" fontAlgn="base" latinLnBrk="0" hangingPunct="1">
                        <a:lnSpc>
                          <a:spcPct val="100000"/>
                        </a:lnSpc>
                        <a:spcBef>
                          <a:spcPct val="0"/>
                        </a:spcBef>
                        <a:spcAft>
                          <a:spcPct val="0"/>
                        </a:spcAft>
                        <a:buClr>
                          <a:schemeClr val="tx1"/>
                        </a:buClr>
                        <a:buSzPct val="80000"/>
                        <a:buFontTx/>
                        <a:buNone/>
                        <a:tabLst/>
                      </a:pPr>
                      <a:endParaRPr kumimoji="0" lang="en-GB" sz="1200" b="1" i="0" u="none" strike="noStrike" cap="none" normalizeH="0" baseline="0" dirty="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Humalog</a:t>
                      </a:r>
                      <a:endParaRPr kumimoji="0" lang="en-US" sz="1200" u="none" strike="noStrike" cap="none" normalizeH="0" baseline="0" dirty="0" smtClean="0">
                        <a:ln>
                          <a:noFill/>
                        </a:ln>
                        <a:solidFill>
                          <a:schemeClr val="bg1"/>
                        </a:solidFill>
                        <a:effectLst/>
                      </a:endParaRPr>
                    </a:p>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Novolog</a:t>
                      </a:r>
                      <a:endParaRPr kumimoji="0" lang="en-US" sz="1200" u="none" strike="noStrike" cap="none" normalizeH="0" baseline="0" dirty="0" smtClean="0">
                        <a:ln>
                          <a:noFill/>
                        </a:ln>
                        <a:solidFill>
                          <a:schemeClr val="bg1"/>
                        </a:solidFill>
                        <a:effectLst/>
                      </a:endParaRPr>
                    </a:p>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Apidra</a:t>
                      </a:r>
                      <a:endParaRPr kumimoji="0" lang="en-US" sz="1200" b="0" i="0" u="none" strike="noStrike" cap="none" normalizeH="0" baseline="0" dirty="0" smtClean="0">
                        <a:ln>
                          <a:noFill/>
                        </a:ln>
                        <a:solidFill>
                          <a:schemeClr val="bg1"/>
                        </a:solidFill>
                        <a:effectLst/>
                        <a:latin typeface="Arial" pitchFamily="34" charset="0"/>
                      </a:endParaRPr>
                    </a:p>
                  </a:txBody>
                  <a:tcPr marL="45720" marR="45720" anchor="ctr" horzOverflow="overflow"/>
                </a:tc>
              </a:tr>
              <a:tr h="455613">
                <a:tc>
                  <a:txBody>
                    <a:bodyPr/>
                    <a:lstStyle/>
                    <a:p>
                      <a:pPr marL="0" marR="0" lvl="0" indent="0" algn="l" defTabSz="966788"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solidFill>
                            <a:schemeClr val="bg1"/>
                          </a:solidFill>
                          <a:effectLst/>
                        </a:rPr>
                        <a:t>Human regular</a:t>
                      </a:r>
                    </a:p>
                    <a:p>
                      <a:pPr marL="0" marR="0" lvl="0" indent="0" algn="l" defTabSz="966788" rtl="0" eaLnBrk="1" fontAlgn="base" latinLnBrk="0" hangingPunct="1">
                        <a:lnSpc>
                          <a:spcPct val="100000"/>
                        </a:lnSpc>
                        <a:spcBef>
                          <a:spcPct val="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Humulin</a:t>
                      </a:r>
                      <a:r>
                        <a:rPr kumimoji="0" lang="en-US" sz="1200" u="none" strike="noStrike" cap="none" normalizeH="0" baseline="0" dirty="0" smtClean="0">
                          <a:ln>
                            <a:noFill/>
                          </a:ln>
                          <a:solidFill>
                            <a:schemeClr val="bg1"/>
                          </a:solidFill>
                          <a:effectLst/>
                        </a:rPr>
                        <a:t> R</a:t>
                      </a:r>
                    </a:p>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Novolin</a:t>
                      </a:r>
                      <a:r>
                        <a:rPr kumimoji="0" lang="en-US" sz="1200" u="none" strike="noStrike" cap="none" normalizeH="0" baseline="0" dirty="0" smtClean="0">
                          <a:ln>
                            <a:noFill/>
                          </a:ln>
                          <a:solidFill>
                            <a:schemeClr val="bg1"/>
                          </a:solidFill>
                          <a:effectLst/>
                        </a:rPr>
                        <a:t> R</a:t>
                      </a:r>
                      <a:endParaRPr kumimoji="0" lang="en-US" sz="1200" b="0" i="0" u="none" strike="noStrike" cap="none" normalizeH="0" baseline="0" dirty="0" smtClean="0">
                        <a:ln>
                          <a:noFill/>
                        </a:ln>
                        <a:solidFill>
                          <a:schemeClr val="bg1"/>
                        </a:solidFill>
                        <a:effectLst/>
                        <a:latin typeface="Arial" pitchFamily="34" charset="0"/>
                      </a:endParaRPr>
                    </a:p>
                  </a:txBody>
                  <a:tcPr marL="45720" marR="45720" anchor="ctr" horzOverflow="overflow"/>
                </a:tc>
              </a:tr>
              <a:tr h="698500">
                <a:tc>
                  <a:txBody>
                    <a:bodyPr/>
                    <a:lstStyle/>
                    <a:p>
                      <a:pPr marL="0" marR="0" lvl="0" indent="0" algn="l" defTabSz="966788"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solidFill>
                            <a:schemeClr val="bg1"/>
                          </a:solidFill>
                          <a:effectLst/>
                        </a:rPr>
                        <a:t>NPH</a:t>
                      </a:r>
                    </a:p>
                    <a:p>
                      <a:pPr marL="0" marR="0" lvl="0" indent="0" algn="l" defTabSz="966788"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smtClean="0">
                        <a:ln>
                          <a:noFill/>
                        </a:ln>
                        <a:solidFill>
                          <a:schemeClr val="bg1"/>
                        </a:solidFill>
                        <a:effectLst/>
                      </a:endParaRPr>
                    </a:p>
                    <a:p>
                      <a:pPr marL="0" marR="0" lvl="0" indent="0" algn="l" defTabSz="966788" rtl="0" eaLnBrk="1" fontAlgn="base" latinLnBrk="0" hangingPunct="1">
                        <a:lnSpc>
                          <a:spcPct val="100000"/>
                        </a:lnSpc>
                        <a:spcBef>
                          <a:spcPct val="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Humulin</a:t>
                      </a:r>
                      <a:r>
                        <a:rPr kumimoji="0" lang="en-US" sz="1200" u="none" strike="noStrike" cap="none" normalizeH="0" baseline="0" dirty="0" smtClean="0">
                          <a:ln>
                            <a:noFill/>
                          </a:ln>
                          <a:solidFill>
                            <a:schemeClr val="bg1"/>
                          </a:solidFill>
                          <a:effectLst/>
                        </a:rPr>
                        <a:t> N</a:t>
                      </a:r>
                    </a:p>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Novolin</a:t>
                      </a:r>
                      <a:r>
                        <a:rPr kumimoji="0" lang="en-US" sz="1200" u="none" strike="noStrike" cap="none" normalizeH="0" baseline="0" dirty="0" smtClean="0">
                          <a:ln>
                            <a:noFill/>
                          </a:ln>
                          <a:solidFill>
                            <a:schemeClr val="bg1"/>
                          </a:solidFill>
                          <a:effectLst/>
                        </a:rPr>
                        <a:t> N</a:t>
                      </a:r>
                      <a:endParaRPr kumimoji="0" lang="en-US" sz="1200" b="0" i="0" u="none" strike="noStrike" cap="none" normalizeH="0" baseline="0" dirty="0" smtClean="0">
                        <a:ln>
                          <a:noFill/>
                        </a:ln>
                        <a:solidFill>
                          <a:schemeClr val="bg1"/>
                        </a:solidFill>
                        <a:effectLst/>
                        <a:latin typeface="Arial" pitchFamily="34" charset="0"/>
                      </a:endParaRPr>
                    </a:p>
                  </a:txBody>
                  <a:tcPr marL="45720" marR="45720" anchor="ctr" horzOverflow="overflow"/>
                </a:tc>
              </a:tr>
              <a:tr h="885825">
                <a:tc>
                  <a:txBody>
                    <a:bodyPr/>
                    <a:lstStyle/>
                    <a:p>
                      <a:pPr marL="0" marR="0" lvl="0" indent="0" algn="l" defTabSz="966788"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solidFill>
                            <a:schemeClr val="bg1"/>
                          </a:solidFill>
                          <a:effectLst/>
                        </a:rPr>
                        <a:t>24-hour basal </a:t>
                      </a:r>
                    </a:p>
                    <a:p>
                      <a:pPr marL="0" marR="0" lvl="0" indent="0" algn="l" defTabSz="966788" rtl="0" eaLnBrk="1" fontAlgn="base" latinLnBrk="0" hangingPunct="1">
                        <a:lnSpc>
                          <a:spcPct val="100000"/>
                        </a:lnSpc>
                        <a:spcBef>
                          <a:spcPct val="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tc>
                <a:tc>
                  <a:txBody>
                    <a:bodyPr/>
                    <a:lstStyle/>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Lantus</a:t>
                      </a:r>
                      <a:endParaRPr kumimoji="0" lang="en-US" sz="1200" u="none" strike="noStrike" cap="none" normalizeH="0" baseline="0" dirty="0" smtClean="0">
                        <a:ln>
                          <a:noFill/>
                        </a:ln>
                        <a:solidFill>
                          <a:schemeClr val="bg1"/>
                        </a:solidFill>
                        <a:effectLst/>
                      </a:endParaRPr>
                    </a:p>
                    <a:p>
                      <a:pPr marL="0" marR="0" lvl="0" indent="0" algn="ctr" defTabSz="966788" rtl="0" eaLnBrk="1" fontAlgn="base" latinLnBrk="0" hangingPunct="1">
                        <a:lnSpc>
                          <a:spcPct val="100000"/>
                        </a:lnSpc>
                        <a:spcBef>
                          <a:spcPct val="0"/>
                        </a:spcBef>
                        <a:spcAft>
                          <a:spcPct val="0"/>
                        </a:spcAft>
                        <a:buClr>
                          <a:schemeClr val="tx1"/>
                        </a:buClr>
                        <a:buSzPct val="80000"/>
                        <a:buFontTx/>
                        <a:buNone/>
                        <a:tabLst/>
                      </a:pPr>
                      <a:r>
                        <a:rPr kumimoji="0" lang="en-US" sz="1200" u="none" strike="noStrike" cap="none" normalizeH="0" baseline="0" dirty="0" err="1" smtClean="0">
                          <a:ln>
                            <a:noFill/>
                          </a:ln>
                          <a:solidFill>
                            <a:schemeClr val="bg1"/>
                          </a:solidFill>
                          <a:effectLst/>
                        </a:rPr>
                        <a:t>Levemir</a:t>
                      </a:r>
                      <a:endParaRPr kumimoji="0" lang="en-US" sz="1200" b="0" i="0" u="none" strike="noStrike" cap="none" normalizeH="0" baseline="0" dirty="0" smtClean="0">
                        <a:ln>
                          <a:noFill/>
                        </a:ln>
                        <a:solidFill>
                          <a:schemeClr val="bg1"/>
                        </a:solidFill>
                        <a:effectLst/>
                        <a:latin typeface="Arial" pitchFamily="34" charset="0"/>
                      </a:endParaRPr>
                    </a:p>
                  </a:txBody>
                  <a:tcPr marL="45720" marR="45720" anchor="ctr" horzOverflow="overflow"/>
                </a:tc>
              </a:tr>
            </a:tbl>
          </a:graphicData>
        </a:graphic>
      </p:graphicFrame>
      <p:sp>
        <p:nvSpPr>
          <p:cNvPr id="45076" name="Rectangle 43"/>
          <p:cNvSpPr>
            <a:spLocks noChangeArrowheads="1"/>
          </p:cNvSpPr>
          <p:nvPr/>
        </p:nvSpPr>
        <p:spPr bwMode="auto">
          <a:xfrm>
            <a:off x="609600" y="6353175"/>
            <a:ext cx="7239000" cy="215444"/>
          </a:xfrm>
          <a:prstGeom prst="rect">
            <a:avLst/>
          </a:prstGeom>
          <a:noFill/>
          <a:ln w="9525" algn="ctr">
            <a:noFill/>
            <a:miter lim="800000"/>
            <a:headEnd/>
            <a:tailEnd/>
          </a:ln>
        </p:spPr>
        <p:txBody>
          <a:bodyPr lIns="0" tIns="0" rIns="0" bIns="0">
            <a:spAutoFit/>
          </a:bodyPr>
          <a:lstStyle/>
          <a:p>
            <a:pPr marL="514350" indent="-514350" algn="r">
              <a:tabLst>
                <a:tab pos="457200" algn="r"/>
              </a:tabLst>
            </a:pPr>
            <a:r>
              <a:rPr lang="en-US" sz="1400" dirty="0" err="1">
                <a:solidFill>
                  <a:schemeClr val="bg1"/>
                </a:solidFill>
                <a:latin typeface="Arial Narrow" pitchFamily="34" charset="0"/>
              </a:rPr>
              <a:t>Katzung</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al. </a:t>
            </a:r>
            <a:r>
              <a:rPr lang="en-US" sz="1400" i="1" dirty="0">
                <a:solidFill>
                  <a:schemeClr val="bg1"/>
                </a:solidFill>
                <a:latin typeface="Arial Narrow" pitchFamily="34" charset="0"/>
              </a:rPr>
              <a:t>Basic &amp; Clinical </a:t>
            </a:r>
            <a:r>
              <a:rPr lang="en-US" sz="1400" i="1" dirty="0" smtClean="0">
                <a:solidFill>
                  <a:schemeClr val="bg1"/>
                </a:solidFill>
                <a:latin typeface="Arial Narrow" pitchFamily="34" charset="0"/>
              </a:rPr>
              <a:t>Pharmacology</a:t>
            </a:r>
            <a:r>
              <a:rPr lang="en-US" sz="1400" dirty="0" smtClean="0">
                <a:solidFill>
                  <a:schemeClr val="bg1"/>
                </a:solidFill>
                <a:latin typeface="Arial Narrow" pitchFamily="34" charset="0"/>
              </a:rPr>
              <a:t>. 10th </a:t>
            </a:r>
            <a:r>
              <a:rPr lang="en-US" sz="1400" dirty="0">
                <a:solidFill>
                  <a:schemeClr val="bg1"/>
                </a:solidFill>
                <a:latin typeface="Arial Narrow" pitchFamily="34" charset="0"/>
              </a:rPr>
              <a:t>ed. 2007.</a:t>
            </a:r>
          </a:p>
        </p:txBody>
      </p:sp>
      <p:grpSp>
        <p:nvGrpSpPr>
          <p:cNvPr id="2" name="Group 173"/>
          <p:cNvGrpSpPr>
            <a:grpSpLocks/>
          </p:cNvGrpSpPr>
          <p:nvPr/>
        </p:nvGrpSpPr>
        <p:grpSpPr bwMode="auto">
          <a:xfrm>
            <a:off x="533400" y="2274332"/>
            <a:ext cx="5124450" cy="3040063"/>
            <a:chOff x="336" y="1488"/>
            <a:chExt cx="3228" cy="1915"/>
          </a:xfrm>
        </p:grpSpPr>
        <p:grpSp>
          <p:nvGrpSpPr>
            <p:cNvPr id="3" name="Group 165"/>
            <p:cNvGrpSpPr>
              <a:grpSpLocks/>
            </p:cNvGrpSpPr>
            <p:nvPr/>
          </p:nvGrpSpPr>
          <p:grpSpPr bwMode="auto">
            <a:xfrm>
              <a:off x="336" y="1488"/>
              <a:ext cx="3228" cy="1915"/>
              <a:chOff x="342" y="1496"/>
              <a:chExt cx="3228" cy="1915"/>
            </a:xfrm>
          </p:grpSpPr>
          <p:sp>
            <p:nvSpPr>
              <p:cNvPr id="45085" name="Freeform 28"/>
              <p:cNvSpPr>
                <a:spLocks/>
              </p:cNvSpPr>
              <p:nvPr/>
            </p:nvSpPr>
            <p:spPr bwMode="auto">
              <a:xfrm>
                <a:off x="657" y="1752"/>
                <a:ext cx="579" cy="1512"/>
              </a:xfrm>
              <a:custGeom>
                <a:avLst/>
                <a:gdLst>
                  <a:gd name="T0" fmla="*/ 0 w 579"/>
                  <a:gd name="T1" fmla="*/ 1425 h 1512"/>
                  <a:gd name="T2" fmla="*/ 63 w 579"/>
                  <a:gd name="T3" fmla="*/ 648 h 1512"/>
                  <a:gd name="T4" fmla="*/ 135 w 579"/>
                  <a:gd name="T5" fmla="*/ 15 h 1512"/>
                  <a:gd name="T6" fmla="*/ 285 w 579"/>
                  <a:gd name="T7" fmla="*/ 558 h 1512"/>
                  <a:gd name="T8" fmla="*/ 357 w 579"/>
                  <a:gd name="T9" fmla="*/ 894 h 1512"/>
                  <a:gd name="T10" fmla="*/ 462 w 579"/>
                  <a:gd name="T11" fmla="*/ 1317 h 1512"/>
                  <a:gd name="T12" fmla="*/ 579 w 579"/>
                  <a:gd name="T13" fmla="*/ 1512 h 1512"/>
                  <a:gd name="T14" fmla="*/ 0 60000 65536"/>
                  <a:gd name="T15" fmla="*/ 0 60000 65536"/>
                  <a:gd name="T16" fmla="*/ 0 60000 65536"/>
                  <a:gd name="T17" fmla="*/ 0 60000 65536"/>
                  <a:gd name="T18" fmla="*/ 0 60000 65536"/>
                  <a:gd name="T19" fmla="*/ 0 60000 65536"/>
                  <a:gd name="T20" fmla="*/ 0 60000 65536"/>
                  <a:gd name="T21" fmla="*/ 0 w 579"/>
                  <a:gd name="T22" fmla="*/ 0 h 1512"/>
                  <a:gd name="T23" fmla="*/ 579 w 579"/>
                  <a:gd name="T24" fmla="*/ 1512 h 1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9" h="1512">
                    <a:moveTo>
                      <a:pt x="0" y="1425"/>
                    </a:moveTo>
                    <a:cubicBezTo>
                      <a:pt x="11" y="1296"/>
                      <a:pt x="41" y="883"/>
                      <a:pt x="63" y="648"/>
                    </a:cubicBezTo>
                    <a:cubicBezTo>
                      <a:pt x="85" y="413"/>
                      <a:pt x="98" y="30"/>
                      <a:pt x="135" y="15"/>
                    </a:cubicBezTo>
                    <a:cubicBezTo>
                      <a:pt x="172" y="0"/>
                      <a:pt x="248" y="412"/>
                      <a:pt x="285" y="558"/>
                    </a:cubicBezTo>
                    <a:cubicBezTo>
                      <a:pt x="322" y="704"/>
                      <a:pt x="327" y="768"/>
                      <a:pt x="357" y="894"/>
                    </a:cubicBezTo>
                    <a:cubicBezTo>
                      <a:pt x="387" y="1020"/>
                      <a:pt x="425" y="1214"/>
                      <a:pt x="462" y="1317"/>
                    </a:cubicBezTo>
                    <a:cubicBezTo>
                      <a:pt x="499" y="1420"/>
                      <a:pt x="555" y="1472"/>
                      <a:pt x="579" y="1512"/>
                    </a:cubicBezTo>
                  </a:path>
                </a:pathLst>
              </a:custGeom>
              <a:noFill/>
              <a:ln w="12700">
                <a:solidFill>
                  <a:schemeClr val="tx2"/>
                </a:solidFill>
                <a:round/>
                <a:headEnd/>
                <a:tailEnd/>
              </a:ln>
            </p:spPr>
            <p:txBody>
              <a:bodyPr/>
              <a:lstStyle/>
              <a:p>
                <a:endParaRPr lang="en-US">
                  <a:solidFill>
                    <a:schemeClr val="bg1"/>
                  </a:solidFill>
                </a:endParaRPr>
              </a:p>
            </p:txBody>
          </p:sp>
          <p:sp>
            <p:nvSpPr>
              <p:cNvPr id="45086" name="Freeform 29"/>
              <p:cNvSpPr>
                <a:spLocks/>
              </p:cNvSpPr>
              <p:nvPr/>
            </p:nvSpPr>
            <p:spPr bwMode="auto">
              <a:xfrm>
                <a:off x="654" y="2051"/>
                <a:ext cx="1395" cy="1216"/>
              </a:xfrm>
              <a:custGeom>
                <a:avLst/>
                <a:gdLst>
                  <a:gd name="T0" fmla="*/ 0 w 1395"/>
                  <a:gd name="T1" fmla="*/ 1213 h 1216"/>
                  <a:gd name="T2" fmla="*/ 102 w 1395"/>
                  <a:gd name="T3" fmla="*/ 907 h 1216"/>
                  <a:gd name="T4" fmla="*/ 174 w 1395"/>
                  <a:gd name="T5" fmla="*/ 601 h 1216"/>
                  <a:gd name="T6" fmla="*/ 246 w 1395"/>
                  <a:gd name="T7" fmla="*/ 298 h 1216"/>
                  <a:gd name="T8" fmla="*/ 393 w 1395"/>
                  <a:gd name="T9" fmla="*/ 1 h 1216"/>
                  <a:gd name="T10" fmla="*/ 585 w 1395"/>
                  <a:gd name="T11" fmla="*/ 292 h 1216"/>
                  <a:gd name="T12" fmla="*/ 870 w 1395"/>
                  <a:gd name="T13" fmla="*/ 769 h 1216"/>
                  <a:gd name="T14" fmla="*/ 1059 w 1395"/>
                  <a:gd name="T15" fmla="*/ 952 h 1216"/>
                  <a:gd name="T16" fmla="*/ 1395 w 1395"/>
                  <a:gd name="T17" fmla="*/ 1216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5"/>
                  <a:gd name="T28" fmla="*/ 0 h 1216"/>
                  <a:gd name="T29" fmla="*/ 1395 w 1395"/>
                  <a:gd name="T30" fmla="*/ 1216 h 1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5" h="1216">
                    <a:moveTo>
                      <a:pt x="0" y="1213"/>
                    </a:moveTo>
                    <a:cubicBezTo>
                      <a:pt x="17" y="1162"/>
                      <a:pt x="73" y="1009"/>
                      <a:pt x="102" y="907"/>
                    </a:cubicBezTo>
                    <a:cubicBezTo>
                      <a:pt x="131" y="805"/>
                      <a:pt x="150" y="702"/>
                      <a:pt x="174" y="601"/>
                    </a:cubicBezTo>
                    <a:cubicBezTo>
                      <a:pt x="198" y="500"/>
                      <a:pt x="210" y="398"/>
                      <a:pt x="246" y="298"/>
                    </a:cubicBezTo>
                    <a:cubicBezTo>
                      <a:pt x="282" y="198"/>
                      <a:pt x="337" y="2"/>
                      <a:pt x="393" y="1"/>
                    </a:cubicBezTo>
                    <a:cubicBezTo>
                      <a:pt x="449" y="0"/>
                      <a:pt x="506" y="164"/>
                      <a:pt x="585" y="292"/>
                    </a:cubicBezTo>
                    <a:cubicBezTo>
                      <a:pt x="664" y="420"/>
                      <a:pt x="791" y="659"/>
                      <a:pt x="870" y="769"/>
                    </a:cubicBezTo>
                    <a:cubicBezTo>
                      <a:pt x="949" y="879"/>
                      <a:pt x="971" y="877"/>
                      <a:pt x="1059" y="952"/>
                    </a:cubicBezTo>
                    <a:cubicBezTo>
                      <a:pt x="1147" y="1027"/>
                      <a:pt x="1325" y="1161"/>
                      <a:pt x="1395" y="1216"/>
                    </a:cubicBezTo>
                  </a:path>
                </a:pathLst>
              </a:custGeom>
              <a:noFill/>
              <a:ln w="12700">
                <a:solidFill>
                  <a:schemeClr val="tx2"/>
                </a:solidFill>
                <a:prstDash val="dash"/>
                <a:round/>
                <a:headEnd/>
                <a:tailEnd/>
              </a:ln>
            </p:spPr>
            <p:txBody>
              <a:bodyPr/>
              <a:lstStyle/>
              <a:p>
                <a:endParaRPr lang="en-US">
                  <a:solidFill>
                    <a:schemeClr val="bg1"/>
                  </a:solidFill>
                </a:endParaRPr>
              </a:p>
            </p:txBody>
          </p:sp>
          <p:sp>
            <p:nvSpPr>
              <p:cNvPr id="45087" name="Freeform 30"/>
              <p:cNvSpPr>
                <a:spLocks/>
              </p:cNvSpPr>
              <p:nvPr/>
            </p:nvSpPr>
            <p:spPr bwMode="auto">
              <a:xfrm>
                <a:off x="651" y="2100"/>
                <a:ext cx="837" cy="1167"/>
              </a:xfrm>
              <a:custGeom>
                <a:avLst/>
                <a:gdLst>
                  <a:gd name="T0" fmla="*/ 0 w 837"/>
                  <a:gd name="T1" fmla="*/ 1167 h 1167"/>
                  <a:gd name="T2" fmla="*/ 114 w 837"/>
                  <a:gd name="T3" fmla="*/ 375 h 1167"/>
                  <a:gd name="T4" fmla="*/ 204 w 837"/>
                  <a:gd name="T5" fmla="*/ 57 h 1167"/>
                  <a:gd name="T6" fmla="*/ 345 w 837"/>
                  <a:gd name="T7" fmla="*/ 54 h 1167"/>
                  <a:gd name="T8" fmla="*/ 456 w 837"/>
                  <a:gd name="T9" fmla="*/ 378 h 1167"/>
                  <a:gd name="T10" fmla="*/ 570 w 837"/>
                  <a:gd name="T11" fmla="*/ 792 h 1167"/>
                  <a:gd name="T12" fmla="*/ 837 w 837"/>
                  <a:gd name="T13" fmla="*/ 1164 h 1167"/>
                  <a:gd name="T14" fmla="*/ 0 60000 65536"/>
                  <a:gd name="T15" fmla="*/ 0 60000 65536"/>
                  <a:gd name="T16" fmla="*/ 0 60000 65536"/>
                  <a:gd name="T17" fmla="*/ 0 60000 65536"/>
                  <a:gd name="T18" fmla="*/ 0 60000 65536"/>
                  <a:gd name="T19" fmla="*/ 0 60000 65536"/>
                  <a:gd name="T20" fmla="*/ 0 60000 65536"/>
                  <a:gd name="T21" fmla="*/ 0 w 837"/>
                  <a:gd name="T22" fmla="*/ 0 h 1167"/>
                  <a:gd name="T23" fmla="*/ 837 w 837"/>
                  <a:gd name="T24" fmla="*/ 1167 h 1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7" h="1167">
                    <a:moveTo>
                      <a:pt x="0" y="1167"/>
                    </a:moveTo>
                    <a:cubicBezTo>
                      <a:pt x="19" y="1035"/>
                      <a:pt x="80" y="560"/>
                      <a:pt x="114" y="375"/>
                    </a:cubicBezTo>
                    <a:cubicBezTo>
                      <a:pt x="148" y="190"/>
                      <a:pt x="166" y="110"/>
                      <a:pt x="204" y="57"/>
                    </a:cubicBezTo>
                    <a:cubicBezTo>
                      <a:pt x="242" y="4"/>
                      <a:pt x="303" y="0"/>
                      <a:pt x="345" y="54"/>
                    </a:cubicBezTo>
                    <a:cubicBezTo>
                      <a:pt x="387" y="108"/>
                      <a:pt x="419" y="255"/>
                      <a:pt x="456" y="378"/>
                    </a:cubicBezTo>
                    <a:cubicBezTo>
                      <a:pt x="493" y="501"/>
                      <a:pt x="507" y="661"/>
                      <a:pt x="570" y="792"/>
                    </a:cubicBezTo>
                    <a:cubicBezTo>
                      <a:pt x="633" y="923"/>
                      <a:pt x="782" y="1087"/>
                      <a:pt x="837" y="1164"/>
                    </a:cubicBezTo>
                  </a:path>
                </a:pathLst>
              </a:custGeom>
              <a:noFill/>
              <a:ln w="12700">
                <a:solidFill>
                  <a:schemeClr val="hlink"/>
                </a:solidFill>
                <a:round/>
                <a:headEnd/>
                <a:tailEnd/>
              </a:ln>
            </p:spPr>
            <p:txBody>
              <a:bodyPr/>
              <a:lstStyle/>
              <a:p>
                <a:endParaRPr lang="en-US">
                  <a:solidFill>
                    <a:schemeClr val="bg1"/>
                  </a:solidFill>
                </a:endParaRPr>
              </a:p>
            </p:txBody>
          </p:sp>
          <p:sp>
            <p:nvSpPr>
              <p:cNvPr id="45088" name="Freeform 31"/>
              <p:cNvSpPr>
                <a:spLocks/>
              </p:cNvSpPr>
              <p:nvPr/>
            </p:nvSpPr>
            <p:spPr bwMode="auto">
              <a:xfrm>
                <a:off x="807" y="2443"/>
                <a:ext cx="1689" cy="821"/>
              </a:xfrm>
              <a:custGeom>
                <a:avLst/>
                <a:gdLst>
                  <a:gd name="T0" fmla="*/ 0 w 1689"/>
                  <a:gd name="T1" fmla="*/ 809 h 821"/>
                  <a:gd name="T2" fmla="*/ 87 w 1689"/>
                  <a:gd name="T3" fmla="*/ 731 h 821"/>
                  <a:gd name="T4" fmla="*/ 129 w 1689"/>
                  <a:gd name="T5" fmla="*/ 638 h 821"/>
                  <a:gd name="T6" fmla="*/ 240 w 1689"/>
                  <a:gd name="T7" fmla="*/ 236 h 821"/>
                  <a:gd name="T8" fmla="*/ 372 w 1689"/>
                  <a:gd name="T9" fmla="*/ 14 h 821"/>
                  <a:gd name="T10" fmla="*/ 753 w 1689"/>
                  <a:gd name="T11" fmla="*/ 152 h 821"/>
                  <a:gd name="T12" fmla="*/ 1008 w 1689"/>
                  <a:gd name="T13" fmla="*/ 386 h 821"/>
                  <a:gd name="T14" fmla="*/ 1257 w 1689"/>
                  <a:gd name="T15" fmla="*/ 581 h 821"/>
                  <a:gd name="T16" fmla="*/ 1689 w 1689"/>
                  <a:gd name="T17" fmla="*/ 821 h 8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9"/>
                  <a:gd name="T28" fmla="*/ 0 h 821"/>
                  <a:gd name="T29" fmla="*/ 1689 w 1689"/>
                  <a:gd name="T30" fmla="*/ 821 h 8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9" h="821">
                    <a:moveTo>
                      <a:pt x="0" y="809"/>
                    </a:moveTo>
                    <a:cubicBezTo>
                      <a:pt x="14" y="796"/>
                      <a:pt x="65" y="759"/>
                      <a:pt x="87" y="731"/>
                    </a:cubicBezTo>
                    <a:cubicBezTo>
                      <a:pt x="109" y="703"/>
                      <a:pt x="104" y="720"/>
                      <a:pt x="129" y="638"/>
                    </a:cubicBezTo>
                    <a:cubicBezTo>
                      <a:pt x="154" y="556"/>
                      <a:pt x="200" y="340"/>
                      <a:pt x="240" y="236"/>
                    </a:cubicBezTo>
                    <a:cubicBezTo>
                      <a:pt x="280" y="132"/>
                      <a:pt x="287" y="28"/>
                      <a:pt x="372" y="14"/>
                    </a:cubicBezTo>
                    <a:cubicBezTo>
                      <a:pt x="457" y="0"/>
                      <a:pt x="647" y="90"/>
                      <a:pt x="753" y="152"/>
                    </a:cubicBezTo>
                    <a:cubicBezTo>
                      <a:pt x="859" y="214"/>
                      <a:pt x="924" y="315"/>
                      <a:pt x="1008" y="386"/>
                    </a:cubicBezTo>
                    <a:cubicBezTo>
                      <a:pt x="1092" y="457"/>
                      <a:pt x="1144" y="509"/>
                      <a:pt x="1257" y="581"/>
                    </a:cubicBezTo>
                    <a:cubicBezTo>
                      <a:pt x="1370" y="653"/>
                      <a:pt x="1545" y="753"/>
                      <a:pt x="1689" y="821"/>
                    </a:cubicBezTo>
                  </a:path>
                </a:pathLst>
              </a:custGeom>
              <a:noFill/>
              <a:ln w="12700">
                <a:solidFill>
                  <a:schemeClr val="hlink"/>
                </a:solidFill>
                <a:prstDash val="dash"/>
                <a:round/>
                <a:headEnd/>
                <a:tailEnd/>
              </a:ln>
            </p:spPr>
            <p:txBody>
              <a:bodyPr/>
              <a:lstStyle/>
              <a:p>
                <a:endParaRPr lang="en-US">
                  <a:solidFill>
                    <a:schemeClr val="bg1"/>
                  </a:solidFill>
                </a:endParaRPr>
              </a:p>
            </p:txBody>
          </p:sp>
          <p:sp>
            <p:nvSpPr>
              <p:cNvPr id="45089" name="Freeform 32"/>
              <p:cNvSpPr>
                <a:spLocks/>
              </p:cNvSpPr>
              <p:nvPr/>
            </p:nvSpPr>
            <p:spPr bwMode="auto">
              <a:xfrm>
                <a:off x="758" y="3034"/>
                <a:ext cx="2584" cy="230"/>
              </a:xfrm>
              <a:custGeom>
                <a:avLst/>
                <a:gdLst>
                  <a:gd name="T0" fmla="*/ 10 w 2584"/>
                  <a:gd name="T1" fmla="*/ 230 h 230"/>
                  <a:gd name="T2" fmla="*/ 19 w 2584"/>
                  <a:gd name="T3" fmla="*/ 197 h 230"/>
                  <a:gd name="T4" fmla="*/ 124 w 2584"/>
                  <a:gd name="T5" fmla="*/ 191 h 230"/>
                  <a:gd name="T6" fmla="*/ 181 w 2584"/>
                  <a:gd name="T7" fmla="*/ 149 h 230"/>
                  <a:gd name="T8" fmla="*/ 238 w 2584"/>
                  <a:gd name="T9" fmla="*/ 65 h 230"/>
                  <a:gd name="T10" fmla="*/ 334 w 2584"/>
                  <a:gd name="T11" fmla="*/ 8 h 230"/>
                  <a:gd name="T12" fmla="*/ 712 w 2584"/>
                  <a:gd name="T13" fmla="*/ 14 h 230"/>
                  <a:gd name="T14" fmla="*/ 1468 w 2584"/>
                  <a:gd name="T15" fmla="*/ 41 h 230"/>
                  <a:gd name="T16" fmla="*/ 2161 w 2584"/>
                  <a:gd name="T17" fmla="*/ 77 h 230"/>
                  <a:gd name="T18" fmla="*/ 2584 w 2584"/>
                  <a:gd name="T19" fmla="*/ 224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4"/>
                  <a:gd name="T31" fmla="*/ 0 h 230"/>
                  <a:gd name="T32" fmla="*/ 2584 w 2584"/>
                  <a:gd name="T33" fmla="*/ 230 h 2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4" h="230">
                    <a:moveTo>
                      <a:pt x="10" y="230"/>
                    </a:moveTo>
                    <a:cubicBezTo>
                      <a:pt x="11" y="225"/>
                      <a:pt x="0" y="204"/>
                      <a:pt x="19" y="197"/>
                    </a:cubicBezTo>
                    <a:cubicBezTo>
                      <a:pt x="38" y="190"/>
                      <a:pt x="97" y="199"/>
                      <a:pt x="124" y="191"/>
                    </a:cubicBezTo>
                    <a:cubicBezTo>
                      <a:pt x="151" y="183"/>
                      <a:pt x="162" y="170"/>
                      <a:pt x="181" y="149"/>
                    </a:cubicBezTo>
                    <a:cubicBezTo>
                      <a:pt x="200" y="128"/>
                      <a:pt x="212" y="88"/>
                      <a:pt x="238" y="65"/>
                    </a:cubicBezTo>
                    <a:cubicBezTo>
                      <a:pt x="264" y="42"/>
                      <a:pt x="255" y="16"/>
                      <a:pt x="334" y="8"/>
                    </a:cubicBezTo>
                    <a:cubicBezTo>
                      <a:pt x="413" y="0"/>
                      <a:pt x="523" y="8"/>
                      <a:pt x="712" y="14"/>
                    </a:cubicBezTo>
                    <a:cubicBezTo>
                      <a:pt x="901" y="20"/>
                      <a:pt x="1227" y="31"/>
                      <a:pt x="1468" y="41"/>
                    </a:cubicBezTo>
                    <a:cubicBezTo>
                      <a:pt x="1709" y="51"/>
                      <a:pt x="1975" y="47"/>
                      <a:pt x="2161" y="77"/>
                    </a:cubicBezTo>
                    <a:cubicBezTo>
                      <a:pt x="2347" y="107"/>
                      <a:pt x="2496" y="194"/>
                      <a:pt x="2584" y="224"/>
                    </a:cubicBezTo>
                  </a:path>
                </a:pathLst>
              </a:custGeom>
              <a:noFill/>
              <a:ln w="12700">
                <a:solidFill>
                  <a:schemeClr val="bg1"/>
                </a:solidFill>
                <a:prstDash val="dash"/>
                <a:round/>
                <a:headEnd/>
                <a:tailEnd/>
              </a:ln>
            </p:spPr>
            <p:txBody>
              <a:bodyPr/>
              <a:lstStyle/>
              <a:p>
                <a:endParaRPr lang="en-US">
                  <a:solidFill>
                    <a:schemeClr val="bg1"/>
                  </a:solidFill>
                </a:endParaRPr>
              </a:p>
            </p:txBody>
          </p:sp>
          <p:sp>
            <p:nvSpPr>
              <p:cNvPr id="45090" name="Freeform 33"/>
              <p:cNvSpPr>
                <a:spLocks/>
              </p:cNvSpPr>
              <p:nvPr/>
            </p:nvSpPr>
            <p:spPr bwMode="auto">
              <a:xfrm>
                <a:off x="894" y="2968"/>
                <a:ext cx="2490" cy="293"/>
              </a:xfrm>
              <a:custGeom>
                <a:avLst/>
                <a:gdLst>
                  <a:gd name="T0" fmla="*/ 0 w 2490"/>
                  <a:gd name="T1" fmla="*/ 293 h 293"/>
                  <a:gd name="T2" fmla="*/ 69 w 2490"/>
                  <a:gd name="T3" fmla="*/ 260 h 293"/>
                  <a:gd name="T4" fmla="*/ 354 w 2490"/>
                  <a:gd name="T5" fmla="*/ 248 h 293"/>
                  <a:gd name="T6" fmla="*/ 543 w 2490"/>
                  <a:gd name="T7" fmla="*/ 32 h 293"/>
                  <a:gd name="T8" fmla="*/ 1143 w 2490"/>
                  <a:gd name="T9" fmla="*/ 59 h 293"/>
                  <a:gd name="T10" fmla="*/ 2490 w 2490"/>
                  <a:gd name="T11" fmla="*/ 119 h 293"/>
                  <a:gd name="T12" fmla="*/ 0 60000 65536"/>
                  <a:gd name="T13" fmla="*/ 0 60000 65536"/>
                  <a:gd name="T14" fmla="*/ 0 60000 65536"/>
                  <a:gd name="T15" fmla="*/ 0 60000 65536"/>
                  <a:gd name="T16" fmla="*/ 0 60000 65536"/>
                  <a:gd name="T17" fmla="*/ 0 60000 65536"/>
                  <a:gd name="T18" fmla="*/ 0 w 2490"/>
                  <a:gd name="T19" fmla="*/ 0 h 293"/>
                  <a:gd name="T20" fmla="*/ 2490 w 2490"/>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2490" h="293">
                    <a:moveTo>
                      <a:pt x="0" y="293"/>
                    </a:moveTo>
                    <a:cubicBezTo>
                      <a:pt x="11" y="288"/>
                      <a:pt x="10" y="268"/>
                      <a:pt x="69" y="260"/>
                    </a:cubicBezTo>
                    <a:cubicBezTo>
                      <a:pt x="128" y="252"/>
                      <a:pt x="275" y="286"/>
                      <a:pt x="354" y="248"/>
                    </a:cubicBezTo>
                    <a:cubicBezTo>
                      <a:pt x="433" y="210"/>
                      <a:pt x="412" y="64"/>
                      <a:pt x="543" y="32"/>
                    </a:cubicBezTo>
                    <a:cubicBezTo>
                      <a:pt x="674" y="0"/>
                      <a:pt x="819" y="45"/>
                      <a:pt x="1143" y="59"/>
                    </a:cubicBezTo>
                    <a:cubicBezTo>
                      <a:pt x="1467" y="73"/>
                      <a:pt x="2210" y="107"/>
                      <a:pt x="2490" y="119"/>
                    </a:cubicBezTo>
                  </a:path>
                </a:pathLst>
              </a:custGeom>
              <a:noFill/>
              <a:ln w="12700">
                <a:solidFill>
                  <a:schemeClr val="bg1"/>
                </a:solidFill>
                <a:round/>
                <a:headEnd/>
                <a:tailEnd/>
              </a:ln>
            </p:spPr>
            <p:txBody>
              <a:bodyPr/>
              <a:lstStyle/>
              <a:p>
                <a:endParaRPr lang="en-US" dirty="0">
                  <a:solidFill>
                    <a:schemeClr val="bg1"/>
                  </a:solidFill>
                </a:endParaRPr>
              </a:p>
            </p:txBody>
          </p:sp>
          <p:sp>
            <p:nvSpPr>
              <p:cNvPr id="45091" name="Text Box 34"/>
              <p:cNvSpPr txBox="1">
                <a:spLocks noChangeArrowheads="1"/>
              </p:cNvSpPr>
              <p:nvPr/>
            </p:nvSpPr>
            <p:spPr bwMode="auto">
              <a:xfrm>
                <a:off x="825" y="1614"/>
                <a:ext cx="1083" cy="144"/>
              </a:xfrm>
              <a:prstGeom prst="rect">
                <a:avLst/>
              </a:prstGeom>
              <a:noFill/>
              <a:ln w="9525">
                <a:noFill/>
                <a:miter lim="800000"/>
                <a:headEnd/>
                <a:tailEnd/>
              </a:ln>
            </p:spPr>
            <p:txBody>
              <a:bodyPr>
                <a:spAutoFit/>
              </a:bodyPr>
              <a:lstStyle/>
              <a:p>
                <a:pPr algn="ctr">
                  <a:spcBef>
                    <a:spcPct val="50000"/>
                  </a:spcBef>
                </a:pPr>
                <a:r>
                  <a:rPr lang="en-US" sz="900">
                    <a:solidFill>
                      <a:schemeClr val="bg1"/>
                    </a:solidFill>
                  </a:rPr>
                  <a:t>Insulin Iispro, aspart, gulisine</a:t>
                </a:r>
              </a:p>
            </p:txBody>
          </p:sp>
          <p:sp>
            <p:nvSpPr>
              <p:cNvPr id="45092" name="Text Box 35"/>
              <p:cNvSpPr txBox="1">
                <a:spLocks noChangeArrowheads="1"/>
              </p:cNvSpPr>
              <p:nvPr/>
            </p:nvSpPr>
            <p:spPr bwMode="auto">
              <a:xfrm>
                <a:off x="1170" y="1962"/>
                <a:ext cx="384" cy="144"/>
              </a:xfrm>
              <a:prstGeom prst="rect">
                <a:avLst/>
              </a:prstGeom>
              <a:noFill/>
              <a:ln w="9525">
                <a:noFill/>
                <a:miter lim="800000"/>
                <a:headEnd/>
                <a:tailEnd/>
              </a:ln>
            </p:spPr>
            <p:txBody>
              <a:bodyPr>
                <a:spAutoFit/>
              </a:bodyPr>
              <a:lstStyle/>
              <a:p>
                <a:pPr algn="ctr">
                  <a:spcBef>
                    <a:spcPct val="50000"/>
                  </a:spcBef>
                </a:pPr>
                <a:r>
                  <a:rPr lang="en-US" sz="900">
                    <a:solidFill>
                      <a:schemeClr val="bg1"/>
                    </a:solidFill>
                  </a:rPr>
                  <a:t>Regular</a:t>
                </a:r>
              </a:p>
            </p:txBody>
          </p:sp>
          <p:sp>
            <p:nvSpPr>
              <p:cNvPr id="45093" name="Text Box 36"/>
              <p:cNvSpPr txBox="1">
                <a:spLocks noChangeArrowheads="1"/>
              </p:cNvSpPr>
              <p:nvPr/>
            </p:nvSpPr>
            <p:spPr bwMode="auto">
              <a:xfrm>
                <a:off x="1242" y="2115"/>
                <a:ext cx="576" cy="144"/>
              </a:xfrm>
              <a:prstGeom prst="rect">
                <a:avLst/>
              </a:prstGeom>
              <a:noFill/>
              <a:ln w="9525">
                <a:noFill/>
                <a:miter lim="800000"/>
                <a:headEnd/>
                <a:tailEnd/>
              </a:ln>
            </p:spPr>
            <p:txBody>
              <a:bodyPr>
                <a:spAutoFit/>
              </a:bodyPr>
              <a:lstStyle/>
              <a:p>
                <a:pPr algn="ctr">
                  <a:spcBef>
                    <a:spcPct val="50000"/>
                  </a:spcBef>
                </a:pPr>
                <a:r>
                  <a:rPr lang="en-US" sz="900">
                    <a:solidFill>
                      <a:schemeClr val="bg1"/>
                    </a:solidFill>
                  </a:rPr>
                  <a:t>Inhaled insulin</a:t>
                </a:r>
              </a:p>
            </p:txBody>
          </p:sp>
          <p:sp>
            <p:nvSpPr>
              <p:cNvPr id="45094" name="Text Box 37"/>
              <p:cNvSpPr txBox="1">
                <a:spLocks noChangeArrowheads="1"/>
              </p:cNvSpPr>
              <p:nvPr/>
            </p:nvSpPr>
            <p:spPr bwMode="auto">
              <a:xfrm>
                <a:off x="1395" y="2265"/>
                <a:ext cx="288" cy="144"/>
              </a:xfrm>
              <a:prstGeom prst="rect">
                <a:avLst/>
              </a:prstGeom>
              <a:noFill/>
              <a:ln w="9525">
                <a:noFill/>
                <a:miter lim="800000"/>
                <a:headEnd/>
                <a:tailEnd/>
              </a:ln>
            </p:spPr>
            <p:txBody>
              <a:bodyPr>
                <a:spAutoFit/>
              </a:bodyPr>
              <a:lstStyle/>
              <a:p>
                <a:pPr algn="ctr">
                  <a:spcBef>
                    <a:spcPct val="50000"/>
                  </a:spcBef>
                </a:pPr>
                <a:r>
                  <a:rPr lang="en-US" sz="900">
                    <a:solidFill>
                      <a:schemeClr val="bg1"/>
                    </a:solidFill>
                  </a:rPr>
                  <a:t>NPH</a:t>
                </a:r>
              </a:p>
            </p:txBody>
          </p:sp>
          <p:sp>
            <p:nvSpPr>
              <p:cNvPr id="45095" name="Text Box 38"/>
              <p:cNvSpPr txBox="1">
                <a:spLocks noChangeArrowheads="1"/>
              </p:cNvSpPr>
              <p:nvPr/>
            </p:nvSpPr>
            <p:spPr bwMode="auto">
              <a:xfrm>
                <a:off x="2346" y="2826"/>
                <a:ext cx="597" cy="144"/>
              </a:xfrm>
              <a:prstGeom prst="rect">
                <a:avLst/>
              </a:prstGeom>
              <a:noFill/>
              <a:ln w="9525">
                <a:noFill/>
                <a:miter lim="800000"/>
                <a:headEnd/>
                <a:tailEnd/>
              </a:ln>
            </p:spPr>
            <p:txBody>
              <a:bodyPr>
                <a:spAutoFit/>
              </a:bodyPr>
              <a:lstStyle/>
              <a:p>
                <a:pPr algn="ctr">
                  <a:spcBef>
                    <a:spcPct val="50000"/>
                  </a:spcBef>
                </a:pPr>
                <a:r>
                  <a:rPr lang="en-US" sz="900">
                    <a:solidFill>
                      <a:schemeClr val="bg1"/>
                    </a:solidFill>
                  </a:rPr>
                  <a:t>Insulin detemir</a:t>
                </a:r>
              </a:p>
            </p:txBody>
          </p:sp>
          <p:sp>
            <p:nvSpPr>
              <p:cNvPr id="45096" name="Text Box 39"/>
              <p:cNvSpPr txBox="1">
                <a:spLocks noChangeArrowheads="1"/>
              </p:cNvSpPr>
              <p:nvPr/>
            </p:nvSpPr>
            <p:spPr bwMode="auto">
              <a:xfrm>
                <a:off x="2910" y="2784"/>
                <a:ext cx="630" cy="144"/>
              </a:xfrm>
              <a:prstGeom prst="rect">
                <a:avLst/>
              </a:prstGeom>
              <a:noFill/>
              <a:ln w="9525">
                <a:noFill/>
                <a:miter lim="800000"/>
                <a:headEnd/>
                <a:tailEnd/>
              </a:ln>
            </p:spPr>
            <p:txBody>
              <a:bodyPr>
                <a:spAutoFit/>
              </a:bodyPr>
              <a:lstStyle/>
              <a:p>
                <a:pPr algn="ctr">
                  <a:spcBef>
                    <a:spcPct val="50000"/>
                  </a:spcBef>
                </a:pPr>
                <a:r>
                  <a:rPr lang="en-US" sz="900">
                    <a:solidFill>
                      <a:schemeClr val="bg1"/>
                    </a:solidFill>
                  </a:rPr>
                  <a:t>Insulin glargine</a:t>
                </a:r>
              </a:p>
            </p:txBody>
          </p:sp>
          <p:sp>
            <p:nvSpPr>
              <p:cNvPr id="45097" name="Text Box 40"/>
              <p:cNvSpPr txBox="1">
                <a:spLocks noChangeArrowheads="1"/>
              </p:cNvSpPr>
              <p:nvPr/>
            </p:nvSpPr>
            <p:spPr bwMode="auto">
              <a:xfrm rot="16200000">
                <a:off x="-411" y="2297"/>
                <a:ext cx="1680" cy="173"/>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Glucose infusion rate (mg/kg/min)</a:t>
                </a:r>
              </a:p>
            </p:txBody>
          </p:sp>
          <p:grpSp>
            <p:nvGrpSpPr>
              <p:cNvPr id="4" name="Group 49"/>
              <p:cNvGrpSpPr>
                <a:grpSpLocks/>
              </p:cNvGrpSpPr>
              <p:nvPr/>
            </p:nvGrpSpPr>
            <p:grpSpPr bwMode="auto">
              <a:xfrm>
                <a:off x="653" y="1552"/>
                <a:ext cx="48" cy="1712"/>
                <a:chOff x="653" y="1552"/>
                <a:chExt cx="48" cy="1712"/>
              </a:xfrm>
            </p:grpSpPr>
            <p:sp>
              <p:nvSpPr>
                <p:cNvPr id="45185" name="Line 24"/>
                <p:cNvSpPr>
                  <a:spLocks noChangeShapeType="1"/>
                </p:cNvSpPr>
                <p:nvPr/>
              </p:nvSpPr>
              <p:spPr bwMode="auto">
                <a:xfrm>
                  <a:off x="654" y="1552"/>
                  <a:ext cx="0" cy="1712"/>
                </a:xfrm>
                <a:prstGeom prst="line">
                  <a:avLst/>
                </a:prstGeom>
                <a:noFill/>
                <a:ln w="12700">
                  <a:solidFill>
                    <a:schemeClr val="bg1"/>
                  </a:solidFill>
                  <a:round/>
                  <a:headEnd/>
                  <a:tailEnd/>
                </a:ln>
              </p:spPr>
              <p:txBody>
                <a:bodyPr/>
                <a:lstStyle/>
                <a:p>
                  <a:endParaRPr lang="en-US">
                    <a:solidFill>
                      <a:schemeClr val="bg1"/>
                    </a:solidFill>
                  </a:endParaRPr>
                </a:p>
              </p:txBody>
            </p:sp>
            <p:grpSp>
              <p:nvGrpSpPr>
                <p:cNvPr id="5" name="Group 48"/>
                <p:cNvGrpSpPr>
                  <a:grpSpLocks/>
                </p:cNvGrpSpPr>
                <p:nvPr/>
              </p:nvGrpSpPr>
              <p:grpSpPr bwMode="auto">
                <a:xfrm>
                  <a:off x="653" y="1776"/>
                  <a:ext cx="48" cy="1269"/>
                  <a:chOff x="653" y="1776"/>
                  <a:chExt cx="48" cy="1269"/>
                </a:xfrm>
              </p:grpSpPr>
              <p:sp>
                <p:nvSpPr>
                  <p:cNvPr id="45187" name="Line 41"/>
                  <p:cNvSpPr>
                    <a:spLocks noChangeShapeType="1"/>
                  </p:cNvSpPr>
                  <p:nvPr/>
                </p:nvSpPr>
                <p:spPr bwMode="auto">
                  <a:xfrm>
                    <a:off x="653" y="1776"/>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5188" name="Line 42"/>
                  <p:cNvSpPr>
                    <a:spLocks noChangeShapeType="1"/>
                  </p:cNvSpPr>
                  <p:nvPr/>
                </p:nvSpPr>
                <p:spPr bwMode="auto">
                  <a:xfrm>
                    <a:off x="653" y="1994"/>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5189" name="Line 43"/>
                  <p:cNvSpPr>
                    <a:spLocks noChangeShapeType="1"/>
                  </p:cNvSpPr>
                  <p:nvPr/>
                </p:nvSpPr>
                <p:spPr bwMode="auto">
                  <a:xfrm>
                    <a:off x="653" y="2211"/>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5190" name="Line 44"/>
                  <p:cNvSpPr>
                    <a:spLocks noChangeShapeType="1"/>
                  </p:cNvSpPr>
                  <p:nvPr/>
                </p:nvSpPr>
                <p:spPr bwMode="auto">
                  <a:xfrm>
                    <a:off x="653" y="2424"/>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5191" name="Line 45"/>
                  <p:cNvSpPr>
                    <a:spLocks noChangeShapeType="1"/>
                  </p:cNvSpPr>
                  <p:nvPr/>
                </p:nvSpPr>
                <p:spPr bwMode="auto">
                  <a:xfrm>
                    <a:off x="653" y="2632"/>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5192" name="Line 46"/>
                  <p:cNvSpPr>
                    <a:spLocks noChangeShapeType="1"/>
                  </p:cNvSpPr>
                  <p:nvPr/>
                </p:nvSpPr>
                <p:spPr bwMode="auto">
                  <a:xfrm>
                    <a:off x="653" y="2842"/>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5193" name="Line 47"/>
                  <p:cNvSpPr>
                    <a:spLocks noChangeShapeType="1"/>
                  </p:cNvSpPr>
                  <p:nvPr/>
                </p:nvSpPr>
                <p:spPr bwMode="auto">
                  <a:xfrm>
                    <a:off x="653" y="3045"/>
                    <a:ext cx="48" cy="0"/>
                  </a:xfrm>
                  <a:prstGeom prst="line">
                    <a:avLst/>
                  </a:prstGeom>
                  <a:noFill/>
                  <a:ln w="9525">
                    <a:solidFill>
                      <a:schemeClr val="tx1"/>
                    </a:solidFill>
                    <a:round/>
                    <a:headEnd/>
                    <a:tailEnd/>
                  </a:ln>
                </p:spPr>
                <p:txBody>
                  <a:bodyPr/>
                  <a:lstStyle/>
                  <a:p>
                    <a:endParaRPr lang="en-US">
                      <a:solidFill>
                        <a:schemeClr val="bg1"/>
                      </a:solidFill>
                    </a:endParaRPr>
                  </a:p>
                </p:txBody>
              </p:sp>
            </p:grpSp>
          </p:grpSp>
          <p:grpSp>
            <p:nvGrpSpPr>
              <p:cNvPr id="6" name="Group 75"/>
              <p:cNvGrpSpPr>
                <a:grpSpLocks/>
              </p:cNvGrpSpPr>
              <p:nvPr/>
            </p:nvGrpSpPr>
            <p:grpSpPr bwMode="auto">
              <a:xfrm>
                <a:off x="654" y="3226"/>
                <a:ext cx="2802" cy="38"/>
                <a:chOff x="654" y="3226"/>
                <a:chExt cx="2802" cy="38"/>
              </a:xfrm>
            </p:grpSpPr>
            <p:sp>
              <p:nvSpPr>
                <p:cNvPr id="45159" name="Line 25"/>
                <p:cNvSpPr>
                  <a:spLocks noChangeShapeType="1"/>
                </p:cNvSpPr>
                <p:nvPr/>
              </p:nvSpPr>
              <p:spPr bwMode="auto">
                <a:xfrm>
                  <a:off x="654" y="3264"/>
                  <a:ext cx="2802" cy="0"/>
                </a:xfrm>
                <a:prstGeom prst="line">
                  <a:avLst/>
                </a:prstGeom>
                <a:noFill/>
                <a:ln w="12700">
                  <a:solidFill>
                    <a:schemeClr val="bg2"/>
                  </a:solidFill>
                  <a:round/>
                  <a:headEnd/>
                  <a:tailEnd/>
                </a:ln>
              </p:spPr>
              <p:txBody>
                <a:bodyPr/>
                <a:lstStyle/>
                <a:p>
                  <a:endParaRPr lang="en-US">
                    <a:solidFill>
                      <a:schemeClr val="bg1"/>
                    </a:solidFill>
                  </a:endParaRPr>
                </a:p>
              </p:txBody>
            </p:sp>
            <p:grpSp>
              <p:nvGrpSpPr>
                <p:cNvPr id="7" name="Group 74"/>
                <p:cNvGrpSpPr>
                  <a:grpSpLocks/>
                </p:cNvGrpSpPr>
                <p:nvPr/>
              </p:nvGrpSpPr>
              <p:grpSpPr bwMode="auto">
                <a:xfrm>
                  <a:off x="775" y="3226"/>
                  <a:ext cx="2674" cy="38"/>
                  <a:chOff x="775" y="3226"/>
                  <a:chExt cx="2674" cy="38"/>
                </a:xfrm>
              </p:grpSpPr>
              <p:sp>
                <p:nvSpPr>
                  <p:cNvPr id="45161" name="Line 50"/>
                  <p:cNvSpPr>
                    <a:spLocks noChangeShapeType="1"/>
                  </p:cNvSpPr>
                  <p:nvPr/>
                </p:nvSpPr>
                <p:spPr bwMode="auto">
                  <a:xfrm flipV="1">
                    <a:off x="1129"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2" name="Line 51"/>
                  <p:cNvSpPr>
                    <a:spLocks noChangeShapeType="1"/>
                  </p:cNvSpPr>
                  <p:nvPr/>
                </p:nvSpPr>
                <p:spPr bwMode="auto">
                  <a:xfrm flipV="1">
                    <a:off x="1008"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3" name="Line 52"/>
                  <p:cNvSpPr>
                    <a:spLocks noChangeShapeType="1"/>
                  </p:cNvSpPr>
                  <p:nvPr/>
                </p:nvSpPr>
                <p:spPr bwMode="auto">
                  <a:xfrm flipV="1">
                    <a:off x="891"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4" name="Line 53"/>
                  <p:cNvSpPr>
                    <a:spLocks noChangeShapeType="1"/>
                  </p:cNvSpPr>
                  <p:nvPr/>
                </p:nvSpPr>
                <p:spPr bwMode="auto">
                  <a:xfrm flipV="1">
                    <a:off x="775"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5" name="Line 54"/>
                  <p:cNvSpPr>
                    <a:spLocks noChangeShapeType="1"/>
                  </p:cNvSpPr>
                  <p:nvPr/>
                </p:nvSpPr>
                <p:spPr bwMode="auto">
                  <a:xfrm flipV="1">
                    <a:off x="1234"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6" name="Line 55"/>
                  <p:cNvSpPr>
                    <a:spLocks noChangeShapeType="1"/>
                  </p:cNvSpPr>
                  <p:nvPr/>
                </p:nvSpPr>
                <p:spPr bwMode="auto">
                  <a:xfrm flipV="1">
                    <a:off x="1356"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7" name="Line 56"/>
                  <p:cNvSpPr>
                    <a:spLocks noChangeShapeType="1"/>
                  </p:cNvSpPr>
                  <p:nvPr/>
                </p:nvSpPr>
                <p:spPr bwMode="auto">
                  <a:xfrm flipV="1">
                    <a:off x="1471"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8" name="Line 57"/>
                  <p:cNvSpPr>
                    <a:spLocks noChangeShapeType="1"/>
                  </p:cNvSpPr>
                  <p:nvPr/>
                </p:nvSpPr>
                <p:spPr bwMode="auto">
                  <a:xfrm flipV="1">
                    <a:off x="1591"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69" name="Line 58"/>
                  <p:cNvSpPr>
                    <a:spLocks noChangeShapeType="1"/>
                  </p:cNvSpPr>
                  <p:nvPr/>
                </p:nvSpPr>
                <p:spPr bwMode="auto">
                  <a:xfrm flipV="1">
                    <a:off x="1707"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0" name="Line 59"/>
                  <p:cNvSpPr>
                    <a:spLocks noChangeShapeType="1"/>
                  </p:cNvSpPr>
                  <p:nvPr/>
                </p:nvSpPr>
                <p:spPr bwMode="auto">
                  <a:xfrm flipV="1">
                    <a:off x="1827"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1" name="Line 60"/>
                  <p:cNvSpPr>
                    <a:spLocks noChangeShapeType="1"/>
                  </p:cNvSpPr>
                  <p:nvPr/>
                </p:nvSpPr>
                <p:spPr bwMode="auto">
                  <a:xfrm flipV="1">
                    <a:off x="1944"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2" name="Line 61"/>
                  <p:cNvSpPr>
                    <a:spLocks noChangeShapeType="1"/>
                  </p:cNvSpPr>
                  <p:nvPr/>
                </p:nvSpPr>
                <p:spPr bwMode="auto">
                  <a:xfrm flipV="1">
                    <a:off x="2052"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3" name="Line 62"/>
                  <p:cNvSpPr>
                    <a:spLocks noChangeShapeType="1"/>
                  </p:cNvSpPr>
                  <p:nvPr/>
                </p:nvSpPr>
                <p:spPr bwMode="auto">
                  <a:xfrm flipV="1">
                    <a:off x="2178"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4" name="Line 63"/>
                  <p:cNvSpPr>
                    <a:spLocks noChangeShapeType="1"/>
                  </p:cNvSpPr>
                  <p:nvPr/>
                </p:nvSpPr>
                <p:spPr bwMode="auto">
                  <a:xfrm flipV="1">
                    <a:off x="2299"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5" name="Line 64"/>
                  <p:cNvSpPr>
                    <a:spLocks noChangeShapeType="1"/>
                  </p:cNvSpPr>
                  <p:nvPr/>
                </p:nvSpPr>
                <p:spPr bwMode="auto">
                  <a:xfrm flipV="1">
                    <a:off x="2409"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6" name="Line 65"/>
                  <p:cNvSpPr>
                    <a:spLocks noChangeShapeType="1"/>
                  </p:cNvSpPr>
                  <p:nvPr/>
                </p:nvSpPr>
                <p:spPr bwMode="auto">
                  <a:xfrm flipV="1">
                    <a:off x="2521"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7" name="Line 66"/>
                  <p:cNvSpPr>
                    <a:spLocks noChangeShapeType="1"/>
                  </p:cNvSpPr>
                  <p:nvPr/>
                </p:nvSpPr>
                <p:spPr bwMode="auto">
                  <a:xfrm flipV="1">
                    <a:off x="2637"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8" name="Line 67"/>
                  <p:cNvSpPr>
                    <a:spLocks noChangeShapeType="1"/>
                  </p:cNvSpPr>
                  <p:nvPr/>
                </p:nvSpPr>
                <p:spPr bwMode="auto">
                  <a:xfrm flipV="1">
                    <a:off x="2757"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79" name="Line 68"/>
                  <p:cNvSpPr>
                    <a:spLocks noChangeShapeType="1"/>
                  </p:cNvSpPr>
                  <p:nvPr/>
                </p:nvSpPr>
                <p:spPr bwMode="auto">
                  <a:xfrm flipV="1">
                    <a:off x="2875"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80" name="Line 69"/>
                  <p:cNvSpPr>
                    <a:spLocks noChangeShapeType="1"/>
                  </p:cNvSpPr>
                  <p:nvPr/>
                </p:nvSpPr>
                <p:spPr bwMode="auto">
                  <a:xfrm flipV="1">
                    <a:off x="2986"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81" name="Line 70"/>
                  <p:cNvSpPr>
                    <a:spLocks noChangeShapeType="1"/>
                  </p:cNvSpPr>
                  <p:nvPr/>
                </p:nvSpPr>
                <p:spPr bwMode="auto">
                  <a:xfrm flipV="1">
                    <a:off x="3098"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82" name="Line 71"/>
                  <p:cNvSpPr>
                    <a:spLocks noChangeShapeType="1"/>
                  </p:cNvSpPr>
                  <p:nvPr/>
                </p:nvSpPr>
                <p:spPr bwMode="auto">
                  <a:xfrm flipV="1">
                    <a:off x="3214"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83" name="Line 72"/>
                  <p:cNvSpPr>
                    <a:spLocks noChangeShapeType="1"/>
                  </p:cNvSpPr>
                  <p:nvPr/>
                </p:nvSpPr>
                <p:spPr bwMode="auto">
                  <a:xfrm flipV="1">
                    <a:off x="3334" y="3226"/>
                    <a:ext cx="0" cy="38"/>
                  </a:xfrm>
                  <a:prstGeom prst="line">
                    <a:avLst/>
                  </a:prstGeom>
                  <a:noFill/>
                  <a:ln w="9525">
                    <a:solidFill>
                      <a:schemeClr val="bg2"/>
                    </a:solidFill>
                    <a:round/>
                    <a:headEnd/>
                    <a:tailEnd/>
                  </a:ln>
                </p:spPr>
                <p:txBody>
                  <a:bodyPr/>
                  <a:lstStyle/>
                  <a:p>
                    <a:endParaRPr lang="en-US">
                      <a:solidFill>
                        <a:schemeClr val="bg1"/>
                      </a:solidFill>
                    </a:endParaRPr>
                  </a:p>
                </p:txBody>
              </p:sp>
              <p:sp>
                <p:nvSpPr>
                  <p:cNvPr id="45184" name="Line 73"/>
                  <p:cNvSpPr>
                    <a:spLocks noChangeShapeType="1"/>
                  </p:cNvSpPr>
                  <p:nvPr/>
                </p:nvSpPr>
                <p:spPr bwMode="auto">
                  <a:xfrm flipV="1">
                    <a:off x="3449" y="3226"/>
                    <a:ext cx="0" cy="38"/>
                  </a:xfrm>
                  <a:prstGeom prst="line">
                    <a:avLst/>
                  </a:prstGeom>
                  <a:noFill/>
                  <a:ln w="9525">
                    <a:solidFill>
                      <a:schemeClr val="bg2"/>
                    </a:solidFill>
                    <a:round/>
                    <a:headEnd/>
                    <a:tailEnd/>
                  </a:ln>
                </p:spPr>
                <p:txBody>
                  <a:bodyPr/>
                  <a:lstStyle/>
                  <a:p>
                    <a:endParaRPr lang="en-US">
                      <a:solidFill>
                        <a:schemeClr val="bg1"/>
                      </a:solidFill>
                    </a:endParaRPr>
                  </a:p>
                </p:txBody>
              </p:sp>
            </p:grpSp>
          </p:grpSp>
          <p:grpSp>
            <p:nvGrpSpPr>
              <p:cNvPr id="8" name="Group 104"/>
              <p:cNvGrpSpPr>
                <a:grpSpLocks/>
              </p:cNvGrpSpPr>
              <p:nvPr/>
            </p:nvGrpSpPr>
            <p:grpSpPr bwMode="auto">
              <a:xfrm>
                <a:off x="654" y="3226"/>
                <a:ext cx="2802" cy="38"/>
                <a:chOff x="654" y="3226"/>
                <a:chExt cx="2802" cy="38"/>
              </a:xfrm>
            </p:grpSpPr>
            <p:sp>
              <p:nvSpPr>
                <p:cNvPr id="45133" name="Line 105"/>
                <p:cNvSpPr>
                  <a:spLocks noChangeShapeType="1"/>
                </p:cNvSpPr>
                <p:nvPr/>
              </p:nvSpPr>
              <p:spPr bwMode="auto">
                <a:xfrm>
                  <a:off x="654" y="3264"/>
                  <a:ext cx="2802" cy="0"/>
                </a:xfrm>
                <a:prstGeom prst="line">
                  <a:avLst/>
                </a:prstGeom>
                <a:noFill/>
                <a:ln w="12700">
                  <a:solidFill>
                    <a:schemeClr val="bg1"/>
                  </a:solidFill>
                  <a:round/>
                  <a:headEnd/>
                  <a:tailEnd/>
                </a:ln>
              </p:spPr>
              <p:txBody>
                <a:bodyPr/>
                <a:lstStyle/>
                <a:p>
                  <a:endParaRPr lang="en-US">
                    <a:solidFill>
                      <a:schemeClr val="bg1"/>
                    </a:solidFill>
                  </a:endParaRPr>
                </a:p>
              </p:txBody>
            </p:sp>
            <p:grpSp>
              <p:nvGrpSpPr>
                <p:cNvPr id="9" name="Group 106"/>
                <p:cNvGrpSpPr>
                  <a:grpSpLocks/>
                </p:cNvGrpSpPr>
                <p:nvPr/>
              </p:nvGrpSpPr>
              <p:grpSpPr bwMode="auto">
                <a:xfrm>
                  <a:off x="775" y="3226"/>
                  <a:ext cx="2674" cy="38"/>
                  <a:chOff x="775" y="3226"/>
                  <a:chExt cx="2674" cy="38"/>
                </a:xfrm>
              </p:grpSpPr>
              <p:sp>
                <p:nvSpPr>
                  <p:cNvPr id="45135" name="Line 107"/>
                  <p:cNvSpPr>
                    <a:spLocks noChangeShapeType="1"/>
                  </p:cNvSpPr>
                  <p:nvPr/>
                </p:nvSpPr>
                <p:spPr bwMode="auto">
                  <a:xfrm flipV="1">
                    <a:off x="1129"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36" name="Line 108"/>
                  <p:cNvSpPr>
                    <a:spLocks noChangeShapeType="1"/>
                  </p:cNvSpPr>
                  <p:nvPr/>
                </p:nvSpPr>
                <p:spPr bwMode="auto">
                  <a:xfrm flipV="1">
                    <a:off x="1008"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37" name="Line 109"/>
                  <p:cNvSpPr>
                    <a:spLocks noChangeShapeType="1"/>
                  </p:cNvSpPr>
                  <p:nvPr/>
                </p:nvSpPr>
                <p:spPr bwMode="auto">
                  <a:xfrm flipV="1">
                    <a:off x="891"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38" name="Line 110"/>
                  <p:cNvSpPr>
                    <a:spLocks noChangeShapeType="1"/>
                  </p:cNvSpPr>
                  <p:nvPr/>
                </p:nvSpPr>
                <p:spPr bwMode="auto">
                  <a:xfrm flipV="1">
                    <a:off x="775"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39" name="Line 111"/>
                  <p:cNvSpPr>
                    <a:spLocks noChangeShapeType="1"/>
                  </p:cNvSpPr>
                  <p:nvPr/>
                </p:nvSpPr>
                <p:spPr bwMode="auto">
                  <a:xfrm flipV="1">
                    <a:off x="1234"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0" name="Line 112"/>
                  <p:cNvSpPr>
                    <a:spLocks noChangeShapeType="1"/>
                  </p:cNvSpPr>
                  <p:nvPr/>
                </p:nvSpPr>
                <p:spPr bwMode="auto">
                  <a:xfrm flipV="1">
                    <a:off x="1356"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1" name="Line 113"/>
                  <p:cNvSpPr>
                    <a:spLocks noChangeShapeType="1"/>
                  </p:cNvSpPr>
                  <p:nvPr/>
                </p:nvSpPr>
                <p:spPr bwMode="auto">
                  <a:xfrm flipV="1">
                    <a:off x="1471"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2" name="Line 114"/>
                  <p:cNvSpPr>
                    <a:spLocks noChangeShapeType="1"/>
                  </p:cNvSpPr>
                  <p:nvPr/>
                </p:nvSpPr>
                <p:spPr bwMode="auto">
                  <a:xfrm flipV="1">
                    <a:off x="1591"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3" name="Line 115"/>
                  <p:cNvSpPr>
                    <a:spLocks noChangeShapeType="1"/>
                  </p:cNvSpPr>
                  <p:nvPr/>
                </p:nvSpPr>
                <p:spPr bwMode="auto">
                  <a:xfrm flipV="1">
                    <a:off x="1707"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4" name="Line 116"/>
                  <p:cNvSpPr>
                    <a:spLocks noChangeShapeType="1"/>
                  </p:cNvSpPr>
                  <p:nvPr/>
                </p:nvSpPr>
                <p:spPr bwMode="auto">
                  <a:xfrm flipV="1">
                    <a:off x="1827"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5" name="Line 117"/>
                  <p:cNvSpPr>
                    <a:spLocks noChangeShapeType="1"/>
                  </p:cNvSpPr>
                  <p:nvPr/>
                </p:nvSpPr>
                <p:spPr bwMode="auto">
                  <a:xfrm flipV="1">
                    <a:off x="1944"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6" name="Line 118"/>
                  <p:cNvSpPr>
                    <a:spLocks noChangeShapeType="1"/>
                  </p:cNvSpPr>
                  <p:nvPr/>
                </p:nvSpPr>
                <p:spPr bwMode="auto">
                  <a:xfrm flipV="1">
                    <a:off x="2052"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7" name="Line 119"/>
                  <p:cNvSpPr>
                    <a:spLocks noChangeShapeType="1"/>
                  </p:cNvSpPr>
                  <p:nvPr/>
                </p:nvSpPr>
                <p:spPr bwMode="auto">
                  <a:xfrm flipV="1">
                    <a:off x="2178"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8" name="Line 120"/>
                  <p:cNvSpPr>
                    <a:spLocks noChangeShapeType="1"/>
                  </p:cNvSpPr>
                  <p:nvPr/>
                </p:nvSpPr>
                <p:spPr bwMode="auto">
                  <a:xfrm flipV="1">
                    <a:off x="2299"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49" name="Line 121"/>
                  <p:cNvSpPr>
                    <a:spLocks noChangeShapeType="1"/>
                  </p:cNvSpPr>
                  <p:nvPr/>
                </p:nvSpPr>
                <p:spPr bwMode="auto">
                  <a:xfrm flipV="1">
                    <a:off x="2409"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0" name="Line 122"/>
                  <p:cNvSpPr>
                    <a:spLocks noChangeShapeType="1"/>
                  </p:cNvSpPr>
                  <p:nvPr/>
                </p:nvSpPr>
                <p:spPr bwMode="auto">
                  <a:xfrm flipV="1">
                    <a:off x="2521"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1" name="Line 123"/>
                  <p:cNvSpPr>
                    <a:spLocks noChangeShapeType="1"/>
                  </p:cNvSpPr>
                  <p:nvPr/>
                </p:nvSpPr>
                <p:spPr bwMode="auto">
                  <a:xfrm flipV="1">
                    <a:off x="2637"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2" name="Line 124"/>
                  <p:cNvSpPr>
                    <a:spLocks noChangeShapeType="1"/>
                  </p:cNvSpPr>
                  <p:nvPr/>
                </p:nvSpPr>
                <p:spPr bwMode="auto">
                  <a:xfrm flipV="1">
                    <a:off x="2757"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3" name="Line 125"/>
                  <p:cNvSpPr>
                    <a:spLocks noChangeShapeType="1"/>
                  </p:cNvSpPr>
                  <p:nvPr/>
                </p:nvSpPr>
                <p:spPr bwMode="auto">
                  <a:xfrm flipV="1">
                    <a:off x="2875"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4" name="Line 126"/>
                  <p:cNvSpPr>
                    <a:spLocks noChangeShapeType="1"/>
                  </p:cNvSpPr>
                  <p:nvPr/>
                </p:nvSpPr>
                <p:spPr bwMode="auto">
                  <a:xfrm flipV="1">
                    <a:off x="2986"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5" name="Line 127"/>
                  <p:cNvSpPr>
                    <a:spLocks noChangeShapeType="1"/>
                  </p:cNvSpPr>
                  <p:nvPr/>
                </p:nvSpPr>
                <p:spPr bwMode="auto">
                  <a:xfrm flipV="1">
                    <a:off x="3098"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6" name="Line 128"/>
                  <p:cNvSpPr>
                    <a:spLocks noChangeShapeType="1"/>
                  </p:cNvSpPr>
                  <p:nvPr/>
                </p:nvSpPr>
                <p:spPr bwMode="auto">
                  <a:xfrm flipV="1">
                    <a:off x="3214"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7" name="Line 129"/>
                  <p:cNvSpPr>
                    <a:spLocks noChangeShapeType="1"/>
                  </p:cNvSpPr>
                  <p:nvPr/>
                </p:nvSpPr>
                <p:spPr bwMode="auto">
                  <a:xfrm flipV="1">
                    <a:off x="3334" y="3226"/>
                    <a:ext cx="0" cy="38"/>
                  </a:xfrm>
                  <a:prstGeom prst="line">
                    <a:avLst/>
                  </a:prstGeom>
                  <a:noFill/>
                  <a:ln w="9525">
                    <a:solidFill>
                      <a:schemeClr val="tx1"/>
                    </a:solidFill>
                    <a:round/>
                    <a:headEnd/>
                    <a:tailEnd/>
                  </a:ln>
                </p:spPr>
                <p:txBody>
                  <a:bodyPr/>
                  <a:lstStyle/>
                  <a:p>
                    <a:endParaRPr lang="en-US">
                      <a:solidFill>
                        <a:schemeClr val="bg1"/>
                      </a:solidFill>
                    </a:endParaRPr>
                  </a:p>
                </p:txBody>
              </p:sp>
              <p:sp>
                <p:nvSpPr>
                  <p:cNvPr id="45158" name="Line 130"/>
                  <p:cNvSpPr>
                    <a:spLocks noChangeShapeType="1"/>
                  </p:cNvSpPr>
                  <p:nvPr/>
                </p:nvSpPr>
                <p:spPr bwMode="auto">
                  <a:xfrm flipV="1">
                    <a:off x="3449" y="3226"/>
                    <a:ext cx="0" cy="38"/>
                  </a:xfrm>
                  <a:prstGeom prst="line">
                    <a:avLst/>
                  </a:prstGeom>
                  <a:noFill/>
                  <a:ln w="9525">
                    <a:solidFill>
                      <a:schemeClr val="tx1"/>
                    </a:solidFill>
                    <a:round/>
                    <a:headEnd/>
                    <a:tailEnd/>
                  </a:ln>
                </p:spPr>
                <p:txBody>
                  <a:bodyPr/>
                  <a:lstStyle/>
                  <a:p>
                    <a:endParaRPr lang="en-US">
                      <a:solidFill>
                        <a:schemeClr val="bg1"/>
                      </a:solidFill>
                    </a:endParaRPr>
                  </a:p>
                </p:txBody>
              </p:sp>
            </p:grpSp>
          </p:grpSp>
          <p:sp>
            <p:nvSpPr>
              <p:cNvPr id="45101" name="Text Box 131"/>
              <p:cNvSpPr txBox="1">
                <a:spLocks noChangeArrowheads="1"/>
              </p:cNvSpPr>
              <p:nvPr/>
            </p:nvSpPr>
            <p:spPr bwMode="auto">
              <a:xfrm>
                <a:off x="1710"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10</a:t>
                </a:r>
              </a:p>
            </p:txBody>
          </p:sp>
          <p:sp>
            <p:nvSpPr>
              <p:cNvPr id="45102" name="Text Box 132"/>
              <p:cNvSpPr txBox="1">
                <a:spLocks noChangeArrowheads="1"/>
              </p:cNvSpPr>
              <p:nvPr/>
            </p:nvSpPr>
            <p:spPr bwMode="auto">
              <a:xfrm>
                <a:off x="696" y="3264"/>
                <a:ext cx="162" cy="144"/>
              </a:xfrm>
              <a:prstGeom prst="rect">
                <a:avLst/>
              </a:prstGeom>
              <a:noFill/>
              <a:ln w="9525">
                <a:noFill/>
                <a:miter lim="800000"/>
                <a:headEnd/>
                <a:tailEnd/>
              </a:ln>
            </p:spPr>
            <p:txBody>
              <a:bodyPr>
                <a:spAutoFit/>
              </a:bodyPr>
              <a:lstStyle/>
              <a:p>
                <a:pPr algn="ctr">
                  <a:spcBef>
                    <a:spcPct val="50000"/>
                  </a:spcBef>
                </a:pPr>
                <a:r>
                  <a:rPr lang="en-US" sz="900" b="1">
                    <a:solidFill>
                      <a:schemeClr val="bg1"/>
                    </a:solidFill>
                  </a:rPr>
                  <a:t>1</a:t>
                </a:r>
              </a:p>
            </p:txBody>
          </p:sp>
          <p:sp>
            <p:nvSpPr>
              <p:cNvPr id="45103" name="Text Box 133"/>
              <p:cNvSpPr txBox="1">
                <a:spLocks noChangeArrowheads="1"/>
              </p:cNvSpPr>
              <p:nvPr/>
            </p:nvSpPr>
            <p:spPr bwMode="auto">
              <a:xfrm>
                <a:off x="885"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3</a:t>
                </a:r>
              </a:p>
            </p:txBody>
          </p:sp>
          <p:sp>
            <p:nvSpPr>
              <p:cNvPr id="45104" name="Text Box 134"/>
              <p:cNvSpPr txBox="1">
                <a:spLocks noChangeArrowheads="1"/>
              </p:cNvSpPr>
              <p:nvPr/>
            </p:nvSpPr>
            <p:spPr bwMode="auto">
              <a:xfrm>
                <a:off x="768"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2</a:t>
                </a:r>
              </a:p>
            </p:txBody>
          </p:sp>
          <p:sp>
            <p:nvSpPr>
              <p:cNvPr id="45105" name="Text Box 135"/>
              <p:cNvSpPr txBox="1">
                <a:spLocks noChangeArrowheads="1"/>
              </p:cNvSpPr>
              <p:nvPr/>
            </p:nvSpPr>
            <p:spPr bwMode="auto">
              <a:xfrm>
                <a:off x="1119"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5</a:t>
                </a:r>
              </a:p>
            </p:txBody>
          </p:sp>
          <p:sp>
            <p:nvSpPr>
              <p:cNvPr id="45106" name="Text Box 136"/>
              <p:cNvSpPr txBox="1">
                <a:spLocks noChangeArrowheads="1"/>
              </p:cNvSpPr>
              <p:nvPr/>
            </p:nvSpPr>
            <p:spPr bwMode="auto">
              <a:xfrm>
                <a:off x="1008"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4</a:t>
                </a:r>
              </a:p>
            </p:txBody>
          </p:sp>
          <p:sp>
            <p:nvSpPr>
              <p:cNvPr id="45107" name="Text Box 137"/>
              <p:cNvSpPr txBox="1">
                <a:spLocks noChangeArrowheads="1"/>
              </p:cNvSpPr>
              <p:nvPr/>
            </p:nvSpPr>
            <p:spPr bwMode="auto">
              <a:xfrm>
                <a:off x="1353"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7</a:t>
                </a:r>
              </a:p>
            </p:txBody>
          </p:sp>
          <p:sp>
            <p:nvSpPr>
              <p:cNvPr id="45108" name="Text Box 138"/>
              <p:cNvSpPr txBox="1">
                <a:spLocks noChangeArrowheads="1"/>
              </p:cNvSpPr>
              <p:nvPr/>
            </p:nvSpPr>
            <p:spPr bwMode="auto">
              <a:xfrm>
                <a:off x="1242" y="3267"/>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6</a:t>
                </a:r>
              </a:p>
            </p:txBody>
          </p:sp>
          <p:sp>
            <p:nvSpPr>
              <p:cNvPr id="45109" name="Text Box 139"/>
              <p:cNvSpPr txBox="1">
                <a:spLocks noChangeArrowheads="1"/>
              </p:cNvSpPr>
              <p:nvPr/>
            </p:nvSpPr>
            <p:spPr bwMode="auto">
              <a:xfrm>
                <a:off x="1473"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8</a:t>
                </a:r>
              </a:p>
            </p:txBody>
          </p:sp>
          <p:sp>
            <p:nvSpPr>
              <p:cNvPr id="45110" name="Text Box 140"/>
              <p:cNvSpPr txBox="1">
                <a:spLocks noChangeArrowheads="1"/>
              </p:cNvSpPr>
              <p:nvPr/>
            </p:nvSpPr>
            <p:spPr bwMode="auto">
              <a:xfrm>
                <a:off x="1587" y="3267"/>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9</a:t>
                </a:r>
              </a:p>
            </p:txBody>
          </p:sp>
          <p:sp>
            <p:nvSpPr>
              <p:cNvPr id="45111" name="Text Box 141"/>
              <p:cNvSpPr txBox="1">
                <a:spLocks noChangeArrowheads="1"/>
              </p:cNvSpPr>
              <p:nvPr/>
            </p:nvSpPr>
            <p:spPr bwMode="auto">
              <a:xfrm>
                <a:off x="1935"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12</a:t>
                </a:r>
              </a:p>
            </p:txBody>
          </p:sp>
          <p:sp>
            <p:nvSpPr>
              <p:cNvPr id="45112" name="Text Box 142"/>
              <p:cNvSpPr txBox="1">
                <a:spLocks noChangeArrowheads="1"/>
              </p:cNvSpPr>
              <p:nvPr/>
            </p:nvSpPr>
            <p:spPr bwMode="auto">
              <a:xfrm>
                <a:off x="1824"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11</a:t>
                </a:r>
              </a:p>
            </p:txBody>
          </p:sp>
          <p:sp>
            <p:nvSpPr>
              <p:cNvPr id="45113" name="Text Box 143"/>
              <p:cNvSpPr txBox="1">
                <a:spLocks noChangeArrowheads="1"/>
              </p:cNvSpPr>
              <p:nvPr/>
            </p:nvSpPr>
            <p:spPr bwMode="auto">
              <a:xfrm>
                <a:off x="2169"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14</a:t>
                </a:r>
              </a:p>
            </p:txBody>
          </p:sp>
          <p:sp>
            <p:nvSpPr>
              <p:cNvPr id="45114" name="Text Box 144"/>
              <p:cNvSpPr txBox="1">
                <a:spLocks noChangeArrowheads="1"/>
              </p:cNvSpPr>
              <p:nvPr/>
            </p:nvSpPr>
            <p:spPr bwMode="auto">
              <a:xfrm>
                <a:off x="2058"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13</a:t>
                </a:r>
              </a:p>
            </p:txBody>
          </p:sp>
          <p:sp>
            <p:nvSpPr>
              <p:cNvPr id="45115" name="Text Box 145"/>
              <p:cNvSpPr txBox="1">
                <a:spLocks noChangeArrowheads="1"/>
              </p:cNvSpPr>
              <p:nvPr/>
            </p:nvSpPr>
            <p:spPr bwMode="auto">
              <a:xfrm>
                <a:off x="2403"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16</a:t>
                </a:r>
              </a:p>
            </p:txBody>
          </p:sp>
          <p:sp>
            <p:nvSpPr>
              <p:cNvPr id="45116" name="Text Box 146"/>
              <p:cNvSpPr txBox="1">
                <a:spLocks noChangeArrowheads="1"/>
              </p:cNvSpPr>
              <p:nvPr/>
            </p:nvSpPr>
            <p:spPr bwMode="auto">
              <a:xfrm>
                <a:off x="2289"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15</a:t>
                </a:r>
              </a:p>
            </p:txBody>
          </p:sp>
          <p:sp>
            <p:nvSpPr>
              <p:cNvPr id="45117" name="Text Box 147"/>
              <p:cNvSpPr txBox="1">
                <a:spLocks noChangeArrowheads="1"/>
              </p:cNvSpPr>
              <p:nvPr/>
            </p:nvSpPr>
            <p:spPr bwMode="auto">
              <a:xfrm>
                <a:off x="2523"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17</a:t>
                </a:r>
              </a:p>
            </p:txBody>
          </p:sp>
          <p:sp>
            <p:nvSpPr>
              <p:cNvPr id="45118" name="Text Box 148"/>
              <p:cNvSpPr txBox="1">
                <a:spLocks noChangeArrowheads="1"/>
              </p:cNvSpPr>
              <p:nvPr/>
            </p:nvSpPr>
            <p:spPr bwMode="auto">
              <a:xfrm>
                <a:off x="2754"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19</a:t>
                </a:r>
              </a:p>
            </p:txBody>
          </p:sp>
          <p:sp>
            <p:nvSpPr>
              <p:cNvPr id="45119" name="Text Box 149"/>
              <p:cNvSpPr txBox="1">
                <a:spLocks noChangeArrowheads="1"/>
              </p:cNvSpPr>
              <p:nvPr/>
            </p:nvSpPr>
            <p:spPr bwMode="auto">
              <a:xfrm>
                <a:off x="2640"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18</a:t>
                </a:r>
              </a:p>
            </p:txBody>
          </p:sp>
          <p:sp>
            <p:nvSpPr>
              <p:cNvPr id="45120" name="Text Box 150"/>
              <p:cNvSpPr txBox="1">
                <a:spLocks noChangeArrowheads="1"/>
              </p:cNvSpPr>
              <p:nvPr/>
            </p:nvSpPr>
            <p:spPr bwMode="auto">
              <a:xfrm>
                <a:off x="2985"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21</a:t>
                </a:r>
              </a:p>
            </p:txBody>
          </p:sp>
          <p:sp>
            <p:nvSpPr>
              <p:cNvPr id="45121" name="Text Box 151"/>
              <p:cNvSpPr txBox="1">
                <a:spLocks noChangeArrowheads="1"/>
              </p:cNvSpPr>
              <p:nvPr/>
            </p:nvSpPr>
            <p:spPr bwMode="auto">
              <a:xfrm>
                <a:off x="2874"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20</a:t>
                </a:r>
              </a:p>
            </p:txBody>
          </p:sp>
          <p:sp>
            <p:nvSpPr>
              <p:cNvPr id="45122" name="Text Box 152"/>
              <p:cNvSpPr txBox="1">
                <a:spLocks noChangeArrowheads="1"/>
              </p:cNvSpPr>
              <p:nvPr/>
            </p:nvSpPr>
            <p:spPr bwMode="auto">
              <a:xfrm>
                <a:off x="3222" y="3267"/>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23</a:t>
                </a:r>
              </a:p>
            </p:txBody>
          </p:sp>
          <p:sp>
            <p:nvSpPr>
              <p:cNvPr id="45123" name="Text Box 153"/>
              <p:cNvSpPr txBox="1">
                <a:spLocks noChangeArrowheads="1"/>
              </p:cNvSpPr>
              <p:nvPr/>
            </p:nvSpPr>
            <p:spPr bwMode="auto">
              <a:xfrm>
                <a:off x="3108"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22</a:t>
                </a:r>
              </a:p>
            </p:txBody>
          </p:sp>
          <p:sp>
            <p:nvSpPr>
              <p:cNvPr id="45124" name="Text Box 154"/>
              <p:cNvSpPr txBox="1">
                <a:spLocks noChangeArrowheads="1"/>
              </p:cNvSpPr>
              <p:nvPr/>
            </p:nvSpPr>
            <p:spPr bwMode="auto">
              <a:xfrm>
                <a:off x="3330" y="3264"/>
                <a:ext cx="240" cy="144"/>
              </a:xfrm>
              <a:prstGeom prst="rect">
                <a:avLst/>
              </a:prstGeom>
              <a:noFill/>
              <a:ln w="9525">
                <a:noFill/>
                <a:miter lim="800000"/>
                <a:headEnd/>
                <a:tailEnd/>
              </a:ln>
            </p:spPr>
            <p:txBody>
              <a:bodyPr>
                <a:spAutoFit/>
              </a:bodyPr>
              <a:lstStyle/>
              <a:p>
                <a:pPr algn="ctr">
                  <a:spcBef>
                    <a:spcPct val="50000"/>
                  </a:spcBef>
                </a:pPr>
                <a:r>
                  <a:rPr lang="en-US" sz="900" b="1" dirty="0">
                    <a:solidFill>
                      <a:schemeClr val="bg1"/>
                    </a:solidFill>
                  </a:rPr>
                  <a:t>24</a:t>
                </a:r>
              </a:p>
            </p:txBody>
          </p:sp>
          <p:sp>
            <p:nvSpPr>
              <p:cNvPr id="45125" name="Text Box 156"/>
              <p:cNvSpPr txBox="1">
                <a:spLocks noChangeArrowheads="1"/>
              </p:cNvSpPr>
              <p:nvPr/>
            </p:nvSpPr>
            <p:spPr bwMode="auto">
              <a:xfrm>
                <a:off x="436" y="2972"/>
                <a:ext cx="240" cy="144"/>
              </a:xfrm>
              <a:prstGeom prst="rect">
                <a:avLst/>
              </a:prstGeom>
              <a:noFill/>
              <a:ln w="9525">
                <a:noFill/>
                <a:miter lim="800000"/>
                <a:headEnd/>
                <a:tailEnd/>
              </a:ln>
            </p:spPr>
            <p:txBody>
              <a:bodyPr>
                <a:spAutoFit/>
              </a:bodyPr>
              <a:lstStyle/>
              <a:p>
                <a:pPr algn="r">
                  <a:spcBef>
                    <a:spcPct val="50000"/>
                  </a:spcBef>
                </a:pPr>
                <a:r>
                  <a:rPr lang="en-US" sz="900" b="1" dirty="0">
                    <a:solidFill>
                      <a:schemeClr val="bg1"/>
                    </a:solidFill>
                  </a:rPr>
                  <a:t>1</a:t>
                </a:r>
              </a:p>
            </p:txBody>
          </p:sp>
          <p:sp>
            <p:nvSpPr>
              <p:cNvPr id="45126" name="Text Box 157"/>
              <p:cNvSpPr txBox="1">
                <a:spLocks noChangeArrowheads="1"/>
              </p:cNvSpPr>
              <p:nvPr/>
            </p:nvSpPr>
            <p:spPr bwMode="auto">
              <a:xfrm>
                <a:off x="436" y="2760"/>
                <a:ext cx="240" cy="144"/>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2</a:t>
                </a:r>
              </a:p>
            </p:txBody>
          </p:sp>
          <p:sp>
            <p:nvSpPr>
              <p:cNvPr id="45127" name="Text Box 158"/>
              <p:cNvSpPr txBox="1">
                <a:spLocks noChangeArrowheads="1"/>
              </p:cNvSpPr>
              <p:nvPr/>
            </p:nvSpPr>
            <p:spPr bwMode="auto">
              <a:xfrm>
                <a:off x="444" y="2548"/>
                <a:ext cx="240" cy="144"/>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3</a:t>
                </a:r>
              </a:p>
            </p:txBody>
          </p:sp>
          <p:sp>
            <p:nvSpPr>
              <p:cNvPr id="45128" name="Text Box 159"/>
              <p:cNvSpPr txBox="1">
                <a:spLocks noChangeArrowheads="1"/>
              </p:cNvSpPr>
              <p:nvPr/>
            </p:nvSpPr>
            <p:spPr bwMode="auto">
              <a:xfrm>
                <a:off x="444" y="2340"/>
                <a:ext cx="240" cy="144"/>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4</a:t>
                </a:r>
              </a:p>
            </p:txBody>
          </p:sp>
          <p:sp>
            <p:nvSpPr>
              <p:cNvPr id="45129" name="Text Box 160"/>
              <p:cNvSpPr txBox="1">
                <a:spLocks noChangeArrowheads="1"/>
              </p:cNvSpPr>
              <p:nvPr/>
            </p:nvSpPr>
            <p:spPr bwMode="auto">
              <a:xfrm>
                <a:off x="444" y="2132"/>
                <a:ext cx="240" cy="144"/>
              </a:xfrm>
              <a:prstGeom prst="rect">
                <a:avLst/>
              </a:prstGeom>
              <a:noFill/>
              <a:ln w="9525">
                <a:noFill/>
                <a:miter lim="800000"/>
                <a:headEnd/>
                <a:tailEnd/>
              </a:ln>
            </p:spPr>
            <p:txBody>
              <a:bodyPr>
                <a:spAutoFit/>
              </a:bodyPr>
              <a:lstStyle/>
              <a:p>
                <a:pPr algn="r">
                  <a:spcBef>
                    <a:spcPct val="50000"/>
                  </a:spcBef>
                </a:pPr>
                <a:r>
                  <a:rPr lang="en-US" sz="900" b="1" dirty="0">
                    <a:solidFill>
                      <a:schemeClr val="bg1"/>
                    </a:solidFill>
                  </a:rPr>
                  <a:t>5</a:t>
                </a:r>
              </a:p>
            </p:txBody>
          </p:sp>
          <p:sp>
            <p:nvSpPr>
              <p:cNvPr id="45130" name="Text Box 161"/>
              <p:cNvSpPr txBox="1">
                <a:spLocks noChangeArrowheads="1"/>
              </p:cNvSpPr>
              <p:nvPr/>
            </p:nvSpPr>
            <p:spPr bwMode="auto">
              <a:xfrm>
                <a:off x="444" y="1916"/>
                <a:ext cx="240" cy="144"/>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6</a:t>
                </a:r>
              </a:p>
            </p:txBody>
          </p:sp>
          <p:sp>
            <p:nvSpPr>
              <p:cNvPr id="45131" name="Text Box 162"/>
              <p:cNvSpPr txBox="1">
                <a:spLocks noChangeArrowheads="1"/>
              </p:cNvSpPr>
              <p:nvPr/>
            </p:nvSpPr>
            <p:spPr bwMode="auto">
              <a:xfrm>
                <a:off x="440" y="1708"/>
                <a:ext cx="240" cy="144"/>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7</a:t>
                </a:r>
              </a:p>
            </p:txBody>
          </p:sp>
          <p:sp>
            <p:nvSpPr>
              <p:cNvPr id="45132" name="Text Box 163"/>
              <p:cNvSpPr txBox="1">
                <a:spLocks noChangeArrowheads="1"/>
              </p:cNvSpPr>
              <p:nvPr/>
            </p:nvSpPr>
            <p:spPr bwMode="auto">
              <a:xfrm>
                <a:off x="440" y="1496"/>
                <a:ext cx="240" cy="144"/>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8</a:t>
                </a:r>
              </a:p>
            </p:txBody>
          </p:sp>
        </p:grpSp>
        <p:sp>
          <p:nvSpPr>
            <p:cNvPr id="45079" name="Line 166"/>
            <p:cNvSpPr>
              <a:spLocks noChangeShapeType="1"/>
            </p:cNvSpPr>
            <p:nvPr/>
          </p:nvSpPr>
          <p:spPr bwMode="auto">
            <a:xfrm flipV="1">
              <a:off x="816" y="1700"/>
              <a:ext cx="76" cy="76"/>
            </a:xfrm>
            <a:prstGeom prst="line">
              <a:avLst/>
            </a:prstGeom>
            <a:noFill/>
            <a:ln w="9525">
              <a:solidFill>
                <a:schemeClr val="tx1"/>
              </a:solidFill>
              <a:round/>
              <a:headEnd/>
              <a:tailEnd/>
            </a:ln>
          </p:spPr>
          <p:txBody>
            <a:bodyPr/>
            <a:lstStyle/>
            <a:p>
              <a:endParaRPr lang="en-US">
                <a:solidFill>
                  <a:schemeClr val="bg1"/>
                </a:solidFill>
              </a:endParaRPr>
            </a:p>
          </p:txBody>
        </p:sp>
        <p:sp>
          <p:nvSpPr>
            <p:cNvPr id="45080" name="Line 167"/>
            <p:cNvSpPr>
              <a:spLocks noChangeShapeType="1"/>
            </p:cNvSpPr>
            <p:nvPr/>
          </p:nvSpPr>
          <p:spPr bwMode="auto">
            <a:xfrm flipV="1">
              <a:off x="1076" y="2016"/>
              <a:ext cx="124" cy="40"/>
            </a:xfrm>
            <a:prstGeom prst="line">
              <a:avLst/>
            </a:prstGeom>
            <a:noFill/>
            <a:ln w="9525">
              <a:solidFill>
                <a:schemeClr val="tx1"/>
              </a:solidFill>
              <a:round/>
              <a:headEnd/>
              <a:tailEnd/>
            </a:ln>
          </p:spPr>
          <p:txBody>
            <a:bodyPr/>
            <a:lstStyle/>
            <a:p>
              <a:endParaRPr lang="en-US">
                <a:solidFill>
                  <a:schemeClr val="bg1"/>
                </a:solidFill>
              </a:endParaRPr>
            </a:p>
          </p:txBody>
        </p:sp>
        <p:sp>
          <p:nvSpPr>
            <p:cNvPr id="45081" name="Line 168"/>
            <p:cNvSpPr>
              <a:spLocks noChangeShapeType="1"/>
            </p:cNvSpPr>
            <p:nvPr/>
          </p:nvSpPr>
          <p:spPr bwMode="auto">
            <a:xfrm flipV="1">
              <a:off x="1044" y="2216"/>
              <a:ext cx="224" cy="88"/>
            </a:xfrm>
            <a:prstGeom prst="line">
              <a:avLst/>
            </a:prstGeom>
            <a:noFill/>
            <a:ln w="9525">
              <a:solidFill>
                <a:schemeClr val="tx1"/>
              </a:solidFill>
              <a:round/>
              <a:headEnd/>
              <a:tailEnd/>
            </a:ln>
          </p:spPr>
          <p:txBody>
            <a:bodyPr/>
            <a:lstStyle/>
            <a:p>
              <a:endParaRPr lang="en-US">
                <a:solidFill>
                  <a:schemeClr val="bg1"/>
                </a:solidFill>
              </a:endParaRPr>
            </a:p>
          </p:txBody>
        </p:sp>
        <p:sp>
          <p:nvSpPr>
            <p:cNvPr id="45082" name="Line 170"/>
            <p:cNvSpPr>
              <a:spLocks noChangeShapeType="1"/>
            </p:cNvSpPr>
            <p:nvPr/>
          </p:nvSpPr>
          <p:spPr bwMode="auto">
            <a:xfrm flipV="1">
              <a:off x="1392" y="2358"/>
              <a:ext cx="86" cy="130"/>
            </a:xfrm>
            <a:prstGeom prst="line">
              <a:avLst/>
            </a:prstGeom>
            <a:noFill/>
            <a:ln w="9525">
              <a:solidFill>
                <a:schemeClr val="tx1"/>
              </a:solidFill>
              <a:round/>
              <a:headEnd/>
              <a:tailEnd/>
            </a:ln>
          </p:spPr>
          <p:txBody>
            <a:bodyPr/>
            <a:lstStyle/>
            <a:p>
              <a:endParaRPr lang="en-US">
                <a:solidFill>
                  <a:schemeClr val="bg1"/>
                </a:solidFill>
              </a:endParaRPr>
            </a:p>
          </p:txBody>
        </p:sp>
        <p:sp>
          <p:nvSpPr>
            <p:cNvPr id="45083" name="Line 171"/>
            <p:cNvSpPr>
              <a:spLocks noChangeShapeType="1"/>
            </p:cNvSpPr>
            <p:nvPr/>
          </p:nvSpPr>
          <p:spPr bwMode="auto">
            <a:xfrm flipV="1">
              <a:off x="2592" y="2948"/>
              <a:ext cx="2" cy="124"/>
            </a:xfrm>
            <a:prstGeom prst="line">
              <a:avLst/>
            </a:prstGeom>
            <a:noFill/>
            <a:ln w="9525">
              <a:solidFill>
                <a:schemeClr val="bg1"/>
              </a:solidFill>
              <a:round/>
              <a:headEnd/>
              <a:tailEnd/>
            </a:ln>
          </p:spPr>
          <p:txBody>
            <a:bodyPr/>
            <a:lstStyle/>
            <a:p>
              <a:endParaRPr lang="en-US">
                <a:solidFill>
                  <a:schemeClr val="bg1"/>
                </a:solidFill>
              </a:endParaRPr>
            </a:p>
          </p:txBody>
        </p:sp>
        <p:sp>
          <p:nvSpPr>
            <p:cNvPr id="45084" name="Line 172"/>
            <p:cNvSpPr>
              <a:spLocks noChangeShapeType="1"/>
            </p:cNvSpPr>
            <p:nvPr/>
          </p:nvSpPr>
          <p:spPr bwMode="auto">
            <a:xfrm flipV="1">
              <a:off x="3204" y="2894"/>
              <a:ext cx="2" cy="178"/>
            </a:xfrm>
            <a:prstGeom prst="line">
              <a:avLst/>
            </a:prstGeom>
            <a:noFill/>
            <a:ln w="9525">
              <a:solidFill>
                <a:schemeClr val="bg1"/>
              </a:solidFill>
              <a:round/>
              <a:headEnd/>
              <a:tailEnd/>
            </a:ln>
          </p:spPr>
          <p:txBody>
            <a:bodyPr/>
            <a:lstStyle/>
            <a:p>
              <a:endParaRPr lang="en-US">
                <a:solidFill>
                  <a:schemeClr val="bg1"/>
                </a:solidFill>
              </a:endParaRPr>
            </a:p>
          </p:txBody>
        </p:sp>
      </p:grpSp>
      <p:sp>
        <p:nvSpPr>
          <p:cNvPr id="124" name="TextBox 16"/>
          <p:cNvSpPr txBox="1">
            <a:spLocks noChangeArrowheads="1"/>
          </p:cNvSpPr>
          <p:nvPr/>
        </p:nvSpPr>
        <p:spPr bwMode="auto">
          <a:xfrm>
            <a:off x="476250" y="5844469"/>
            <a:ext cx="8667750" cy="286232"/>
          </a:xfrm>
          <a:prstGeom prst="rect">
            <a:avLst/>
          </a:prstGeom>
          <a:noFill/>
          <a:ln w="9525">
            <a:noFill/>
            <a:miter lim="800000"/>
            <a:headEnd/>
            <a:tailEnd/>
          </a:ln>
        </p:spPr>
        <p:txBody>
          <a:bodyPr>
            <a:spAutoFit/>
          </a:bodyPr>
          <a:lstStyle/>
          <a:p>
            <a:pPr marL="173038" indent="-173038">
              <a:lnSpc>
                <a:spcPct val="90000"/>
              </a:lnSpc>
              <a:spcBef>
                <a:spcPct val="20000"/>
              </a:spcBef>
              <a:buClr>
                <a:srgbClr val="FFCC00"/>
              </a:buClr>
              <a:buSzPct val="100000"/>
              <a:buFont typeface="Arial" pitchFamily="34" charset="0"/>
              <a:buChar char="•"/>
            </a:pPr>
            <a:r>
              <a:rPr lang="en-US" sz="1400" baseline="0" dirty="0" smtClean="0">
                <a:solidFill>
                  <a:schemeClr val="bg1"/>
                </a:solidFill>
              </a:rPr>
              <a:t>*Note that the y-axis is dose-dependent</a:t>
            </a:r>
            <a:r>
              <a:rPr lang="en-US" sz="1400" dirty="0" smtClean="0">
                <a:solidFill>
                  <a:schemeClr val="bg1"/>
                </a:solidFill>
              </a:rPr>
              <a:t> and may not be comparable between short and long-acting </a:t>
            </a:r>
            <a:r>
              <a:rPr lang="en-US" sz="1400" dirty="0" err="1" smtClean="0">
                <a:solidFill>
                  <a:schemeClr val="bg1"/>
                </a:solidFill>
              </a:rPr>
              <a:t>insulins</a:t>
            </a:r>
            <a:r>
              <a:rPr lang="en-US" sz="1400" dirty="0" smtClean="0">
                <a:solidFill>
                  <a:schemeClr val="bg1"/>
                </a:solidFill>
              </a:rPr>
              <a:t>.</a:t>
            </a:r>
            <a:endParaRPr lang="en-US" sz="1400" baseline="0" dirty="0">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4"/>
          <p:cNvSpPr>
            <a:spLocks noGrp="1" noChangeArrowheads="1"/>
          </p:cNvSpPr>
          <p:nvPr>
            <p:ph type="title"/>
          </p:nvPr>
        </p:nvSpPr>
        <p:spPr/>
        <p:txBody>
          <a:bodyPr/>
          <a:lstStyle/>
          <a:p>
            <a:pPr eaLnBrk="1" hangingPunct="1">
              <a:defRPr/>
            </a:pPr>
            <a:r>
              <a:rPr lang="en-US" sz="3600" dirty="0" smtClean="0"/>
              <a:t>Insulin Delivery Devices</a:t>
            </a:r>
          </a:p>
        </p:txBody>
      </p:sp>
      <p:graphicFrame>
        <p:nvGraphicFramePr>
          <p:cNvPr id="43046" name="Group 38"/>
          <p:cNvGraphicFramePr>
            <a:graphicFrameLocks noGrp="1"/>
          </p:cNvGraphicFramePr>
          <p:nvPr/>
        </p:nvGraphicFramePr>
        <p:xfrm>
          <a:off x="1169988" y="1481138"/>
          <a:ext cx="7516812" cy="4712018"/>
        </p:xfrm>
        <a:graphic>
          <a:graphicData uri="http://schemas.openxmlformats.org/drawingml/2006/table">
            <a:tbl>
              <a:tblPr/>
              <a:tblGrid>
                <a:gridCol w="1717675"/>
                <a:gridCol w="2293937"/>
                <a:gridCol w="3505200"/>
              </a:tblGrid>
              <a:tr h="512763">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endParaRPr kumimoji="0" lang="en-GB" sz="1400" b="0" i="0" u="none" strike="noStrike" cap="none" normalizeH="0" baseline="0" dirty="0" smtClean="0">
                        <a:ln>
                          <a:noFill/>
                        </a:ln>
                        <a:solidFill>
                          <a:schemeClr val="bg1"/>
                        </a:solidFill>
                        <a:effectLst/>
                        <a:latin typeface="Arial" pitchFamily="34" charset="0"/>
                      </a:endParaRPr>
                    </a:p>
                  </a:txBody>
                  <a:tcPr marL="45720" marR="4572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Product Options</a:t>
                      </a:r>
                    </a:p>
                  </a:txBody>
                  <a:tcPr marL="45720" marR="4572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Advantages/Disadvantages</a:t>
                      </a:r>
                    </a:p>
                  </a:txBody>
                  <a:tcPr marL="45720" marR="4572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400" b="1" i="0" u="none" strike="noStrike" cap="none" normalizeH="0" baseline="0" smtClean="0">
                          <a:ln>
                            <a:noFill/>
                          </a:ln>
                          <a:solidFill>
                            <a:schemeClr val="bg1"/>
                          </a:solidFill>
                          <a:effectLst/>
                          <a:latin typeface="Arial" pitchFamily="34" charset="0"/>
                        </a:rPr>
                        <a:t>Vial and Syringe</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Medical supply companies (e.g. BD)</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Difficult to handle and administer, especially for patients with visual and dexterity issues</a:t>
                      </a: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Hard to transport</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400" b="1" i="0" u="none" strike="noStrike" cap="none" normalizeH="0" baseline="0" smtClean="0">
                          <a:ln>
                            <a:noFill/>
                          </a:ln>
                          <a:solidFill>
                            <a:schemeClr val="bg1"/>
                          </a:solidFill>
                          <a:effectLst/>
                          <a:latin typeface="Arial" pitchFamily="34" charset="0"/>
                        </a:rPr>
                        <a:t>Prefilled Pens</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Lilly</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Novo Nordisk</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Sanofi Aventis</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Very portable and relatively discreet</a:t>
                      </a: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Minimal needle handling required</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900">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400" b="1" i="0" u="none" strike="noStrike" cap="none" normalizeH="0" baseline="0" smtClean="0">
                          <a:ln>
                            <a:noFill/>
                          </a:ln>
                          <a:solidFill>
                            <a:schemeClr val="bg1"/>
                          </a:solidFill>
                          <a:effectLst/>
                          <a:latin typeface="Arial" pitchFamily="34" charset="0"/>
                        </a:rPr>
                        <a:t>Reusable Pens</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Lilly</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Novo Nordisk</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Sanofi Aventis</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Very portable and relatively discreet</a:t>
                      </a: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Requires needle changing and disposal</a:t>
                      </a: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“Green” or environment friendly</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66788" rtl="0" eaLnBrk="1" fontAlgn="base" latinLnBrk="0" hangingPunct="1">
                        <a:lnSpc>
                          <a:spcPct val="100000"/>
                        </a:lnSpc>
                        <a:spcBef>
                          <a:spcPct val="20000"/>
                        </a:spcBef>
                        <a:spcAft>
                          <a:spcPct val="0"/>
                        </a:spcAft>
                        <a:buClr>
                          <a:schemeClr val="tx1"/>
                        </a:buClr>
                        <a:buSzPct val="80000"/>
                        <a:buFontTx/>
                        <a:buNone/>
                        <a:tabLst/>
                      </a:pPr>
                      <a:r>
                        <a:rPr kumimoji="0" lang="en-US" sz="1400" b="1" i="0" u="none" strike="noStrike" cap="none" normalizeH="0" baseline="0" smtClean="0">
                          <a:ln>
                            <a:noFill/>
                          </a:ln>
                          <a:solidFill>
                            <a:schemeClr val="bg1"/>
                          </a:solidFill>
                          <a:effectLst/>
                          <a:latin typeface="Arial" pitchFamily="34" charset="0"/>
                        </a:rPr>
                        <a:t>Insulin Pumps</a:t>
                      </a:r>
                    </a:p>
                  </a:txBody>
                  <a:tcPr marL="45720" marR="4572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Medtronic</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Insulet</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Roche</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J&amp;J</a:t>
                      </a:r>
                    </a:p>
                    <a:p>
                      <a:pPr marL="119063" marR="0" lvl="0" indent="-11906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Smiths</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Need to be “tethered,” unless using </a:t>
                      </a:r>
                      <a:r>
                        <a:rPr kumimoji="0" lang="en-US" sz="1400" b="0" i="0" u="none" strike="noStrike" cap="none" normalizeH="0" baseline="0" dirty="0" err="1" smtClean="0">
                          <a:ln>
                            <a:noFill/>
                          </a:ln>
                          <a:solidFill>
                            <a:schemeClr val="bg1"/>
                          </a:solidFill>
                          <a:effectLst/>
                          <a:latin typeface="Arial" pitchFamily="34" charset="0"/>
                        </a:rPr>
                        <a:t>OmniPod</a:t>
                      </a:r>
                      <a:endParaRPr kumimoji="0" lang="en-US" sz="1400" b="0" i="0" u="none" strike="noStrike" cap="none" normalizeH="0" baseline="0" dirty="0" smtClean="0">
                        <a:ln>
                          <a:noFill/>
                        </a:ln>
                        <a:solidFill>
                          <a:schemeClr val="bg1"/>
                        </a:solidFill>
                        <a:effectLst/>
                        <a:latin typeface="Arial" pitchFamily="34" charset="0"/>
                      </a:endParaRPr>
                    </a:p>
                    <a:p>
                      <a:pPr marL="119063" marR="0" lvl="0" indent="-119063" algn="l" defTabSz="966788" rtl="0" eaLnBrk="1" fontAlgn="base" latinLnBrk="0" hangingPunct="1">
                        <a:lnSpc>
                          <a:spcPct val="100000"/>
                        </a:lnSpc>
                        <a:spcBef>
                          <a:spcPct val="20000"/>
                        </a:spcBef>
                        <a:spcAft>
                          <a:spcPct val="0"/>
                        </a:spcAft>
                        <a:buClr>
                          <a:srgbClr val="FFFF00"/>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Continuous basal infusion may offer better long-term </a:t>
                      </a:r>
                      <a:r>
                        <a:rPr kumimoji="0" lang="en-US" sz="1400" b="0" i="0" u="none" strike="noStrike" cap="none" normalizeH="0" baseline="0" dirty="0" err="1" smtClean="0">
                          <a:ln>
                            <a:noFill/>
                          </a:ln>
                          <a:solidFill>
                            <a:schemeClr val="bg1"/>
                          </a:solidFill>
                          <a:effectLst/>
                          <a:latin typeface="Arial" pitchFamily="34" charset="0"/>
                        </a:rPr>
                        <a:t>glycemic</a:t>
                      </a:r>
                      <a:r>
                        <a:rPr kumimoji="0" lang="en-US" sz="1400" b="0" i="0" u="none" strike="noStrike" cap="none" normalizeH="0" baseline="0" dirty="0" smtClean="0">
                          <a:ln>
                            <a:noFill/>
                          </a:ln>
                          <a:solidFill>
                            <a:schemeClr val="bg1"/>
                          </a:solidFill>
                          <a:effectLst/>
                          <a:latin typeface="Arial" pitchFamily="34" charset="0"/>
                        </a:rPr>
                        <a:t> control</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46103" name="Rectangle 39"/>
          <p:cNvSpPr>
            <a:spLocks noChangeArrowheads="1"/>
          </p:cNvSpPr>
          <p:nvPr/>
        </p:nvSpPr>
        <p:spPr bwMode="auto">
          <a:xfrm>
            <a:off x="609600" y="6324600"/>
            <a:ext cx="7162800" cy="122238"/>
          </a:xfrm>
          <a:prstGeom prst="rect">
            <a:avLst/>
          </a:prstGeom>
          <a:noFill/>
          <a:ln w="9525" algn="ctr">
            <a:noFill/>
            <a:miter lim="800000"/>
            <a:headEnd/>
            <a:tailEnd/>
          </a:ln>
        </p:spPr>
        <p:txBody>
          <a:bodyPr lIns="0" tIns="0" rIns="0" bIns="0">
            <a:spAutoFit/>
          </a:bodyPr>
          <a:lstStyle/>
          <a:p>
            <a:endParaRPr lang="en-GB" sz="800"/>
          </a:p>
        </p:txBody>
      </p:sp>
      <p:grpSp>
        <p:nvGrpSpPr>
          <p:cNvPr id="2" name="Group 54"/>
          <p:cNvGrpSpPr>
            <a:grpSpLocks/>
          </p:cNvGrpSpPr>
          <p:nvPr/>
        </p:nvGrpSpPr>
        <p:grpSpPr bwMode="auto">
          <a:xfrm>
            <a:off x="165100" y="1892300"/>
            <a:ext cx="863600" cy="3933825"/>
            <a:chOff x="104" y="1192"/>
            <a:chExt cx="544" cy="2478"/>
          </a:xfrm>
        </p:grpSpPr>
        <p:sp>
          <p:nvSpPr>
            <p:cNvPr id="46111" name="AutoShape 40"/>
            <p:cNvSpPr>
              <a:spLocks noChangeArrowheads="1"/>
            </p:cNvSpPr>
            <p:nvPr/>
          </p:nvSpPr>
          <p:spPr bwMode="auto">
            <a:xfrm>
              <a:off x="104" y="1192"/>
              <a:ext cx="544" cy="2478"/>
            </a:xfrm>
            <a:prstGeom prst="upDownArrow">
              <a:avLst>
                <a:gd name="adj1" fmla="val 54074"/>
                <a:gd name="adj2" fmla="val 32919"/>
              </a:avLst>
            </a:prstGeom>
            <a:gradFill rotWithShape="1">
              <a:gsLst>
                <a:gs pos="0">
                  <a:srgbClr val="322C5E"/>
                </a:gs>
                <a:gs pos="100000">
                  <a:srgbClr val="2B7DC7"/>
                </a:gs>
              </a:gsLst>
              <a:lin ang="5400000" scaled="1"/>
            </a:gradFill>
            <a:ln w="9525" algn="ctr">
              <a:noFill/>
              <a:miter lim="800000"/>
              <a:headEnd/>
              <a:tailEnd/>
            </a:ln>
          </p:spPr>
          <p:txBody>
            <a:bodyPr lIns="45720" rIns="45720" anchor="ctr"/>
            <a:lstStyle/>
            <a:p>
              <a:pPr algn="ctr"/>
              <a:endParaRPr lang="en-GB" sz="1200">
                <a:solidFill>
                  <a:schemeClr val="bg1"/>
                </a:solidFill>
              </a:endParaRPr>
            </a:p>
          </p:txBody>
        </p:sp>
        <p:sp>
          <p:nvSpPr>
            <p:cNvPr id="1315881" name="Text Box 41"/>
            <p:cNvSpPr txBox="1">
              <a:spLocks noChangeArrowheads="1"/>
            </p:cNvSpPr>
            <p:nvPr/>
          </p:nvSpPr>
          <p:spPr bwMode="gray">
            <a:xfrm rot="16200000">
              <a:off x="-20" y="1611"/>
              <a:ext cx="792" cy="178"/>
            </a:xfrm>
            <a:prstGeom prst="rect">
              <a:avLst/>
            </a:prstGeom>
            <a:noFill/>
            <a:ln w="9525" algn="ctr">
              <a:noFill/>
              <a:miter lim="800000"/>
              <a:headEnd/>
              <a:tailEnd/>
            </a:ln>
            <a:effectLst/>
          </p:spPr>
          <p:txBody>
            <a:bodyPr lIns="96600" tIns="48300" rIns="96600" bIns="48300" anchor="ctr">
              <a:spAutoFit/>
            </a:bodyPr>
            <a:lstStyle/>
            <a:p>
              <a:pPr algn="ctr" defTabSz="966788">
                <a:spcBef>
                  <a:spcPct val="50000"/>
                </a:spcBef>
                <a:defRPr/>
              </a:pPr>
              <a:r>
                <a:rPr lang="en-US" sz="1200" b="1">
                  <a:solidFill>
                    <a:schemeClr val="bg1"/>
                  </a:solidFill>
                  <a:effectLst>
                    <a:outerShdw blurRad="38100" dist="38100" dir="2700000" algn="tl">
                      <a:srgbClr val="000000"/>
                    </a:outerShdw>
                  </a:effectLst>
                </a:rPr>
                <a:t>Least Expensive</a:t>
              </a:r>
            </a:p>
          </p:txBody>
        </p:sp>
        <p:sp>
          <p:nvSpPr>
            <p:cNvPr id="46113" name="Text Box 42"/>
            <p:cNvSpPr txBox="1">
              <a:spLocks noChangeArrowheads="1"/>
            </p:cNvSpPr>
            <p:nvPr/>
          </p:nvSpPr>
          <p:spPr bwMode="gray">
            <a:xfrm rot="16200000">
              <a:off x="-45" y="3160"/>
              <a:ext cx="842" cy="178"/>
            </a:xfrm>
            <a:prstGeom prst="rect">
              <a:avLst/>
            </a:prstGeom>
            <a:noFill/>
            <a:ln w="9525" algn="ctr">
              <a:noFill/>
              <a:miter lim="800000"/>
              <a:headEnd/>
              <a:tailEnd/>
            </a:ln>
          </p:spPr>
          <p:txBody>
            <a:bodyPr lIns="96600" tIns="48300" rIns="96600" bIns="48300" anchor="ctr">
              <a:spAutoFit/>
            </a:bodyPr>
            <a:lstStyle/>
            <a:p>
              <a:pPr algn="ctr" defTabSz="966788">
                <a:spcBef>
                  <a:spcPct val="50000"/>
                </a:spcBef>
              </a:pPr>
              <a:r>
                <a:rPr lang="en-US" sz="1200" b="1">
                  <a:solidFill>
                    <a:schemeClr val="bg1"/>
                  </a:solidFill>
                </a:rPr>
                <a:t>Most Expensive</a:t>
              </a:r>
            </a:p>
          </p:txBody>
        </p:sp>
      </p:grpSp>
      <p:sp>
        <p:nvSpPr>
          <p:cNvPr id="46105" name="Rectangle 4"/>
          <p:cNvSpPr>
            <a:spLocks noChangeArrowheads="1"/>
          </p:cNvSpPr>
          <p:nvPr/>
        </p:nvSpPr>
        <p:spPr bwMode="auto">
          <a:xfrm>
            <a:off x="609600" y="6353175"/>
            <a:ext cx="7620000" cy="215444"/>
          </a:xfrm>
          <a:prstGeom prst="rect">
            <a:avLst/>
          </a:prstGeom>
          <a:noFill/>
          <a:ln w="9525" algn="ctr">
            <a:noFill/>
            <a:miter lim="800000"/>
            <a:headEnd/>
            <a:tailEnd/>
          </a:ln>
        </p:spPr>
        <p:txBody>
          <a:bodyPr wrap="square" lIns="0" tIns="0" rIns="0" bIns="0">
            <a:spAutoFit/>
          </a:bodyPr>
          <a:lstStyle/>
          <a:p>
            <a:pPr algn="r"/>
            <a:r>
              <a:rPr lang="en-GB" sz="1400" dirty="0">
                <a:solidFill>
                  <a:schemeClr val="bg1"/>
                </a:solidFill>
                <a:latin typeface="Arial Narrow" pitchFamily="34" charset="0"/>
              </a:rPr>
              <a:t>BD Getting </a:t>
            </a:r>
            <a:r>
              <a:rPr lang="en-GB" sz="1400" dirty="0" err="1">
                <a:solidFill>
                  <a:schemeClr val="bg1"/>
                </a:solidFill>
                <a:latin typeface="Arial Narrow" pitchFamily="34" charset="0"/>
              </a:rPr>
              <a:t>StartedTM.Insulin</a:t>
            </a:r>
            <a:r>
              <a:rPr lang="en-GB" sz="1400" dirty="0">
                <a:solidFill>
                  <a:schemeClr val="bg1"/>
                </a:solidFill>
                <a:latin typeface="Arial Narrow" pitchFamily="34" charset="0"/>
              </a:rPr>
              <a:t> Delivery Devices. Available at: www.bddiabetes.com/us. Accessed 8 April, 2010.</a:t>
            </a:r>
            <a:endParaRPr lang="en-US" sz="1400" dirty="0">
              <a:solidFill>
                <a:schemeClr val="bg1"/>
              </a:solidFill>
              <a:latin typeface="Arial Narrow" pitchFamily="34" charset="0"/>
            </a:endParaRPr>
          </a:p>
        </p:txBody>
      </p:sp>
      <p:pic>
        <p:nvPicPr>
          <p:cNvPr id="46106" name="Picture 36" descr="01a"/>
          <p:cNvPicPr>
            <a:picLocks noChangeAspect="1" noChangeArrowheads="1"/>
          </p:cNvPicPr>
          <p:nvPr/>
        </p:nvPicPr>
        <p:blipFill>
          <a:blip r:embed="rId3" cstate="print"/>
          <a:srcRect/>
          <a:stretch>
            <a:fillRect/>
          </a:stretch>
        </p:blipFill>
        <p:spPr bwMode="auto">
          <a:xfrm>
            <a:off x="1130300" y="2197100"/>
            <a:ext cx="1612900" cy="774700"/>
          </a:xfrm>
          <a:prstGeom prst="rect">
            <a:avLst/>
          </a:prstGeom>
          <a:noFill/>
          <a:ln w="9525">
            <a:noFill/>
            <a:miter lim="800000"/>
            <a:headEnd/>
            <a:tailEnd/>
          </a:ln>
        </p:spPr>
      </p:pic>
      <p:pic>
        <p:nvPicPr>
          <p:cNvPr id="46107" name="Picture 37" descr="02"/>
          <p:cNvPicPr>
            <a:picLocks noChangeAspect="1" noChangeArrowheads="1"/>
          </p:cNvPicPr>
          <p:nvPr/>
        </p:nvPicPr>
        <p:blipFill>
          <a:blip r:embed="rId4" cstate="print"/>
          <a:srcRect/>
          <a:stretch>
            <a:fillRect/>
          </a:stretch>
        </p:blipFill>
        <p:spPr bwMode="auto">
          <a:xfrm>
            <a:off x="1219200" y="3429000"/>
            <a:ext cx="1676400" cy="304800"/>
          </a:xfrm>
          <a:prstGeom prst="rect">
            <a:avLst/>
          </a:prstGeom>
          <a:noFill/>
          <a:ln w="9525">
            <a:noFill/>
            <a:miter lim="800000"/>
            <a:headEnd/>
            <a:tailEnd/>
          </a:ln>
        </p:spPr>
      </p:pic>
      <p:pic>
        <p:nvPicPr>
          <p:cNvPr id="46108" name="Picture 40" descr="04b"/>
          <p:cNvPicPr>
            <a:picLocks noChangeAspect="1" noChangeArrowheads="1"/>
          </p:cNvPicPr>
          <p:nvPr/>
        </p:nvPicPr>
        <p:blipFill>
          <a:blip r:embed="rId5" cstate="print"/>
          <a:srcRect/>
          <a:stretch>
            <a:fillRect/>
          </a:stretch>
        </p:blipFill>
        <p:spPr bwMode="auto">
          <a:xfrm>
            <a:off x="1905000" y="5181600"/>
            <a:ext cx="914400" cy="847725"/>
          </a:xfrm>
          <a:prstGeom prst="rect">
            <a:avLst/>
          </a:prstGeom>
          <a:noFill/>
          <a:ln w="9525">
            <a:noFill/>
            <a:miter lim="800000"/>
            <a:headEnd/>
            <a:tailEnd/>
          </a:ln>
        </p:spPr>
      </p:pic>
      <p:pic>
        <p:nvPicPr>
          <p:cNvPr id="46109" name="Picture 41" descr="04a"/>
          <p:cNvPicPr>
            <a:picLocks noChangeAspect="1" noChangeArrowheads="1"/>
          </p:cNvPicPr>
          <p:nvPr/>
        </p:nvPicPr>
        <p:blipFill>
          <a:blip r:embed="rId6" cstate="print"/>
          <a:srcRect/>
          <a:stretch>
            <a:fillRect/>
          </a:stretch>
        </p:blipFill>
        <p:spPr bwMode="auto">
          <a:xfrm>
            <a:off x="1219200" y="5181600"/>
            <a:ext cx="633413" cy="890588"/>
          </a:xfrm>
          <a:prstGeom prst="rect">
            <a:avLst/>
          </a:prstGeom>
          <a:noFill/>
          <a:ln w="9525">
            <a:noFill/>
            <a:miter lim="800000"/>
            <a:headEnd/>
            <a:tailEnd/>
          </a:ln>
        </p:spPr>
      </p:pic>
      <p:pic>
        <p:nvPicPr>
          <p:cNvPr id="46110" name="Picture 42" descr="03"/>
          <p:cNvPicPr>
            <a:picLocks noChangeAspect="1" noChangeArrowheads="1"/>
          </p:cNvPicPr>
          <p:nvPr/>
        </p:nvPicPr>
        <p:blipFill>
          <a:blip r:embed="rId7" cstate="print"/>
          <a:srcRect/>
          <a:stretch>
            <a:fillRect/>
          </a:stretch>
        </p:blipFill>
        <p:spPr bwMode="auto">
          <a:xfrm>
            <a:off x="1143000" y="4267200"/>
            <a:ext cx="1695450" cy="384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7"/>
          <p:cNvSpPr>
            <a:spLocks noGrp="1" noChangeArrowheads="1"/>
          </p:cNvSpPr>
          <p:nvPr>
            <p:ph type="title" idx="4294967295"/>
          </p:nvPr>
        </p:nvSpPr>
        <p:spPr>
          <a:noFill/>
        </p:spPr>
        <p:txBody>
          <a:bodyPr/>
          <a:lstStyle/>
          <a:p>
            <a:pPr>
              <a:lnSpc>
                <a:spcPct val="100000"/>
              </a:lnSpc>
            </a:pPr>
            <a:r>
              <a:rPr lang="en-US" sz="3200" dirty="0" smtClean="0"/>
              <a:t>Diabetes Mellitus: Type 1 Versus Type 2</a:t>
            </a:r>
          </a:p>
        </p:txBody>
      </p:sp>
      <p:sp>
        <p:nvSpPr>
          <p:cNvPr id="10243" name="Rectangle 5"/>
          <p:cNvSpPr>
            <a:spLocks noChangeArrowheads="1"/>
          </p:cNvSpPr>
          <p:nvPr/>
        </p:nvSpPr>
        <p:spPr bwMode="auto">
          <a:xfrm>
            <a:off x="890588" y="6248400"/>
            <a:ext cx="4138612" cy="246063"/>
          </a:xfrm>
          <a:prstGeom prst="rect">
            <a:avLst/>
          </a:prstGeom>
          <a:noFill/>
          <a:ln w="9525">
            <a:noFill/>
            <a:miter lim="800000"/>
            <a:headEnd/>
            <a:tailEnd/>
          </a:ln>
        </p:spPr>
        <p:txBody>
          <a:bodyPr>
            <a:spAutoFit/>
          </a:bodyPr>
          <a:lstStyle/>
          <a:p>
            <a:r>
              <a:rPr lang="en-US" sz="1000">
                <a:solidFill>
                  <a:srgbClr val="FFFFFF"/>
                </a:solidFill>
              </a:rPr>
              <a:t> </a:t>
            </a:r>
          </a:p>
        </p:txBody>
      </p:sp>
      <p:graphicFrame>
        <p:nvGraphicFramePr>
          <p:cNvPr id="9245" name="Group 29"/>
          <p:cNvGraphicFramePr>
            <a:graphicFrameLocks noGrp="1"/>
          </p:cNvGraphicFramePr>
          <p:nvPr/>
        </p:nvGraphicFramePr>
        <p:xfrm>
          <a:off x="609600" y="1327150"/>
          <a:ext cx="8153400" cy="4647248"/>
        </p:xfrm>
        <a:graphic>
          <a:graphicData uri="http://schemas.openxmlformats.org/drawingml/2006/table">
            <a:tbl>
              <a:tblPr>
                <a:tableStyleId>{2D5ABB26-0587-4C30-8999-92F81FD0307C}</a:tableStyleId>
              </a:tblPr>
              <a:tblGrid>
                <a:gridCol w="1600200"/>
                <a:gridCol w="3048000"/>
                <a:gridCol w="3505200"/>
              </a:tblGrid>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FFFF00"/>
                          </a:solidFill>
                          <a:effectLst/>
                        </a:rPr>
                        <a:t>Type 1</a:t>
                      </a:r>
                      <a:endParaRPr kumimoji="0" lang="en-US" sz="3200" b="1" i="0" u="none" strike="noStrike" cap="none" normalizeH="0" baseline="0" dirty="0" smtClean="0">
                        <a:ln>
                          <a:noFill/>
                        </a:ln>
                        <a:solidFill>
                          <a:srgbClr val="FFFF00"/>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FFFF00"/>
                          </a:solidFill>
                          <a:effectLst/>
                        </a:rPr>
                        <a:t>Type 2</a:t>
                      </a:r>
                      <a:endParaRPr kumimoji="0" lang="en-US" sz="3200" b="1" i="0" u="none" strike="noStrike" cap="none" normalizeH="0" baseline="0" dirty="0" smtClean="0">
                        <a:ln>
                          <a:noFill/>
                        </a:ln>
                        <a:solidFill>
                          <a:srgbClr val="FFFF00"/>
                        </a:solidFill>
                        <a:effectLst/>
                        <a:latin typeface="Arial" pitchFamily="34" charset="0"/>
                      </a:endParaRPr>
                    </a:p>
                  </a:txBody>
                  <a:tcPr anchor="ctr" horzOverflow="overflow"/>
                </a:tc>
              </a:tr>
              <a:tr h="771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Age</a:t>
                      </a:r>
                      <a:endParaRPr kumimoji="0" lang="en-US" sz="1600" b="1"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u="none" strike="noStrike" cap="none" normalizeH="0" baseline="0" dirty="0" smtClean="0">
                          <a:ln>
                            <a:noFill/>
                          </a:ln>
                          <a:solidFill>
                            <a:schemeClr val="bg1"/>
                          </a:solidFill>
                          <a:effectLst/>
                        </a:rPr>
                        <a:t>Develops at any age, but usually before 30</a:t>
                      </a:r>
                      <a:r>
                        <a:rPr kumimoji="0" lang="en-GB" sz="1600" u="none" strike="noStrike" cap="none" normalizeH="0" baseline="30000" dirty="0" smtClean="0">
                          <a:ln>
                            <a:noFill/>
                          </a:ln>
                          <a:solidFill>
                            <a:schemeClr val="bg1"/>
                          </a:solidFill>
                          <a:effectLst/>
                        </a:rPr>
                        <a:t>2</a:t>
                      </a:r>
                      <a:endParaRPr kumimoji="0" lang="en-US" sz="1600" b="0" i="0" u="none" strike="noStrike" cap="none" normalizeH="0" baseline="30000" dirty="0" smtClean="0">
                        <a:ln>
                          <a:noFill/>
                        </a:ln>
                        <a:solidFill>
                          <a:schemeClr val="bg1"/>
                        </a:solidFill>
                        <a:effectLst/>
                        <a:latin typeface="Arial" pitchFamily="34" charset="0"/>
                      </a:endParaRPr>
                    </a:p>
                  </a:txBody>
                  <a:tcPr anchor="ctr"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u="none" strike="noStrike" cap="none" normalizeH="0" baseline="0" dirty="0" smtClean="0">
                          <a:ln>
                            <a:noFill/>
                          </a:ln>
                          <a:solidFill>
                            <a:schemeClr val="bg1"/>
                          </a:solidFill>
                          <a:effectLst/>
                        </a:rPr>
                        <a:t>Can develop at any age, but usually after 30</a:t>
                      </a:r>
                      <a:r>
                        <a:rPr kumimoji="0" lang="en-GB" sz="1600" u="none" strike="noStrike" cap="none" normalizeH="0" baseline="30000" dirty="0" smtClean="0">
                          <a:ln>
                            <a:noFill/>
                          </a:ln>
                          <a:solidFill>
                            <a:schemeClr val="bg1"/>
                          </a:solidFill>
                          <a:effectLst/>
                        </a:rPr>
                        <a:t>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r>
              <a:tr h="744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Body constitution</a:t>
                      </a:r>
                      <a:endParaRPr kumimoji="0" lang="en-US" sz="1600" b="1"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u="none" strike="noStrike" cap="none" normalizeH="0" baseline="0" dirty="0" smtClean="0">
                          <a:ln>
                            <a:noFill/>
                          </a:ln>
                          <a:solidFill>
                            <a:schemeClr val="bg1"/>
                          </a:solidFill>
                          <a:effectLst/>
                        </a:rPr>
                        <a:t>Frequently lean</a:t>
                      </a:r>
                      <a:r>
                        <a:rPr kumimoji="0" lang="en-GB" sz="1600" u="none" strike="noStrike" cap="none" normalizeH="0" baseline="30000" dirty="0" smtClean="0">
                          <a:ln>
                            <a:noFill/>
                          </a:ln>
                          <a:solidFill>
                            <a:schemeClr val="bg1"/>
                          </a:solidFill>
                          <a:effectLst/>
                        </a:rPr>
                        <a:t>2</a:t>
                      </a:r>
                      <a:endParaRPr kumimoji="0" lang="en-US" sz="1600" b="0" i="0" u="none" strike="noStrike" cap="none" normalizeH="0" baseline="30000" dirty="0" smtClean="0">
                        <a:ln>
                          <a:noFill/>
                        </a:ln>
                        <a:solidFill>
                          <a:schemeClr val="bg1"/>
                        </a:solidFill>
                        <a:effectLst/>
                        <a:latin typeface="Arial" pitchFamily="34" charset="0"/>
                      </a:endParaRPr>
                    </a:p>
                  </a:txBody>
                  <a:tcPr anchor="ctr"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u="none" strike="noStrike" cap="none" normalizeH="0" baseline="0" dirty="0" smtClean="0">
                          <a:ln>
                            <a:noFill/>
                          </a:ln>
                          <a:solidFill>
                            <a:schemeClr val="bg1"/>
                          </a:solidFill>
                          <a:effectLst/>
                        </a:rPr>
                        <a:t>90% overweight</a:t>
                      </a:r>
                      <a:r>
                        <a:rPr kumimoji="0" lang="en-GB" sz="1600" u="none" strike="noStrike" cap="none" normalizeH="0" baseline="30000" dirty="0" smtClean="0">
                          <a:ln>
                            <a:noFill/>
                          </a:ln>
                          <a:solidFill>
                            <a:schemeClr val="bg1"/>
                          </a:solidFill>
                          <a:effectLst/>
                        </a:rPr>
                        <a:t>1</a:t>
                      </a: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r>
              <a:tr h="746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Pathogenesis</a:t>
                      </a:r>
                      <a:endParaRPr kumimoji="0" lang="en-US" sz="1600" b="1"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u="none" strike="noStrike" cap="none" normalizeH="0" baseline="0" dirty="0" smtClean="0">
                          <a:ln>
                            <a:noFill/>
                          </a:ln>
                          <a:solidFill>
                            <a:schemeClr val="bg1"/>
                          </a:solidFill>
                          <a:effectLst/>
                        </a:rPr>
                        <a:t>Autoimmune destruction of the beta cells</a:t>
                      </a:r>
                      <a:r>
                        <a:rPr kumimoji="0" lang="en-GB" sz="1600" u="none" strike="noStrike" cap="none" normalizeH="0" baseline="30000" dirty="0" smtClean="0">
                          <a:ln>
                            <a:noFill/>
                          </a:ln>
                          <a:solidFill>
                            <a:schemeClr val="bg1"/>
                          </a:solidFill>
                          <a:effectLst/>
                        </a:rPr>
                        <a:t>1</a:t>
                      </a: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u="none" strike="noStrike" cap="none" normalizeH="0" baseline="0" dirty="0" smtClean="0">
                          <a:ln>
                            <a:noFill/>
                          </a:ln>
                          <a:solidFill>
                            <a:schemeClr val="bg1"/>
                          </a:solidFill>
                          <a:effectLst/>
                        </a:rPr>
                        <a:t>Insulin resistance is usually present</a:t>
                      </a:r>
                      <a:r>
                        <a:rPr kumimoji="0" lang="en-GB" sz="1600" u="none" strike="noStrike" cap="none" normalizeH="0" baseline="30000" dirty="0" smtClean="0">
                          <a:ln>
                            <a:noFill/>
                          </a:ln>
                          <a:solidFill>
                            <a:schemeClr val="bg1"/>
                          </a:solidFill>
                          <a:effectLst/>
                        </a:rPr>
                        <a:t>1</a:t>
                      </a: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r>
              <a:tr h="174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Insulin deficiency</a:t>
                      </a:r>
                      <a:endParaRPr kumimoji="0" lang="en-US" sz="1600" b="1"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174625" marR="0" lvl="0" indent="-174625" algn="l" defTabSz="914400" rtl="0" eaLnBrk="1" fontAlgn="base" latinLnBrk="0" hangingPunct="1">
                        <a:lnSpc>
                          <a:spcPct val="90000"/>
                        </a:lnSpc>
                        <a:spcBef>
                          <a:spcPct val="65000"/>
                        </a:spcBef>
                        <a:spcAft>
                          <a:spcPct val="0"/>
                        </a:spcAft>
                        <a:buClr>
                          <a:schemeClr val="tx1"/>
                        </a:buClr>
                        <a:buSzPct val="80000"/>
                        <a:buFontTx/>
                        <a:buChar char="•"/>
                        <a:tabLst/>
                      </a:pPr>
                      <a:r>
                        <a:rPr kumimoji="0" lang="en-GB" sz="1600" u="sng" strike="noStrike" cap="none" normalizeH="0" baseline="0" dirty="0" smtClean="0">
                          <a:ln>
                            <a:noFill/>
                          </a:ln>
                          <a:solidFill>
                            <a:schemeClr val="bg1"/>
                          </a:solidFill>
                          <a:effectLst/>
                        </a:rPr>
                        <a:t> Absolute</a:t>
                      </a:r>
                      <a:r>
                        <a:rPr kumimoji="0" lang="en-GB" sz="1600" u="none" strike="noStrike" cap="none" normalizeH="0" baseline="0" dirty="0" smtClean="0">
                          <a:ln>
                            <a:noFill/>
                          </a:ln>
                          <a:solidFill>
                            <a:schemeClr val="bg1"/>
                          </a:solidFill>
                          <a:effectLst/>
                        </a:rPr>
                        <a:t> insulin deficiency</a:t>
                      </a:r>
                      <a:r>
                        <a:rPr kumimoji="0" lang="en-GB" sz="1600" u="none" strike="noStrike" cap="none" normalizeH="0" baseline="30000" dirty="0" smtClean="0">
                          <a:ln>
                            <a:noFill/>
                          </a:ln>
                          <a:solidFill>
                            <a:schemeClr val="bg1"/>
                          </a:solidFill>
                          <a:effectLst/>
                        </a:rPr>
                        <a:t>1</a:t>
                      </a:r>
                      <a:endParaRPr kumimoji="0" lang="en-GB" sz="1600" u="none" strike="noStrike" cap="none" normalizeH="0" baseline="0" dirty="0" smtClean="0">
                        <a:ln>
                          <a:noFill/>
                        </a:ln>
                        <a:solidFill>
                          <a:schemeClr val="bg1"/>
                        </a:solidFill>
                        <a:effectLst/>
                      </a:endParaRPr>
                    </a:p>
                    <a:p>
                      <a:pPr marL="174625" marR="0" lvl="0" indent="-174625" algn="l" defTabSz="914400" rtl="0" eaLnBrk="1" fontAlgn="base" latinLnBrk="0" hangingPunct="1">
                        <a:lnSpc>
                          <a:spcPct val="90000"/>
                        </a:lnSpc>
                        <a:spcBef>
                          <a:spcPct val="65000"/>
                        </a:spcBef>
                        <a:spcAft>
                          <a:spcPct val="0"/>
                        </a:spcAft>
                        <a:buClr>
                          <a:schemeClr val="tx1"/>
                        </a:buClr>
                        <a:buSzPct val="80000"/>
                        <a:buFont typeface="Arial" pitchFamily="34" charset="0"/>
                        <a:buChar char="•"/>
                        <a:tabLst/>
                      </a:pPr>
                      <a:r>
                        <a:rPr kumimoji="0" lang="en-GB" sz="1600" u="none" strike="noStrike" cap="none" normalizeH="0" baseline="0" dirty="0" smtClean="0">
                          <a:ln>
                            <a:noFill/>
                          </a:ln>
                          <a:solidFill>
                            <a:schemeClr val="bg1"/>
                          </a:solidFill>
                          <a:effectLst/>
                        </a:rPr>
                        <a:t>Dependent on exogenous insulin for life</a:t>
                      </a:r>
                    </a:p>
                    <a:p>
                      <a:pPr marL="174625" marR="0" lvl="0" indent="-174625" algn="l" defTabSz="914400" rtl="0" eaLnBrk="1" fontAlgn="base" latinLnBrk="0" hangingPunct="1">
                        <a:lnSpc>
                          <a:spcPct val="90000"/>
                        </a:lnSpc>
                        <a:spcBef>
                          <a:spcPct val="65000"/>
                        </a:spcBef>
                        <a:spcAft>
                          <a:spcPct val="0"/>
                        </a:spcAft>
                        <a:buClr>
                          <a:schemeClr val="tx1"/>
                        </a:buClr>
                        <a:buSzPct val="80000"/>
                        <a:buFont typeface="Arial" pitchFamily="34" charset="0"/>
                        <a:buChar char="•"/>
                        <a:tabLst/>
                      </a:pPr>
                      <a:r>
                        <a:rPr kumimoji="0" lang="en-US" sz="1600" u="none" strike="noStrike" cap="none" normalizeH="0" baseline="0" dirty="0" smtClean="0">
                          <a:ln>
                            <a:noFill/>
                          </a:ln>
                          <a:solidFill>
                            <a:schemeClr val="bg1"/>
                          </a:solidFill>
                          <a:effectLst/>
                        </a:rPr>
                        <a:t>Strong tendency for ketoacidosis</a:t>
                      </a:r>
                    </a:p>
                    <a:p>
                      <a:pPr marL="174625" marR="0" lvl="0" indent="-174625" algn="l" defTabSz="914400" rtl="0" eaLnBrk="1" fontAlgn="base" latinLnBrk="0" hangingPunct="1">
                        <a:lnSpc>
                          <a:spcPct val="90000"/>
                        </a:lnSpc>
                        <a:spcBef>
                          <a:spcPct val="65000"/>
                        </a:spcBef>
                        <a:spcAft>
                          <a:spcPct val="0"/>
                        </a:spcAft>
                        <a:buClr>
                          <a:schemeClr val="tx1"/>
                        </a:buClr>
                        <a:buSzPct val="80000"/>
                        <a:buFont typeface="Arial" pitchFamily="34" charset="0"/>
                        <a:buChar char="•"/>
                        <a:tabLst/>
                      </a:pPr>
                      <a:r>
                        <a:rPr kumimoji="0" lang="en-US" sz="1600" u="none" strike="noStrike" cap="none" normalizeH="0" baseline="0" dirty="0" smtClean="0">
                          <a:ln>
                            <a:noFill/>
                          </a:ln>
                          <a:solidFill>
                            <a:schemeClr val="bg1"/>
                          </a:solidFill>
                          <a:effectLst/>
                        </a:rPr>
                        <a:t>Greater glucose variability</a:t>
                      </a: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c>
                  <a:txBody>
                    <a:bodyPr/>
                    <a:lstStyle/>
                    <a:p>
                      <a:pPr marL="122238" marR="0" lvl="0" indent="-122238" algn="l" defTabSz="914400" rtl="0" eaLnBrk="1" fontAlgn="base" latinLnBrk="0" hangingPunct="1">
                        <a:lnSpc>
                          <a:spcPct val="90000"/>
                        </a:lnSpc>
                        <a:spcBef>
                          <a:spcPct val="65000"/>
                        </a:spcBef>
                        <a:spcAft>
                          <a:spcPct val="0"/>
                        </a:spcAft>
                        <a:buClr>
                          <a:schemeClr val="tx1"/>
                        </a:buClr>
                        <a:buSzPct val="80000"/>
                        <a:buFontTx/>
                        <a:buChar char="•"/>
                        <a:tabLst/>
                      </a:pPr>
                      <a:r>
                        <a:rPr kumimoji="0" lang="en-GB" sz="1600" u="sng" strike="noStrike" cap="none" normalizeH="0" baseline="0" dirty="0" smtClean="0">
                          <a:ln>
                            <a:noFill/>
                          </a:ln>
                          <a:solidFill>
                            <a:schemeClr val="bg1"/>
                          </a:solidFill>
                          <a:effectLst/>
                        </a:rPr>
                        <a:t> Relative </a:t>
                      </a:r>
                      <a:r>
                        <a:rPr kumimoji="0" lang="en-GB" sz="1600" u="none" strike="noStrike" cap="none" normalizeH="0" baseline="0" dirty="0" smtClean="0">
                          <a:ln>
                            <a:noFill/>
                          </a:ln>
                          <a:solidFill>
                            <a:schemeClr val="bg1"/>
                          </a:solidFill>
                          <a:effectLst/>
                        </a:rPr>
                        <a:t>insulin deficiency</a:t>
                      </a:r>
                      <a:r>
                        <a:rPr kumimoji="0" lang="en-GB" sz="1600" u="none" strike="noStrike" cap="none" normalizeH="0" baseline="30000" dirty="0" smtClean="0">
                          <a:ln>
                            <a:noFill/>
                          </a:ln>
                          <a:solidFill>
                            <a:schemeClr val="bg1"/>
                          </a:solidFill>
                          <a:effectLst/>
                        </a:rPr>
                        <a:t>1</a:t>
                      </a:r>
                      <a:endParaRPr kumimoji="0" lang="en-GB" sz="1600" u="sng" strike="noStrike" cap="none" normalizeH="0" baseline="0" dirty="0" smtClean="0">
                        <a:ln>
                          <a:noFill/>
                        </a:ln>
                        <a:solidFill>
                          <a:schemeClr val="bg1"/>
                        </a:solidFill>
                        <a:effectLst/>
                      </a:endParaRPr>
                    </a:p>
                    <a:p>
                      <a:pPr marL="457200" marR="0" lvl="1" indent="-220663" algn="l" defTabSz="914400" rtl="0" eaLnBrk="1" fontAlgn="base" latinLnBrk="0" hangingPunct="1">
                        <a:lnSpc>
                          <a:spcPct val="90000"/>
                        </a:lnSpc>
                        <a:spcBef>
                          <a:spcPct val="65000"/>
                        </a:spcBef>
                        <a:spcAft>
                          <a:spcPct val="0"/>
                        </a:spcAft>
                        <a:buClr>
                          <a:schemeClr val="tx1"/>
                        </a:buClr>
                        <a:buSzPct val="80000"/>
                        <a:buFont typeface="Arial" pitchFamily="34" charset="0"/>
                        <a:buChar char="–"/>
                        <a:tabLst/>
                      </a:pPr>
                      <a:r>
                        <a:rPr kumimoji="0" lang="en-GB" sz="1600" u="none" strike="noStrike" cap="none" normalizeH="0" baseline="0" dirty="0" smtClean="0">
                          <a:ln>
                            <a:noFill/>
                          </a:ln>
                          <a:solidFill>
                            <a:schemeClr val="bg1"/>
                          </a:solidFill>
                          <a:effectLst/>
                        </a:rPr>
                        <a:t>Endogenous insulin levels may be low, normal, or high</a:t>
                      </a:r>
                    </a:p>
                    <a:p>
                      <a:pPr marL="457200" marR="0" lvl="1" indent="-220663" algn="l" defTabSz="914400" rtl="0" eaLnBrk="1" fontAlgn="base" latinLnBrk="0" hangingPunct="1">
                        <a:lnSpc>
                          <a:spcPct val="90000"/>
                        </a:lnSpc>
                        <a:spcBef>
                          <a:spcPct val="65000"/>
                        </a:spcBef>
                        <a:spcAft>
                          <a:spcPct val="0"/>
                        </a:spcAft>
                        <a:buClr>
                          <a:schemeClr val="tx1"/>
                        </a:buClr>
                        <a:buSzPct val="80000"/>
                        <a:buFont typeface="Arial" pitchFamily="34" charset="0"/>
                        <a:buChar char="–"/>
                        <a:tabLst/>
                      </a:pPr>
                      <a:r>
                        <a:rPr kumimoji="0" lang="en-GB" sz="1600" u="none" strike="noStrike" cap="none" normalizeH="0" baseline="0" dirty="0" smtClean="0">
                          <a:ln>
                            <a:noFill/>
                          </a:ln>
                          <a:solidFill>
                            <a:schemeClr val="bg1"/>
                          </a:solidFill>
                          <a:effectLst/>
                        </a:rPr>
                        <a:t>Not prone to ketosis</a:t>
                      </a:r>
                      <a:endParaRPr kumimoji="0" lang="en-US" sz="1600" b="0" i="0" u="none" strike="noStrike" cap="none" normalizeH="0" baseline="0" dirty="0" smtClean="0">
                        <a:ln>
                          <a:noFill/>
                        </a:ln>
                        <a:solidFill>
                          <a:schemeClr val="bg1"/>
                        </a:solidFill>
                        <a:effectLst/>
                        <a:latin typeface="Arial" pitchFamily="34" charset="0"/>
                      </a:endParaRPr>
                    </a:p>
                  </a:txBody>
                  <a:tcPr anchor="ctr" horzOverflow="overflow"/>
                </a:tc>
              </a:tr>
            </a:tbl>
          </a:graphicData>
        </a:graphic>
      </p:graphicFrame>
      <p:sp>
        <p:nvSpPr>
          <p:cNvPr id="10265" name="TextBox 4"/>
          <p:cNvSpPr txBox="1">
            <a:spLocks noChangeArrowheads="1"/>
          </p:cNvSpPr>
          <p:nvPr/>
        </p:nvSpPr>
        <p:spPr bwMode="auto">
          <a:xfrm>
            <a:off x="1282700" y="6353175"/>
            <a:ext cx="7162800" cy="430887"/>
          </a:xfrm>
          <a:prstGeom prst="rect">
            <a:avLst/>
          </a:prstGeom>
          <a:noFill/>
          <a:ln w="9525">
            <a:noFill/>
            <a:miter lim="800000"/>
            <a:headEnd/>
            <a:tailEnd/>
          </a:ln>
        </p:spPr>
        <p:txBody>
          <a:bodyPr lIns="0" tIns="0" rIns="0" bIns="0">
            <a:spAutoFit/>
          </a:bodyPr>
          <a:lstStyle/>
          <a:p>
            <a:pPr marL="457200" indent="-457200" algn="r"/>
            <a:r>
              <a:rPr lang="en-US" sz="1400" dirty="0">
                <a:solidFill>
                  <a:schemeClr val="bg1"/>
                </a:solidFill>
                <a:latin typeface="Arial Narrow" pitchFamily="34" charset="0"/>
              </a:rPr>
              <a:t>1. American Association of Clinical Endocrinologists.</a:t>
            </a:r>
            <a:r>
              <a:rPr lang="en-US" sz="1400" i="1" dirty="0">
                <a:solidFill>
                  <a:schemeClr val="bg1"/>
                </a:solidFill>
                <a:latin typeface="Arial Narrow" pitchFamily="34" charset="0"/>
              </a:rPr>
              <a:t> </a:t>
            </a:r>
            <a:r>
              <a:rPr lang="en-US" sz="1400" i="1" dirty="0" err="1">
                <a:solidFill>
                  <a:schemeClr val="bg1"/>
                </a:solidFill>
                <a:latin typeface="Arial Narrow" pitchFamily="34" charset="0"/>
              </a:rPr>
              <a:t>Endocr</a:t>
            </a:r>
            <a:r>
              <a:rPr lang="en-US" sz="1400" i="1" dirty="0">
                <a:solidFill>
                  <a:schemeClr val="bg1"/>
                </a:solidFill>
                <a:latin typeface="Arial Narrow" pitchFamily="34" charset="0"/>
              </a:rPr>
              <a:t> </a:t>
            </a:r>
            <a:r>
              <a:rPr lang="en-US" sz="1400" i="1" dirty="0" err="1">
                <a:solidFill>
                  <a:schemeClr val="bg1"/>
                </a:solidFill>
                <a:latin typeface="Arial Narrow" pitchFamily="34" charset="0"/>
              </a:rPr>
              <a:t>Prac</a:t>
            </a:r>
            <a:r>
              <a:rPr lang="en-US" sz="1400" dirty="0">
                <a:solidFill>
                  <a:schemeClr val="bg1"/>
                </a:solidFill>
                <a:latin typeface="Arial Narrow" pitchFamily="34" charset="0"/>
              </a:rPr>
              <a:t>. 2007;13:1-68.</a:t>
            </a:r>
          </a:p>
          <a:p>
            <a:pPr marL="457200" indent="-457200" algn="r"/>
            <a:r>
              <a:rPr lang="en-US" sz="1400" dirty="0">
                <a:solidFill>
                  <a:schemeClr val="bg1"/>
                </a:solidFill>
                <a:latin typeface="Arial Narrow" pitchFamily="34" charset="0"/>
              </a:rPr>
              <a:t>2. </a:t>
            </a:r>
            <a:r>
              <a:rPr lang="en-US" sz="1400" dirty="0" err="1">
                <a:solidFill>
                  <a:schemeClr val="bg1"/>
                </a:solidFill>
                <a:latin typeface="Arial Narrow" pitchFamily="34" charset="0"/>
              </a:rPr>
              <a:t>Frier</a:t>
            </a:r>
            <a:r>
              <a:rPr lang="en-US" sz="1400" dirty="0">
                <a:solidFill>
                  <a:schemeClr val="bg1"/>
                </a:solidFill>
                <a:latin typeface="Arial Narrow" pitchFamily="34" charset="0"/>
              </a:rPr>
              <a:t> BM et al. </a:t>
            </a:r>
            <a:r>
              <a:rPr lang="en-US" sz="1400" i="1" dirty="0">
                <a:solidFill>
                  <a:schemeClr val="bg1"/>
                </a:solidFill>
                <a:latin typeface="Arial Narrow" pitchFamily="34" charset="0"/>
              </a:rPr>
              <a:t>Davidson's Principles and Practice of Medicine</a:t>
            </a:r>
            <a:r>
              <a:rPr lang="en-US" sz="1400" dirty="0">
                <a:solidFill>
                  <a:schemeClr val="bg1"/>
                </a:solidFill>
                <a:latin typeface="Arial Narrow" pitchFamily="34" charset="0"/>
              </a:rPr>
              <a:t>, 20th ed. 2006;805-847.</a:t>
            </a:r>
            <a:endParaRPr lang="de-DE" sz="1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3"/>
          <p:cNvSpPr>
            <a:spLocks noGrp="1" noChangeArrowheads="1"/>
          </p:cNvSpPr>
          <p:nvPr>
            <p:ph type="title" idx="4294967295"/>
          </p:nvPr>
        </p:nvSpPr>
        <p:spPr>
          <a:noFill/>
        </p:spPr>
        <p:txBody>
          <a:bodyPr/>
          <a:lstStyle/>
          <a:p>
            <a:r>
              <a:rPr lang="en-US" sz="3600" dirty="0" smtClean="0">
                <a:effectLst>
                  <a:outerShdw blurRad="38100" dist="38100" dir="2700000" algn="tl">
                    <a:srgbClr val="000000">
                      <a:alpha val="43137"/>
                    </a:srgbClr>
                  </a:outerShdw>
                </a:effectLst>
              </a:rPr>
              <a:t>Glucose Monitoring Devices</a:t>
            </a:r>
          </a:p>
        </p:txBody>
      </p:sp>
      <p:sp>
        <p:nvSpPr>
          <p:cNvPr id="47107" name="Rectangle 120"/>
          <p:cNvSpPr>
            <a:spLocks noChangeArrowheads="1"/>
          </p:cNvSpPr>
          <p:nvPr/>
        </p:nvSpPr>
        <p:spPr bwMode="gray">
          <a:xfrm>
            <a:off x="381000" y="6353175"/>
            <a:ext cx="8305800" cy="457200"/>
          </a:xfrm>
          <a:prstGeom prst="rect">
            <a:avLst/>
          </a:prstGeom>
          <a:noFill/>
          <a:ln w="9525" algn="ctr">
            <a:noFill/>
            <a:miter lim="800000"/>
            <a:headEnd/>
            <a:tailEnd/>
          </a:ln>
        </p:spPr>
        <p:txBody>
          <a:bodyPr lIns="0" tIns="0" rIns="0" bIns="0">
            <a:spAutoFit/>
          </a:bodyPr>
          <a:lstStyle/>
          <a:p>
            <a:pPr algn="r">
              <a:buFontTx/>
              <a:buAutoNum type="arabicPeriod"/>
            </a:pPr>
            <a:r>
              <a:rPr lang="en-US" sz="1000" dirty="0">
                <a:solidFill>
                  <a:schemeClr val="bg1"/>
                </a:solidFill>
                <a:latin typeface="Arial Narrow" pitchFamily="34" charset="0"/>
              </a:rPr>
              <a:t> One Touch® </a:t>
            </a:r>
            <a:r>
              <a:rPr lang="en-US" sz="1000" dirty="0" err="1">
                <a:solidFill>
                  <a:schemeClr val="bg1"/>
                </a:solidFill>
                <a:latin typeface="Arial Narrow" pitchFamily="34" charset="0"/>
              </a:rPr>
              <a:t>UltraTM</a:t>
            </a:r>
            <a:r>
              <a:rPr lang="en-US" sz="1000" dirty="0">
                <a:solidFill>
                  <a:schemeClr val="bg1"/>
                </a:solidFill>
                <a:latin typeface="Arial Narrow" pitchFamily="34" charset="0"/>
              </a:rPr>
              <a:t> System Owner’s Booklet. Accessed October 8,2009.                          4. Freestyle® Blood Glucose Monitoring. Accessed October 8,2009. </a:t>
            </a:r>
          </a:p>
          <a:p>
            <a:pPr algn="r"/>
            <a:r>
              <a:rPr lang="en-US" sz="1000" dirty="0">
                <a:solidFill>
                  <a:schemeClr val="bg1"/>
                </a:solidFill>
                <a:latin typeface="Arial Narrow" pitchFamily="34" charset="0"/>
              </a:rPr>
              <a:t>2. </a:t>
            </a:r>
            <a:r>
              <a:rPr lang="en-US" sz="1000" dirty="0" err="1">
                <a:solidFill>
                  <a:schemeClr val="bg1"/>
                </a:solidFill>
                <a:latin typeface="Arial Narrow" pitchFamily="34" charset="0"/>
              </a:rPr>
              <a:t>Accu</a:t>
            </a:r>
            <a:r>
              <a:rPr lang="en-US" sz="1000" dirty="0">
                <a:solidFill>
                  <a:schemeClr val="bg1"/>
                </a:solidFill>
                <a:latin typeface="Arial Narrow" pitchFamily="34" charset="0"/>
              </a:rPr>
              <a:t>-Check®. Accessed October 8, 2009.                                                                              5. </a:t>
            </a:r>
            <a:r>
              <a:rPr lang="en-US" sz="1000" dirty="0" err="1">
                <a:solidFill>
                  <a:schemeClr val="bg1"/>
                </a:solidFill>
                <a:latin typeface="Arial Narrow" pitchFamily="34" charset="0"/>
              </a:rPr>
              <a:t>TRUEtrack</a:t>
            </a:r>
            <a:r>
              <a:rPr lang="en-US" sz="1000" dirty="0">
                <a:solidFill>
                  <a:schemeClr val="bg1"/>
                </a:solidFill>
                <a:latin typeface="Arial Narrow" pitchFamily="34" charset="0"/>
              </a:rPr>
              <a:t>® Quality Assurance/Quality Control Manual. Accessed October 8, 2009.</a:t>
            </a:r>
          </a:p>
          <a:p>
            <a:pPr algn="r"/>
            <a:r>
              <a:rPr lang="en-US" sz="1000" dirty="0">
                <a:solidFill>
                  <a:schemeClr val="bg1"/>
                </a:solidFill>
                <a:latin typeface="Arial Narrow" pitchFamily="34" charset="0"/>
              </a:rPr>
              <a:t>3. </a:t>
            </a:r>
            <a:r>
              <a:rPr lang="en-US" sz="1000" dirty="0" err="1">
                <a:solidFill>
                  <a:schemeClr val="bg1"/>
                </a:solidFill>
                <a:latin typeface="Arial Narrow" pitchFamily="34" charset="0"/>
              </a:rPr>
              <a:t>Ascensia</a:t>
            </a:r>
            <a:r>
              <a:rPr lang="en-US" sz="1000" dirty="0">
                <a:solidFill>
                  <a:schemeClr val="bg1"/>
                </a:solidFill>
                <a:latin typeface="Arial Narrow" pitchFamily="34" charset="0"/>
              </a:rPr>
              <a:t>® </a:t>
            </a:r>
            <a:r>
              <a:rPr lang="en-US" sz="1000" dirty="0" err="1">
                <a:solidFill>
                  <a:schemeClr val="bg1"/>
                </a:solidFill>
                <a:latin typeface="Arial Narrow" pitchFamily="34" charset="0"/>
              </a:rPr>
              <a:t>ContourTM</a:t>
            </a:r>
            <a:r>
              <a:rPr lang="en-US" sz="1000" dirty="0">
                <a:solidFill>
                  <a:schemeClr val="bg1"/>
                </a:solidFill>
                <a:latin typeface="Arial Narrow" pitchFamily="34" charset="0"/>
              </a:rPr>
              <a:t>. Blood Glucose Monitoring System. Accessed October 8, 2009. </a:t>
            </a:r>
          </a:p>
        </p:txBody>
      </p:sp>
      <p:graphicFrame>
        <p:nvGraphicFramePr>
          <p:cNvPr id="45148" name="Group 92"/>
          <p:cNvGraphicFramePr>
            <a:graphicFrameLocks noGrp="1"/>
          </p:cNvGraphicFramePr>
          <p:nvPr/>
        </p:nvGraphicFramePr>
        <p:xfrm>
          <a:off x="225425" y="1593850"/>
          <a:ext cx="8680450" cy="4521202"/>
        </p:xfrm>
        <a:graphic>
          <a:graphicData uri="http://schemas.openxmlformats.org/drawingml/2006/table">
            <a:tbl>
              <a:tblPr/>
              <a:tblGrid>
                <a:gridCol w="415925"/>
                <a:gridCol w="1584325"/>
                <a:gridCol w="1336675"/>
                <a:gridCol w="1335088"/>
                <a:gridCol w="1336675"/>
                <a:gridCol w="1335087"/>
                <a:gridCol w="1336675"/>
              </a:tblGrid>
              <a:tr h="244475">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dirty="0" smtClean="0">
                        <a:ln>
                          <a:noFill/>
                        </a:ln>
                        <a:solidFill>
                          <a:schemeClr val="bg1"/>
                        </a:solidFill>
                        <a:effectLst/>
                        <a:latin typeface="Arial" pitchFamily="34" charset="0"/>
                      </a:endParaRP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1" i="0" u="none" strike="noStrike" cap="none" normalizeH="0" baseline="0" dirty="0" err="1" smtClean="0">
                          <a:ln>
                            <a:noFill/>
                          </a:ln>
                          <a:solidFill>
                            <a:schemeClr val="tx1"/>
                          </a:solidFill>
                          <a:effectLst/>
                          <a:latin typeface="Arial" pitchFamily="34" charset="0"/>
                        </a:rPr>
                        <a:t>Lifescan</a:t>
                      </a:r>
                      <a:r>
                        <a:rPr kumimoji="0" lang="en-US" sz="1200" b="1" i="0" u="none" strike="noStrike" cap="none" normalizeH="0" baseline="0" dirty="0" smtClean="0">
                          <a:ln>
                            <a:noFill/>
                          </a:ln>
                          <a:solidFill>
                            <a:schemeClr val="tx1"/>
                          </a:solidFill>
                          <a:effectLst/>
                          <a:latin typeface="Arial" pitchFamily="34" charset="0"/>
                        </a:rPr>
                        <a:t> (J&amp;J)</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Roche Diagnostics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Bayer</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1" i="0" u="none" strike="noStrike" cap="none" normalizeH="0" baseline="0" dirty="0" err="1" smtClean="0">
                          <a:ln>
                            <a:noFill/>
                          </a:ln>
                          <a:solidFill>
                            <a:schemeClr val="tx1"/>
                          </a:solidFill>
                          <a:effectLst/>
                          <a:latin typeface="Arial" pitchFamily="34" charset="0"/>
                        </a:rPr>
                        <a:t>Thera</a:t>
                      </a:r>
                      <a:r>
                        <a:rPr kumimoji="0" lang="en-US" sz="1200" b="1"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err="1" smtClean="0">
                          <a:ln>
                            <a:noFill/>
                          </a:ln>
                          <a:solidFill>
                            <a:schemeClr val="tx1"/>
                          </a:solidFill>
                          <a:effectLst/>
                          <a:latin typeface="Arial" pitchFamily="34" charset="0"/>
                        </a:rPr>
                        <a:t>MediSense</a:t>
                      </a:r>
                      <a:r>
                        <a:rPr kumimoji="0" lang="en-US" sz="1200" b="1" i="0" u="none" strike="noStrike" cap="none" normalizeH="0" baseline="0" dirty="0" smtClean="0">
                          <a:ln>
                            <a:noFill/>
                          </a:ln>
                          <a:solidFill>
                            <a:schemeClr val="tx1"/>
                          </a:solidFill>
                          <a:effectLst/>
                          <a:latin typeface="Arial" pitchFamily="34" charset="0"/>
                        </a:rPr>
                        <a:t> (Abbott)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Home Diagnostics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r>
              <a:tr h="1390650">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r>
                        <a:rPr kumimoji="0" lang="en-GB" sz="1200" b="1" i="0" u="none" strike="noStrike" cap="none" normalizeH="0" baseline="0" dirty="0" smtClean="0">
                          <a:ln>
                            <a:noFill/>
                          </a:ln>
                          <a:solidFill>
                            <a:schemeClr val="bg1"/>
                          </a:solidFill>
                          <a:effectLst/>
                          <a:latin typeface="Arial" pitchFamily="34" charset="0"/>
                        </a:rPr>
                        <a:t>Key Characteristics</a:t>
                      </a:r>
                    </a:p>
                  </a:txBody>
                  <a:tcPr marL="45720" marR="4572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dirty="0" err="1" smtClean="0">
                          <a:ln>
                            <a:noFill/>
                          </a:ln>
                          <a:solidFill>
                            <a:schemeClr val="bg1"/>
                          </a:solidFill>
                          <a:effectLst/>
                          <a:latin typeface="Arial" pitchFamily="34" charset="0"/>
                        </a:rPr>
                        <a:t>OneTouch</a:t>
                      </a:r>
                      <a:r>
                        <a:rPr kumimoji="0" lang="en-US" sz="1200" b="0" i="0" u="none" strike="noStrike" cap="none" normalizeH="0" baseline="0" dirty="0" smtClean="0">
                          <a:ln>
                            <a:noFill/>
                          </a:ln>
                          <a:solidFill>
                            <a:schemeClr val="bg1"/>
                          </a:solidFill>
                          <a:effectLst/>
                          <a:latin typeface="Arial" pitchFamily="34" charset="0"/>
                        </a:rPr>
                        <a:t> Ultra</a:t>
                      </a:r>
                      <a:r>
                        <a:rPr kumimoji="0" lang="en-US" sz="1200" b="0" i="0" u="none" strike="noStrike" cap="none" normalizeH="0" baseline="30000" dirty="0" smtClean="0">
                          <a:ln>
                            <a:noFill/>
                          </a:ln>
                          <a:solidFill>
                            <a:schemeClr val="bg1"/>
                          </a:solidFill>
                          <a:effectLst/>
                          <a:latin typeface="Arial" pitchFamily="34" charset="0"/>
                        </a:rPr>
                        <a:t>®1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dirty="0" err="1" smtClean="0">
                          <a:ln>
                            <a:noFill/>
                          </a:ln>
                          <a:solidFill>
                            <a:schemeClr val="bg1"/>
                          </a:solidFill>
                          <a:effectLst/>
                          <a:latin typeface="Arial" pitchFamily="34" charset="0"/>
                        </a:rPr>
                        <a:t>Accu-Chek</a:t>
                      </a:r>
                      <a:r>
                        <a:rPr kumimoji="0" lang="en-US" sz="1200" b="0" i="0" u="none" strike="noStrike" cap="none" normalizeH="0" baseline="0" dirty="0" smtClean="0">
                          <a:ln>
                            <a:noFill/>
                          </a:ln>
                          <a:solidFill>
                            <a:schemeClr val="bg1"/>
                          </a:solidFill>
                          <a:effectLst/>
                          <a:latin typeface="Arial" pitchFamily="34" charset="0"/>
                        </a:rPr>
                        <a:t> Aviva</a:t>
                      </a:r>
                      <a:r>
                        <a:rPr kumimoji="0" lang="en-US" sz="1200" b="0" i="0" u="none" strike="noStrike" cap="none" normalizeH="0" baseline="30000" dirty="0" smtClean="0">
                          <a:ln>
                            <a:noFill/>
                          </a:ln>
                          <a:solidFill>
                            <a:schemeClr val="bg1"/>
                          </a:solidFill>
                          <a:effectLst/>
                          <a:latin typeface="Arial" pitchFamily="34" charset="0"/>
                        </a:rPr>
                        <a:t>®2</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dirty="0" err="1" smtClean="0">
                          <a:ln>
                            <a:noFill/>
                          </a:ln>
                          <a:solidFill>
                            <a:schemeClr val="bg1"/>
                          </a:solidFill>
                          <a:effectLst/>
                          <a:latin typeface="Arial" pitchFamily="34" charset="0"/>
                        </a:rPr>
                        <a:t>Ascencia</a:t>
                      </a:r>
                      <a:r>
                        <a:rPr kumimoji="0" lang="en-US" sz="1200" b="0" i="0" u="none" strike="noStrike" cap="none" normalizeH="0" baseline="0" dirty="0" smtClean="0">
                          <a:ln>
                            <a:noFill/>
                          </a:ln>
                          <a:solidFill>
                            <a:schemeClr val="bg1"/>
                          </a:solidFill>
                          <a:effectLst/>
                          <a:latin typeface="Arial" pitchFamily="34" charset="0"/>
                        </a:rPr>
                        <a:t> Contour</a:t>
                      </a:r>
                      <a:r>
                        <a:rPr kumimoji="0" lang="en-US" sz="1200" b="0" i="0" u="none" strike="noStrike" cap="none" normalizeH="0" baseline="30000" dirty="0" smtClean="0">
                          <a:ln>
                            <a:noFill/>
                          </a:ln>
                          <a:solidFill>
                            <a:schemeClr val="bg1"/>
                          </a:solidFill>
                          <a:effectLst/>
                          <a:latin typeface="Arial" pitchFamily="34" charset="0"/>
                        </a:rPr>
                        <a:t>®3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dirty="0" err="1" smtClean="0">
                          <a:ln>
                            <a:noFill/>
                          </a:ln>
                          <a:solidFill>
                            <a:schemeClr val="bg1"/>
                          </a:solidFill>
                          <a:effectLst/>
                          <a:latin typeface="Arial" pitchFamily="34" charset="0"/>
                        </a:rPr>
                        <a:t>FreeStyle</a:t>
                      </a:r>
                      <a:r>
                        <a:rPr kumimoji="0" lang="en-US" sz="1200" b="0" i="0" u="none" strike="noStrike" cap="none" normalizeH="0" baseline="0" dirty="0" smtClean="0">
                          <a:ln>
                            <a:noFill/>
                          </a:ln>
                          <a:solidFill>
                            <a:schemeClr val="bg1"/>
                          </a:solidFill>
                          <a:effectLst/>
                          <a:latin typeface="Arial" pitchFamily="34" charset="0"/>
                        </a:rPr>
                        <a:t> Flash</a:t>
                      </a:r>
                      <a:r>
                        <a:rPr kumimoji="0" lang="en-US" sz="1200" b="0" i="0" u="none" strike="noStrike" cap="none" normalizeH="0" baseline="30000" dirty="0" smtClean="0">
                          <a:ln>
                            <a:noFill/>
                          </a:ln>
                          <a:solidFill>
                            <a:schemeClr val="bg1"/>
                          </a:solidFill>
                          <a:effectLst/>
                          <a:latin typeface="Arial" pitchFamily="34" charset="0"/>
                        </a:rPr>
                        <a:t>®4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dirty="0" smtClean="0">
                          <a:ln>
                            <a:noFill/>
                          </a:ln>
                          <a:solidFill>
                            <a:schemeClr val="bg1"/>
                          </a:solidFill>
                          <a:effectLst/>
                          <a:latin typeface="Arial" pitchFamily="34" charset="0"/>
                        </a:rPr>
                        <a:t>HDI TrueTrack</a:t>
                      </a:r>
                      <a:r>
                        <a:rPr kumimoji="0" lang="en-US" sz="1200" b="0" i="0" u="none" strike="noStrike" cap="none" normalizeH="0" baseline="30000" dirty="0" smtClean="0">
                          <a:ln>
                            <a:noFill/>
                          </a:ln>
                          <a:solidFill>
                            <a:schemeClr val="bg1"/>
                          </a:solidFill>
                          <a:effectLst/>
                          <a:latin typeface="Arial" pitchFamily="34" charset="0"/>
                        </a:rPr>
                        <a:t>®5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 latinLnBrk="0" hangingPunct="1">
                        <a:lnSpc>
                          <a:spcPct val="100000"/>
                        </a:lnSpc>
                        <a:spcBef>
                          <a:spcPct val="25000"/>
                        </a:spcBef>
                        <a:spcAft>
                          <a:spcPct val="0"/>
                        </a:spcAft>
                        <a:buClr>
                          <a:schemeClr val="tx1"/>
                        </a:buClr>
                        <a:buSzPct val="80000"/>
                        <a:buFontTx/>
                        <a:buNone/>
                        <a:tabLst/>
                      </a:pPr>
                      <a:endParaRPr kumimoji="0" lang="en-GB" sz="1200" b="1"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Test Time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5 sec</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5 sec</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15 sec</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7 sec</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10 sec</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Sample Required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1.0 µL</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0.6 µL</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0.6 µL</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0.3 µL</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1.0 µL</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Memory</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150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500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240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250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365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Calibration Method</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Code Chip</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Auto</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dirty="0" smtClean="0">
                          <a:ln>
                            <a:noFill/>
                          </a:ln>
                          <a:solidFill>
                            <a:schemeClr val="bg1"/>
                          </a:solidFill>
                          <a:effectLst/>
                          <a:latin typeface="Arial" pitchFamily="34" charset="0"/>
                        </a:rPr>
                        <a:t>Code Chip</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1" i="0" u="none" strike="noStrike" cap="none" normalizeH="0" baseline="0" dirty="0" err="1" smtClean="0">
                          <a:ln>
                            <a:noFill/>
                          </a:ln>
                          <a:solidFill>
                            <a:schemeClr val="tx1"/>
                          </a:solidFill>
                          <a:effectLst/>
                          <a:latin typeface="Arial" pitchFamily="34" charset="0"/>
                        </a:rPr>
                        <a:t>Hematocrit</a:t>
                      </a:r>
                      <a:r>
                        <a:rPr kumimoji="0" lang="en-US" sz="1200" b="1" i="0" u="none" strike="noStrike" cap="none" normalizeH="0" baseline="0" dirty="0" smtClean="0">
                          <a:ln>
                            <a:noFill/>
                          </a:ln>
                          <a:solidFill>
                            <a:schemeClr val="tx1"/>
                          </a:solidFill>
                          <a:effectLst/>
                          <a:latin typeface="Arial" pitchFamily="34" charset="0"/>
                        </a:rPr>
                        <a:t> Range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30%-55%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20%-70%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20%-60%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15%-65%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30%-55%</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1" i="0" u="none" strike="noStrike" cap="none" normalizeH="0" baseline="0" dirty="0" smtClean="0">
                          <a:ln>
                            <a:noFill/>
                          </a:ln>
                          <a:solidFill>
                            <a:schemeClr val="tx1"/>
                          </a:solidFill>
                          <a:effectLst/>
                          <a:latin typeface="Arial" pitchFamily="34" charset="0"/>
                        </a:rPr>
                        <a:t>Insulin Pump Affiliation</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Animas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Disetronic</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endParaRPr kumimoji="0" lang="en-GB" sz="1200" b="0" i="0" u="none" strike="noStrike" cap="none" normalizeH="0" baseline="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OmniPod</a:t>
                      </a:r>
                    </a:p>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r>
                        <a:rPr kumimoji="0" lang="en-US" sz="1200" b="0" i="0" u="none" strike="noStrike" cap="none" normalizeH="0" baseline="0" smtClean="0">
                          <a:ln>
                            <a:noFill/>
                          </a:ln>
                          <a:solidFill>
                            <a:schemeClr val="bg1"/>
                          </a:solidFill>
                          <a:effectLst/>
                          <a:latin typeface="Arial" pitchFamily="34" charset="0"/>
                        </a:rPr>
                        <a:t>Cozmo</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0"/>
                        </a:spcAft>
                        <a:buClr>
                          <a:schemeClr val="tx1"/>
                        </a:buClr>
                        <a:buSzPct val="80000"/>
                        <a:buFontTx/>
                        <a:buNone/>
                        <a:tabLst/>
                      </a:pPr>
                      <a:endParaRPr kumimoji="0" lang="en-GB" sz="1200" b="0" i="0" u="none" strike="noStrike" cap="none" normalizeH="0" baseline="0" dirty="0" smtClean="0">
                        <a:ln>
                          <a:noFill/>
                        </a:ln>
                        <a:solidFill>
                          <a:schemeClr val="bg1"/>
                        </a:solidFill>
                        <a:effectLst/>
                        <a:latin typeface="Arial"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7189" name="Picture 303" descr="accucheck"/>
          <p:cNvPicPr>
            <a:picLocks noChangeAspect="1" noChangeArrowheads="1"/>
          </p:cNvPicPr>
          <p:nvPr/>
        </p:nvPicPr>
        <p:blipFill>
          <a:blip r:embed="rId3" cstate="print"/>
          <a:srcRect/>
          <a:stretch>
            <a:fillRect/>
          </a:stretch>
        </p:blipFill>
        <p:spPr bwMode="gray">
          <a:xfrm>
            <a:off x="3925888" y="2389188"/>
            <a:ext cx="657225" cy="1077912"/>
          </a:xfrm>
          <a:prstGeom prst="rect">
            <a:avLst/>
          </a:prstGeom>
          <a:noFill/>
          <a:ln w="9525">
            <a:noFill/>
            <a:miter lim="800000"/>
            <a:headEnd/>
            <a:tailEnd/>
          </a:ln>
        </p:spPr>
      </p:pic>
      <p:pic>
        <p:nvPicPr>
          <p:cNvPr id="47190" name="Picture 304" descr="countour"/>
          <p:cNvPicPr>
            <a:picLocks noChangeAspect="1" noChangeArrowheads="1"/>
          </p:cNvPicPr>
          <p:nvPr/>
        </p:nvPicPr>
        <p:blipFill>
          <a:blip r:embed="rId4" cstate="print"/>
          <a:srcRect b="7849"/>
          <a:stretch>
            <a:fillRect/>
          </a:stretch>
        </p:blipFill>
        <p:spPr bwMode="gray">
          <a:xfrm>
            <a:off x="5076825" y="2424113"/>
            <a:ext cx="896938" cy="1204912"/>
          </a:xfrm>
          <a:prstGeom prst="rect">
            <a:avLst/>
          </a:prstGeom>
          <a:noFill/>
          <a:ln w="9525">
            <a:noFill/>
            <a:miter lim="800000"/>
            <a:headEnd/>
            <a:tailEnd/>
          </a:ln>
        </p:spPr>
      </p:pic>
      <p:pic>
        <p:nvPicPr>
          <p:cNvPr id="47191" name="Picture 305" descr="flash"/>
          <p:cNvPicPr>
            <a:picLocks noChangeAspect="1" noChangeArrowheads="1"/>
          </p:cNvPicPr>
          <p:nvPr/>
        </p:nvPicPr>
        <p:blipFill>
          <a:blip r:embed="rId5" cstate="print"/>
          <a:srcRect/>
          <a:stretch>
            <a:fillRect/>
          </a:stretch>
        </p:blipFill>
        <p:spPr bwMode="gray">
          <a:xfrm>
            <a:off x="6451600" y="2312988"/>
            <a:ext cx="835025" cy="1177925"/>
          </a:xfrm>
          <a:prstGeom prst="rect">
            <a:avLst/>
          </a:prstGeom>
          <a:noFill/>
          <a:ln w="9525">
            <a:noFill/>
            <a:miter lim="800000"/>
            <a:headEnd/>
            <a:tailEnd/>
          </a:ln>
        </p:spPr>
      </p:pic>
      <p:pic>
        <p:nvPicPr>
          <p:cNvPr id="47192" name="Picture 306" descr="one_touch_ultra"/>
          <p:cNvPicPr>
            <a:picLocks noChangeAspect="1" noChangeArrowheads="1"/>
          </p:cNvPicPr>
          <p:nvPr/>
        </p:nvPicPr>
        <p:blipFill>
          <a:blip r:embed="rId6" cstate="print"/>
          <a:srcRect/>
          <a:stretch>
            <a:fillRect/>
          </a:stretch>
        </p:blipFill>
        <p:spPr bwMode="gray">
          <a:xfrm>
            <a:off x="2489200" y="2441575"/>
            <a:ext cx="719138" cy="1050925"/>
          </a:xfrm>
          <a:prstGeom prst="rect">
            <a:avLst/>
          </a:prstGeom>
          <a:noFill/>
          <a:ln w="9525">
            <a:noFill/>
            <a:miter lim="800000"/>
            <a:headEnd/>
            <a:tailEnd/>
          </a:ln>
        </p:spPr>
      </p:pic>
      <p:pic>
        <p:nvPicPr>
          <p:cNvPr id="47193" name="Picture 307" descr="True_track"/>
          <p:cNvPicPr>
            <a:picLocks noChangeAspect="1" noChangeArrowheads="1"/>
          </p:cNvPicPr>
          <p:nvPr/>
        </p:nvPicPr>
        <p:blipFill>
          <a:blip r:embed="rId7" cstate="print"/>
          <a:srcRect/>
          <a:stretch>
            <a:fillRect/>
          </a:stretch>
        </p:blipFill>
        <p:spPr bwMode="gray">
          <a:xfrm>
            <a:off x="7843838" y="2352675"/>
            <a:ext cx="712787" cy="1114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2"/>
          <p:cNvSpPr>
            <a:spLocks noGrp="1" noChangeArrowheads="1"/>
          </p:cNvSpPr>
          <p:nvPr>
            <p:ph type="title" idx="4294967295"/>
          </p:nvPr>
        </p:nvSpPr>
        <p:spPr>
          <a:noFill/>
        </p:spPr>
        <p:txBody>
          <a:bodyPr>
            <a:noAutofit/>
          </a:bodyPr>
          <a:lstStyle/>
          <a:p>
            <a:pPr>
              <a:lnSpc>
                <a:spcPct val="100000"/>
              </a:lnSpc>
            </a:pPr>
            <a:r>
              <a:rPr lang="en-US" sz="2400" dirty="0" smtClean="0">
                <a:effectLst>
                  <a:outerShdw blurRad="38100" dist="38100" dir="2700000" algn="tl">
                    <a:srgbClr val="000000">
                      <a:alpha val="43137"/>
                    </a:srgbClr>
                  </a:outerShdw>
                </a:effectLst>
              </a:rPr>
              <a:t>Achieving Blood Glucose Targets Is a Daily Challenge for People With T1DM</a:t>
            </a:r>
          </a:p>
        </p:txBody>
      </p:sp>
      <p:sp>
        <p:nvSpPr>
          <p:cNvPr id="48131" name="Rectangle 4"/>
          <p:cNvSpPr>
            <a:spLocks noChangeArrowheads="1"/>
          </p:cNvSpPr>
          <p:nvPr/>
        </p:nvSpPr>
        <p:spPr bwMode="auto">
          <a:xfrm>
            <a:off x="3810000" y="6353175"/>
            <a:ext cx="5181600" cy="430887"/>
          </a:xfrm>
          <a:prstGeom prst="rect">
            <a:avLst/>
          </a:prstGeom>
          <a:noFill/>
          <a:ln w="9525" algn="ctr">
            <a:noFill/>
            <a:miter lim="800000"/>
            <a:headEnd/>
            <a:tailEnd/>
          </a:ln>
        </p:spPr>
        <p:txBody>
          <a:bodyPr wrap="square" lIns="0" tIns="0" rIns="0" bIns="0">
            <a:spAutoFit/>
          </a:bodyPr>
          <a:lstStyle/>
          <a:p>
            <a:pPr algn="r"/>
            <a:r>
              <a:rPr lang="en-US" sz="1400" dirty="0">
                <a:solidFill>
                  <a:schemeClr val="bg1"/>
                </a:solidFill>
                <a:latin typeface="Arial Narrow" pitchFamily="34" charset="0"/>
              </a:rPr>
              <a:t>1. </a:t>
            </a:r>
            <a:r>
              <a:rPr lang="en-US" sz="1400" dirty="0" err="1">
                <a:solidFill>
                  <a:schemeClr val="bg1"/>
                </a:solidFill>
                <a:latin typeface="Arial Narrow" pitchFamily="34" charset="0"/>
              </a:rPr>
              <a:t>Hecker</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ADA 2004; abstract 1771-P </a:t>
            </a:r>
          </a:p>
          <a:p>
            <a:pPr algn="r"/>
            <a:r>
              <a:rPr lang="en-US" sz="1400" dirty="0">
                <a:solidFill>
                  <a:schemeClr val="bg1"/>
                </a:solidFill>
                <a:latin typeface="Arial Narrow" pitchFamily="34" charset="0"/>
              </a:rPr>
              <a:t>2. </a:t>
            </a:r>
            <a:r>
              <a:rPr lang="en-US" sz="1400" dirty="0" err="1">
                <a:solidFill>
                  <a:schemeClr val="bg1"/>
                </a:solidFill>
                <a:latin typeface="Arial Narrow" pitchFamily="34" charset="0"/>
              </a:rPr>
              <a:t>Fabiato</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Diabetes Tech </a:t>
            </a:r>
            <a:r>
              <a:rPr lang="en-US" sz="1400" i="1" dirty="0" err="1" smtClean="0">
                <a:solidFill>
                  <a:schemeClr val="bg1"/>
                </a:solidFill>
                <a:latin typeface="Arial Narrow" pitchFamily="34" charset="0"/>
              </a:rPr>
              <a:t>Ther</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2007;11 (</a:t>
            </a:r>
            <a:r>
              <a:rPr lang="en-US" sz="1400" dirty="0" err="1">
                <a:solidFill>
                  <a:schemeClr val="bg1"/>
                </a:solidFill>
                <a:latin typeface="Arial Narrow" pitchFamily="34" charset="0"/>
              </a:rPr>
              <a:t>Suppl</a:t>
            </a:r>
            <a:r>
              <a:rPr lang="en-US" sz="1400" dirty="0">
                <a:solidFill>
                  <a:schemeClr val="bg1"/>
                </a:solidFill>
                <a:latin typeface="Arial Narrow" pitchFamily="34" charset="0"/>
              </a:rPr>
              <a:t> 1):S93-S103 </a:t>
            </a:r>
          </a:p>
        </p:txBody>
      </p:sp>
      <p:graphicFrame>
        <p:nvGraphicFramePr>
          <p:cNvPr id="132100" name="Group 4"/>
          <p:cNvGraphicFramePr>
            <a:graphicFrameLocks noGrp="1"/>
          </p:cNvGraphicFramePr>
          <p:nvPr/>
        </p:nvGraphicFramePr>
        <p:xfrm>
          <a:off x="1066800" y="1717675"/>
          <a:ext cx="7013575" cy="1402080"/>
        </p:xfrm>
        <a:graphic>
          <a:graphicData uri="http://schemas.openxmlformats.org/drawingml/2006/table">
            <a:tbl>
              <a:tblPr/>
              <a:tblGrid>
                <a:gridCol w="2338388"/>
                <a:gridCol w="2336800"/>
                <a:gridCol w="2338387"/>
              </a:tblGrid>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b="1" i="0" u="sng" strike="noStrike" cap="none" normalizeH="0" baseline="0" smtClean="0">
                          <a:ln>
                            <a:noFill/>
                          </a:ln>
                          <a:solidFill>
                            <a:schemeClr val="bg1"/>
                          </a:solidFill>
                          <a:effectLst/>
                          <a:latin typeface="Arial" pitchFamily="34" charset="0"/>
                        </a:rPr>
                        <a:t>1992</a:t>
                      </a:r>
                      <a:endParaRPr kumimoji="0" lang="en-US" sz="1600" b="1"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b="1" i="0" u="sng" strike="noStrike" cap="none" normalizeH="0" baseline="0" smtClean="0">
                          <a:ln>
                            <a:noFill/>
                          </a:ln>
                          <a:solidFill>
                            <a:schemeClr val="bg1"/>
                          </a:solidFill>
                          <a:effectLst/>
                          <a:latin typeface="Arial" pitchFamily="34" charset="0"/>
                        </a:rPr>
                        <a:t>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On 4 injections or insulin pump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b="1" i="0" u="none" strike="noStrike" cap="none" normalizeH="0" baseline="0" smtClean="0">
                          <a:ln>
                            <a:noFill/>
                          </a:ln>
                          <a:solidFill>
                            <a:schemeClr val="bg1"/>
                          </a:solidFill>
                          <a:effectLst/>
                          <a:latin typeface="Arial" pitchFamily="34" charset="0"/>
                        </a:rPr>
                        <a:t>27.8%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b="1" i="0" u="none" strike="noStrike" cap="none" normalizeH="0" baseline="0" smtClean="0">
                          <a:ln>
                            <a:noFill/>
                          </a:ln>
                          <a:solidFill>
                            <a:schemeClr val="bg1"/>
                          </a:solidFill>
                          <a:effectLst/>
                          <a:latin typeface="Arial" pitchFamily="34" charset="0"/>
                        </a:rPr>
                        <a:t>74.6%</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Median A1c</a:t>
                      </a:r>
                      <a:br>
                        <a:rPr kumimoji="0" lang="en-US" sz="1600" b="1" i="0" u="none" strike="noStrike" cap="none" normalizeH="0" baseline="0" dirty="0" smtClean="0">
                          <a:ln>
                            <a:noFill/>
                          </a:ln>
                          <a:solidFill>
                            <a:schemeClr val="bg1"/>
                          </a:solidFill>
                          <a:effectLst/>
                          <a:latin typeface="Arial" pitchFamily="34" charset="0"/>
                        </a:rPr>
                      </a:br>
                      <a:r>
                        <a:rPr kumimoji="0" lang="en-US" sz="1000" b="0" i="0" u="none" strike="noStrike" cap="none" normalizeH="0" baseline="0" dirty="0" smtClean="0">
                          <a:ln>
                            <a:noFill/>
                          </a:ln>
                          <a:solidFill>
                            <a:schemeClr val="bg1"/>
                          </a:solidFill>
                          <a:effectLst/>
                          <a:latin typeface="Arial" pitchFamily="34" charset="0"/>
                        </a:rPr>
                        <a:t>18,403 German children</a:t>
                      </a:r>
                      <a:r>
                        <a:rPr kumimoji="0" lang="en-US" sz="1000" b="0" i="0" u="none" strike="noStrike" cap="none" normalizeH="0" baseline="30000" dirty="0" smtClean="0">
                          <a:ln>
                            <a:noFill/>
                          </a:ln>
                          <a:solidFill>
                            <a:schemeClr val="bg1"/>
                          </a:solidFill>
                          <a:effectLst/>
                          <a:latin typeface="Arial" pitchFamily="34" charset="0"/>
                        </a:rPr>
                        <a:t>1</a:t>
                      </a:r>
                      <a:endParaRPr kumimoji="0" lang="en-US" sz="1800" b="1" i="0" u="none" strike="noStrike" cap="none" normalizeH="0" baseline="0" dirty="0" smtClean="0">
                        <a:ln>
                          <a:noFill/>
                        </a:ln>
                        <a:solidFill>
                          <a:schemeClr val="bg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20000"/>
                        </a:spcAft>
                        <a:buClr>
                          <a:schemeClr val="accent1"/>
                        </a:buClr>
                        <a:buSzTx/>
                        <a:buFont typeface="Symbol" pitchFamily="18" charset="2"/>
                        <a:buNone/>
                        <a:tabLst/>
                      </a:pPr>
                      <a:r>
                        <a:rPr kumimoji="0" lang="en-US" sz="1600" b="1" i="0" u="none" strike="noStrike" cap="none" normalizeH="0" baseline="0" dirty="0" smtClean="0">
                          <a:ln>
                            <a:noFill/>
                          </a:ln>
                          <a:solidFill>
                            <a:schemeClr val="accent1">
                              <a:lumMod val="20000"/>
                              <a:lumOff val="80000"/>
                            </a:schemeClr>
                          </a:solidFill>
                          <a:effectLst/>
                          <a:latin typeface="Arial" pitchFamily="34" charset="0"/>
                        </a:rPr>
                        <a:t>8.2%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pitchFamily="34" charset="0"/>
                        </a:rPr>
                        <a:t>8.2%</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0" name="TextBox 10"/>
          <p:cNvSpPr txBox="1">
            <a:spLocks noChangeArrowheads="1"/>
          </p:cNvSpPr>
          <p:nvPr/>
        </p:nvSpPr>
        <p:spPr bwMode="auto">
          <a:xfrm>
            <a:off x="642938" y="1371600"/>
            <a:ext cx="7891462" cy="307975"/>
          </a:xfrm>
          <a:prstGeom prst="rect">
            <a:avLst/>
          </a:prstGeom>
          <a:noFill/>
          <a:ln w="9525">
            <a:noFill/>
            <a:miter lim="800000"/>
            <a:headEnd/>
            <a:tailEnd/>
          </a:ln>
        </p:spPr>
        <p:txBody>
          <a:bodyPr>
            <a:spAutoFit/>
          </a:bodyPr>
          <a:lstStyle/>
          <a:p>
            <a:r>
              <a:rPr lang="en-US" sz="1400" b="1">
                <a:solidFill>
                  <a:schemeClr val="bg1"/>
                </a:solidFill>
              </a:rPr>
              <a:t>Lack of Improvement of Glycemic Control Despite Increased Intensity of Insulin Treatment</a:t>
            </a:r>
            <a:r>
              <a:rPr lang="en-US" sz="1400" b="1" baseline="30000">
                <a:solidFill>
                  <a:schemeClr val="bg1"/>
                </a:solidFill>
              </a:rPr>
              <a:t>1</a:t>
            </a:r>
            <a:r>
              <a:rPr lang="en-US" sz="1400" b="1">
                <a:solidFill>
                  <a:schemeClr val="bg1"/>
                </a:solidFill>
              </a:rPr>
              <a:t> </a:t>
            </a:r>
          </a:p>
        </p:txBody>
      </p:sp>
      <p:sp>
        <p:nvSpPr>
          <p:cNvPr id="48151" name="TextBox 11"/>
          <p:cNvSpPr txBox="1">
            <a:spLocks noChangeArrowheads="1"/>
          </p:cNvSpPr>
          <p:nvPr/>
        </p:nvSpPr>
        <p:spPr bwMode="auto">
          <a:xfrm>
            <a:off x="457200" y="3273425"/>
            <a:ext cx="8534400" cy="307975"/>
          </a:xfrm>
          <a:prstGeom prst="rect">
            <a:avLst/>
          </a:prstGeom>
          <a:noFill/>
          <a:ln w="9525">
            <a:noFill/>
            <a:miter lim="800000"/>
            <a:headEnd/>
            <a:tailEnd/>
          </a:ln>
        </p:spPr>
        <p:txBody>
          <a:bodyPr>
            <a:spAutoFit/>
          </a:bodyPr>
          <a:lstStyle/>
          <a:p>
            <a:r>
              <a:rPr lang="en-US" sz="1400" b="1" dirty="0">
                <a:solidFill>
                  <a:schemeClr val="bg1"/>
                </a:solidFill>
              </a:rPr>
              <a:t>Day-to-Day Variability in Blood Glucose in T1DM as Assessed by Continuous Glucose Monitoring</a:t>
            </a:r>
            <a:r>
              <a:rPr lang="en-US" sz="1400" b="1" baseline="30000" dirty="0">
                <a:solidFill>
                  <a:schemeClr val="bg1"/>
                </a:solidFill>
              </a:rPr>
              <a:t>2</a:t>
            </a:r>
          </a:p>
        </p:txBody>
      </p:sp>
      <p:sp>
        <p:nvSpPr>
          <p:cNvPr id="48152" name="Rectangle 4"/>
          <p:cNvSpPr>
            <a:spLocks noChangeArrowheads="1"/>
          </p:cNvSpPr>
          <p:nvPr/>
        </p:nvSpPr>
        <p:spPr bwMode="auto">
          <a:xfrm rot="-5400000">
            <a:off x="-17462" y="4637088"/>
            <a:ext cx="1536700" cy="215900"/>
          </a:xfrm>
          <a:prstGeom prst="rect">
            <a:avLst/>
          </a:prstGeom>
          <a:noFill/>
          <a:ln w="9525" algn="ctr">
            <a:noFill/>
            <a:miter lim="800000"/>
            <a:headEnd/>
            <a:tailEnd/>
          </a:ln>
        </p:spPr>
        <p:txBody>
          <a:bodyPr lIns="0" tIns="0" rIns="0" bIns="0">
            <a:spAutoFit/>
          </a:bodyPr>
          <a:lstStyle/>
          <a:p>
            <a:pPr algn="ctr"/>
            <a:r>
              <a:rPr lang="en-US" sz="1400"/>
              <a:t>[Glucose] (mg/dL)</a:t>
            </a:r>
          </a:p>
        </p:txBody>
      </p:sp>
      <p:sp>
        <p:nvSpPr>
          <p:cNvPr id="48153" name="Rectangle 4"/>
          <p:cNvSpPr>
            <a:spLocks noChangeArrowheads="1"/>
          </p:cNvSpPr>
          <p:nvPr/>
        </p:nvSpPr>
        <p:spPr bwMode="auto">
          <a:xfrm>
            <a:off x="4302125" y="5956300"/>
            <a:ext cx="650875" cy="215900"/>
          </a:xfrm>
          <a:prstGeom prst="rect">
            <a:avLst/>
          </a:prstGeom>
          <a:noFill/>
          <a:ln w="9525" algn="ctr">
            <a:noFill/>
            <a:miter lim="800000"/>
            <a:headEnd/>
            <a:tailEnd/>
          </a:ln>
        </p:spPr>
        <p:txBody>
          <a:bodyPr lIns="0" tIns="0" rIns="0" bIns="0">
            <a:spAutoFit/>
          </a:bodyPr>
          <a:lstStyle/>
          <a:p>
            <a:pPr algn="ctr"/>
            <a:r>
              <a:rPr lang="en-US" sz="1400"/>
              <a:t>Time</a:t>
            </a:r>
          </a:p>
        </p:txBody>
      </p:sp>
      <p:pic>
        <p:nvPicPr>
          <p:cNvPr id="48154" name="Picture 71" descr="glucose over time.jpg"/>
          <p:cNvPicPr>
            <a:picLocks noChangeAspect="1"/>
          </p:cNvPicPr>
          <p:nvPr/>
        </p:nvPicPr>
        <p:blipFill>
          <a:blip r:embed="rId3" cstate="print"/>
          <a:srcRect/>
          <a:stretch>
            <a:fillRect/>
          </a:stretch>
        </p:blipFill>
        <p:spPr bwMode="auto">
          <a:xfrm>
            <a:off x="965200" y="3581400"/>
            <a:ext cx="7188200" cy="2406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title" idx="4294967295"/>
          </p:nvPr>
        </p:nvSpPr>
        <p:spPr>
          <a:noFill/>
        </p:spPr>
        <p:txBody>
          <a:bodyPr>
            <a:normAutofit fontScale="90000"/>
          </a:bodyPr>
          <a:lstStyle/>
          <a:p>
            <a:pPr>
              <a:lnSpc>
                <a:spcPct val="100000"/>
              </a:lnSpc>
            </a:pPr>
            <a:r>
              <a:rPr lang="en-US" sz="2400" dirty="0" smtClean="0"/>
              <a:t>Risk of Hypoglycemia is a Significant Barrier to Achieving Aggressive Blood Glucose Targets in T1DM</a:t>
            </a:r>
          </a:p>
        </p:txBody>
      </p:sp>
      <p:sp>
        <p:nvSpPr>
          <p:cNvPr id="49155" name="Rectangle 7"/>
          <p:cNvSpPr>
            <a:spLocks noChangeArrowheads="1"/>
          </p:cNvSpPr>
          <p:nvPr/>
        </p:nvSpPr>
        <p:spPr bwMode="auto">
          <a:xfrm>
            <a:off x="4895850" y="6460897"/>
            <a:ext cx="3767698" cy="215444"/>
          </a:xfrm>
          <a:prstGeom prst="rect">
            <a:avLst/>
          </a:prstGeom>
          <a:noFill/>
          <a:ln w="9525" algn="ctr">
            <a:noFill/>
            <a:miter lim="800000"/>
            <a:headEnd/>
            <a:tailEnd/>
          </a:ln>
        </p:spPr>
        <p:txBody>
          <a:bodyPr wrap="none" lIns="0" tIns="0" rIns="0" bIns="0">
            <a:spAutoFit/>
          </a:bodyPr>
          <a:lstStyle/>
          <a:p>
            <a:pPr marL="342900" indent="-342900" algn="r" eaLnBrk="0" hangingPunct="0">
              <a:spcBef>
                <a:spcPct val="20000"/>
              </a:spcBef>
              <a:buClr>
                <a:schemeClr val="tx1"/>
              </a:buClr>
              <a:buSzPct val="80000"/>
            </a:pPr>
            <a:r>
              <a:rPr lang="en-US" sz="1400" dirty="0">
                <a:solidFill>
                  <a:schemeClr val="bg1"/>
                </a:solidFill>
                <a:latin typeface="Arial Narrow" pitchFamily="34" charset="0"/>
              </a:rPr>
              <a:t>The DCCT Research Group. </a:t>
            </a:r>
            <a:r>
              <a:rPr lang="en-US" sz="1400" i="1" dirty="0">
                <a:solidFill>
                  <a:schemeClr val="bg1"/>
                </a:solidFill>
                <a:latin typeface="Arial Narrow" pitchFamily="34" charset="0"/>
              </a:rPr>
              <a:t>Am J </a:t>
            </a:r>
            <a:r>
              <a:rPr lang="en-US" sz="1400" i="1" dirty="0" smtClean="0">
                <a:solidFill>
                  <a:schemeClr val="bg1"/>
                </a:solidFill>
                <a:latin typeface="Arial Narrow" pitchFamily="34" charset="0"/>
              </a:rPr>
              <a:t>Med </a:t>
            </a:r>
            <a:r>
              <a:rPr lang="en-US" sz="1400" dirty="0">
                <a:solidFill>
                  <a:schemeClr val="bg1"/>
                </a:solidFill>
                <a:latin typeface="Arial Narrow" pitchFamily="34" charset="0"/>
              </a:rPr>
              <a:t>1991;90:450-459.</a:t>
            </a:r>
          </a:p>
        </p:txBody>
      </p:sp>
      <p:sp>
        <p:nvSpPr>
          <p:cNvPr id="49157" name="Line 9"/>
          <p:cNvSpPr>
            <a:spLocks noChangeShapeType="1"/>
          </p:cNvSpPr>
          <p:nvPr/>
        </p:nvSpPr>
        <p:spPr bwMode="auto">
          <a:xfrm flipV="1">
            <a:off x="2362200" y="1736725"/>
            <a:ext cx="0" cy="3384551"/>
          </a:xfrm>
          <a:prstGeom prst="line">
            <a:avLst/>
          </a:prstGeom>
          <a:noFill/>
          <a:ln w="12700">
            <a:solidFill>
              <a:schemeClr val="bg1"/>
            </a:solidFill>
            <a:round/>
            <a:headEnd/>
            <a:tailEnd/>
          </a:ln>
        </p:spPr>
        <p:txBody>
          <a:bodyPr/>
          <a:lstStyle/>
          <a:p>
            <a:endParaRPr lang="en-US">
              <a:solidFill>
                <a:schemeClr val="bg1"/>
              </a:solidFill>
            </a:endParaRPr>
          </a:p>
        </p:txBody>
      </p:sp>
      <p:sp>
        <p:nvSpPr>
          <p:cNvPr id="49158" name="Line 10"/>
          <p:cNvSpPr>
            <a:spLocks noChangeShapeType="1"/>
          </p:cNvSpPr>
          <p:nvPr/>
        </p:nvSpPr>
        <p:spPr bwMode="auto">
          <a:xfrm>
            <a:off x="2362200" y="5121276"/>
            <a:ext cx="5029200" cy="0"/>
          </a:xfrm>
          <a:prstGeom prst="line">
            <a:avLst/>
          </a:prstGeom>
          <a:noFill/>
          <a:ln w="12700">
            <a:solidFill>
              <a:schemeClr val="bg1"/>
            </a:solidFill>
            <a:round/>
            <a:headEnd/>
            <a:tailEnd/>
          </a:ln>
        </p:spPr>
        <p:txBody>
          <a:bodyPr/>
          <a:lstStyle/>
          <a:p>
            <a:endParaRPr lang="en-US">
              <a:solidFill>
                <a:schemeClr val="bg1"/>
              </a:solidFill>
            </a:endParaRPr>
          </a:p>
        </p:txBody>
      </p:sp>
      <p:grpSp>
        <p:nvGrpSpPr>
          <p:cNvPr id="2" name="Group 11"/>
          <p:cNvGrpSpPr>
            <a:grpSpLocks/>
          </p:cNvGrpSpPr>
          <p:nvPr/>
        </p:nvGrpSpPr>
        <p:grpSpPr bwMode="auto">
          <a:xfrm>
            <a:off x="2405063" y="5121276"/>
            <a:ext cx="4908550" cy="76200"/>
            <a:chOff x="1515" y="3456"/>
            <a:chExt cx="3092" cy="48"/>
          </a:xfrm>
        </p:grpSpPr>
        <p:sp>
          <p:nvSpPr>
            <p:cNvPr id="49201" name="Line 12"/>
            <p:cNvSpPr>
              <a:spLocks noChangeShapeType="1"/>
            </p:cNvSpPr>
            <p:nvPr/>
          </p:nvSpPr>
          <p:spPr bwMode="auto">
            <a:xfrm>
              <a:off x="1515"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2" name="Line 13"/>
            <p:cNvSpPr>
              <a:spLocks noChangeShapeType="1"/>
            </p:cNvSpPr>
            <p:nvPr/>
          </p:nvSpPr>
          <p:spPr bwMode="auto">
            <a:xfrm>
              <a:off x="1834"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3" name="Line 14"/>
            <p:cNvSpPr>
              <a:spLocks noChangeShapeType="1"/>
            </p:cNvSpPr>
            <p:nvPr/>
          </p:nvSpPr>
          <p:spPr bwMode="auto">
            <a:xfrm>
              <a:off x="2176"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4" name="Line 15"/>
            <p:cNvSpPr>
              <a:spLocks noChangeShapeType="1"/>
            </p:cNvSpPr>
            <p:nvPr/>
          </p:nvSpPr>
          <p:spPr bwMode="auto">
            <a:xfrm>
              <a:off x="2515"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5" name="Line 16"/>
            <p:cNvSpPr>
              <a:spLocks noChangeShapeType="1"/>
            </p:cNvSpPr>
            <p:nvPr/>
          </p:nvSpPr>
          <p:spPr bwMode="auto">
            <a:xfrm>
              <a:off x="2857"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6" name="Line 17"/>
            <p:cNvSpPr>
              <a:spLocks noChangeShapeType="1"/>
            </p:cNvSpPr>
            <p:nvPr/>
          </p:nvSpPr>
          <p:spPr bwMode="auto">
            <a:xfrm>
              <a:off x="3209"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7" name="Line 18"/>
            <p:cNvSpPr>
              <a:spLocks noChangeShapeType="1"/>
            </p:cNvSpPr>
            <p:nvPr/>
          </p:nvSpPr>
          <p:spPr bwMode="auto">
            <a:xfrm>
              <a:off x="3559"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8" name="Line 19"/>
            <p:cNvSpPr>
              <a:spLocks noChangeShapeType="1"/>
            </p:cNvSpPr>
            <p:nvPr/>
          </p:nvSpPr>
          <p:spPr bwMode="auto">
            <a:xfrm>
              <a:off x="3912"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09" name="Line 20"/>
            <p:cNvSpPr>
              <a:spLocks noChangeShapeType="1"/>
            </p:cNvSpPr>
            <p:nvPr/>
          </p:nvSpPr>
          <p:spPr bwMode="auto">
            <a:xfrm>
              <a:off x="4256" y="3456"/>
              <a:ext cx="0" cy="48"/>
            </a:xfrm>
            <a:prstGeom prst="line">
              <a:avLst/>
            </a:prstGeom>
            <a:noFill/>
            <a:ln w="9525">
              <a:solidFill>
                <a:schemeClr val="tx1"/>
              </a:solidFill>
              <a:round/>
              <a:headEnd/>
              <a:tailEnd/>
            </a:ln>
          </p:spPr>
          <p:txBody>
            <a:bodyPr/>
            <a:lstStyle/>
            <a:p>
              <a:endParaRPr lang="en-US">
                <a:solidFill>
                  <a:schemeClr val="bg1"/>
                </a:solidFill>
              </a:endParaRPr>
            </a:p>
          </p:txBody>
        </p:sp>
        <p:sp>
          <p:nvSpPr>
            <p:cNvPr id="49210" name="Line 21"/>
            <p:cNvSpPr>
              <a:spLocks noChangeShapeType="1"/>
            </p:cNvSpPr>
            <p:nvPr/>
          </p:nvSpPr>
          <p:spPr bwMode="auto">
            <a:xfrm>
              <a:off x="4607" y="3456"/>
              <a:ext cx="0" cy="48"/>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3" name="Group 22"/>
          <p:cNvGrpSpPr>
            <a:grpSpLocks/>
          </p:cNvGrpSpPr>
          <p:nvPr/>
        </p:nvGrpSpPr>
        <p:grpSpPr bwMode="auto">
          <a:xfrm>
            <a:off x="2286000" y="1790700"/>
            <a:ext cx="76200" cy="3292476"/>
            <a:chOff x="1440" y="1358"/>
            <a:chExt cx="48" cy="2074"/>
          </a:xfrm>
        </p:grpSpPr>
        <p:sp>
          <p:nvSpPr>
            <p:cNvPr id="49190" name="Line 23"/>
            <p:cNvSpPr>
              <a:spLocks noChangeShapeType="1"/>
            </p:cNvSpPr>
            <p:nvPr/>
          </p:nvSpPr>
          <p:spPr bwMode="auto">
            <a:xfrm flipH="1">
              <a:off x="1440" y="3432"/>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1" name="Line 24"/>
            <p:cNvSpPr>
              <a:spLocks noChangeShapeType="1"/>
            </p:cNvSpPr>
            <p:nvPr/>
          </p:nvSpPr>
          <p:spPr bwMode="auto">
            <a:xfrm flipH="1">
              <a:off x="1440" y="3224"/>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2" name="Line 25"/>
            <p:cNvSpPr>
              <a:spLocks noChangeShapeType="1"/>
            </p:cNvSpPr>
            <p:nvPr/>
          </p:nvSpPr>
          <p:spPr bwMode="auto">
            <a:xfrm flipH="1">
              <a:off x="1440" y="3018"/>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3" name="Line 26"/>
            <p:cNvSpPr>
              <a:spLocks noChangeShapeType="1"/>
            </p:cNvSpPr>
            <p:nvPr/>
          </p:nvSpPr>
          <p:spPr bwMode="auto">
            <a:xfrm flipH="1">
              <a:off x="1440" y="2811"/>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4" name="Line 27"/>
            <p:cNvSpPr>
              <a:spLocks noChangeShapeType="1"/>
            </p:cNvSpPr>
            <p:nvPr/>
          </p:nvSpPr>
          <p:spPr bwMode="auto">
            <a:xfrm flipH="1">
              <a:off x="1440" y="2605"/>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5" name="Line 28"/>
            <p:cNvSpPr>
              <a:spLocks noChangeShapeType="1"/>
            </p:cNvSpPr>
            <p:nvPr/>
          </p:nvSpPr>
          <p:spPr bwMode="auto">
            <a:xfrm flipH="1">
              <a:off x="1440" y="2393"/>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6" name="Line 29"/>
            <p:cNvSpPr>
              <a:spLocks noChangeShapeType="1"/>
            </p:cNvSpPr>
            <p:nvPr/>
          </p:nvSpPr>
          <p:spPr bwMode="auto">
            <a:xfrm flipH="1">
              <a:off x="1440" y="2187"/>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7" name="Line 30"/>
            <p:cNvSpPr>
              <a:spLocks noChangeShapeType="1"/>
            </p:cNvSpPr>
            <p:nvPr/>
          </p:nvSpPr>
          <p:spPr bwMode="auto">
            <a:xfrm flipH="1">
              <a:off x="1440" y="1980"/>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8" name="Line 31"/>
            <p:cNvSpPr>
              <a:spLocks noChangeShapeType="1"/>
            </p:cNvSpPr>
            <p:nvPr/>
          </p:nvSpPr>
          <p:spPr bwMode="auto">
            <a:xfrm flipH="1">
              <a:off x="1440" y="1775"/>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199" name="Line 32"/>
            <p:cNvSpPr>
              <a:spLocks noChangeShapeType="1"/>
            </p:cNvSpPr>
            <p:nvPr/>
          </p:nvSpPr>
          <p:spPr bwMode="auto">
            <a:xfrm flipH="1">
              <a:off x="1440" y="1566"/>
              <a:ext cx="48" cy="0"/>
            </a:xfrm>
            <a:prstGeom prst="line">
              <a:avLst/>
            </a:prstGeom>
            <a:noFill/>
            <a:ln w="9525">
              <a:solidFill>
                <a:schemeClr val="tx1"/>
              </a:solidFill>
              <a:round/>
              <a:headEnd/>
              <a:tailEnd/>
            </a:ln>
          </p:spPr>
          <p:txBody>
            <a:bodyPr/>
            <a:lstStyle/>
            <a:p>
              <a:endParaRPr lang="en-US">
                <a:solidFill>
                  <a:schemeClr val="bg1"/>
                </a:solidFill>
              </a:endParaRPr>
            </a:p>
          </p:txBody>
        </p:sp>
        <p:sp>
          <p:nvSpPr>
            <p:cNvPr id="49200" name="Line 33"/>
            <p:cNvSpPr>
              <a:spLocks noChangeShapeType="1"/>
            </p:cNvSpPr>
            <p:nvPr/>
          </p:nvSpPr>
          <p:spPr bwMode="auto">
            <a:xfrm flipH="1">
              <a:off x="1440" y="1358"/>
              <a:ext cx="48" cy="0"/>
            </a:xfrm>
            <a:prstGeom prst="line">
              <a:avLst/>
            </a:prstGeom>
            <a:noFill/>
            <a:ln w="9525">
              <a:solidFill>
                <a:schemeClr val="tx1"/>
              </a:solidFill>
              <a:round/>
              <a:headEnd/>
              <a:tailEnd/>
            </a:ln>
          </p:spPr>
          <p:txBody>
            <a:bodyPr/>
            <a:lstStyle/>
            <a:p>
              <a:endParaRPr lang="en-US">
                <a:solidFill>
                  <a:schemeClr val="bg1"/>
                </a:solidFill>
              </a:endParaRPr>
            </a:p>
          </p:txBody>
        </p:sp>
      </p:grpSp>
      <p:sp>
        <p:nvSpPr>
          <p:cNvPr id="49161" name="Text Box 34"/>
          <p:cNvSpPr txBox="1">
            <a:spLocks noChangeArrowheads="1"/>
          </p:cNvSpPr>
          <p:nvPr/>
        </p:nvSpPr>
        <p:spPr bwMode="auto">
          <a:xfrm>
            <a:off x="3416300" y="5483226"/>
            <a:ext cx="2819400" cy="307975"/>
          </a:xfrm>
          <a:prstGeom prst="rect">
            <a:avLst/>
          </a:prstGeom>
          <a:noFill/>
          <a:ln w="9525">
            <a:noFill/>
            <a:miter lim="800000"/>
            <a:headEnd/>
            <a:tailEnd/>
          </a:ln>
        </p:spPr>
        <p:txBody>
          <a:bodyPr>
            <a:spAutoFit/>
          </a:bodyPr>
          <a:lstStyle/>
          <a:p>
            <a:pPr algn="ctr">
              <a:spcBef>
                <a:spcPct val="50000"/>
              </a:spcBef>
            </a:pPr>
            <a:r>
              <a:rPr lang="en-US" sz="1400" b="1">
                <a:solidFill>
                  <a:schemeClr val="bg1"/>
                </a:solidFill>
              </a:rPr>
              <a:t>Months of Treatment</a:t>
            </a:r>
          </a:p>
        </p:txBody>
      </p:sp>
      <p:sp>
        <p:nvSpPr>
          <p:cNvPr id="49162" name="Text Box 35"/>
          <p:cNvSpPr txBox="1">
            <a:spLocks noChangeArrowheads="1"/>
          </p:cNvSpPr>
          <p:nvPr/>
        </p:nvSpPr>
        <p:spPr bwMode="auto">
          <a:xfrm>
            <a:off x="5943600" y="3444875"/>
            <a:ext cx="1384300" cy="274638"/>
          </a:xfrm>
          <a:prstGeom prst="rect">
            <a:avLst/>
          </a:prstGeom>
          <a:noFill/>
          <a:ln w="9525">
            <a:noFill/>
            <a:miter lim="800000"/>
            <a:headEnd/>
            <a:tailEnd/>
          </a:ln>
        </p:spPr>
        <p:txBody>
          <a:bodyPr>
            <a:spAutoFit/>
          </a:bodyPr>
          <a:lstStyle/>
          <a:p>
            <a:pPr algn="ctr">
              <a:spcBef>
                <a:spcPct val="50000"/>
              </a:spcBef>
            </a:pPr>
            <a:r>
              <a:rPr lang="en-US" sz="1200" b="1" dirty="0">
                <a:solidFill>
                  <a:schemeClr val="bg1"/>
                </a:solidFill>
              </a:rPr>
              <a:t>Intensive</a:t>
            </a:r>
          </a:p>
        </p:txBody>
      </p:sp>
      <p:sp>
        <p:nvSpPr>
          <p:cNvPr id="49163" name="Text Box 36"/>
          <p:cNvSpPr txBox="1">
            <a:spLocks noChangeArrowheads="1"/>
          </p:cNvSpPr>
          <p:nvPr/>
        </p:nvSpPr>
        <p:spPr bwMode="auto">
          <a:xfrm>
            <a:off x="5905500" y="4268788"/>
            <a:ext cx="1333500" cy="276225"/>
          </a:xfrm>
          <a:prstGeom prst="rect">
            <a:avLst/>
          </a:prstGeom>
          <a:noFill/>
          <a:ln w="9525">
            <a:noFill/>
            <a:miter lim="800000"/>
            <a:headEnd/>
            <a:tailEnd/>
          </a:ln>
        </p:spPr>
        <p:txBody>
          <a:bodyPr wrap="square">
            <a:spAutoFit/>
          </a:bodyPr>
          <a:lstStyle/>
          <a:p>
            <a:pPr algn="ctr">
              <a:spcBef>
                <a:spcPct val="50000"/>
              </a:spcBef>
            </a:pPr>
            <a:r>
              <a:rPr lang="en-US" sz="1200" b="1" dirty="0">
                <a:solidFill>
                  <a:schemeClr val="bg1"/>
                </a:solidFill>
              </a:rPr>
              <a:t>Conventional</a:t>
            </a:r>
          </a:p>
        </p:txBody>
      </p:sp>
      <p:sp>
        <p:nvSpPr>
          <p:cNvPr id="49164" name="Text Box 37"/>
          <p:cNvSpPr txBox="1">
            <a:spLocks noChangeArrowheads="1"/>
          </p:cNvSpPr>
          <p:nvPr/>
        </p:nvSpPr>
        <p:spPr bwMode="auto">
          <a:xfrm rot="16200000">
            <a:off x="-115889" y="3236913"/>
            <a:ext cx="3276601" cy="307975"/>
          </a:xfrm>
          <a:prstGeom prst="rect">
            <a:avLst/>
          </a:prstGeom>
          <a:noFill/>
          <a:ln w="9525">
            <a:noFill/>
            <a:miter lim="800000"/>
            <a:headEnd/>
            <a:tailEnd/>
          </a:ln>
        </p:spPr>
        <p:txBody>
          <a:bodyPr wrap="square">
            <a:spAutoFit/>
          </a:bodyPr>
          <a:lstStyle/>
          <a:p>
            <a:pPr algn="ctr">
              <a:spcBef>
                <a:spcPct val="50000"/>
              </a:spcBef>
            </a:pPr>
            <a:r>
              <a:rPr lang="en-US" sz="1400" b="1" dirty="0">
                <a:solidFill>
                  <a:schemeClr val="bg1"/>
                </a:solidFill>
              </a:rPr>
              <a:t>Proportion with Hypoglycemia</a:t>
            </a:r>
          </a:p>
        </p:txBody>
      </p:sp>
      <p:sp>
        <p:nvSpPr>
          <p:cNvPr id="49165" name="Freeform 38"/>
          <p:cNvSpPr>
            <a:spLocks/>
          </p:cNvSpPr>
          <p:nvPr/>
        </p:nvSpPr>
        <p:spPr bwMode="auto">
          <a:xfrm>
            <a:off x="2933700" y="4073526"/>
            <a:ext cx="4319588" cy="800100"/>
          </a:xfrm>
          <a:custGeom>
            <a:avLst/>
            <a:gdLst>
              <a:gd name="T0" fmla="*/ 0 w 2721"/>
              <a:gd name="T1" fmla="*/ 504 h 504"/>
              <a:gd name="T2" fmla="*/ 321 w 2721"/>
              <a:gd name="T3" fmla="*/ 453 h 504"/>
              <a:gd name="T4" fmla="*/ 684 w 2721"/>
              <a:gd name="T5" fmla="*/ 363 h 504"/>
              <a:gd name="T6" fmla="*/ 1041 w 2721"/>
              <a:gd name="T7" fmla="*/ 360 h 504"/>
              <a:gd name="T8" fmla="*/ 1368 w 2721"/>
              <a:gd name="T9" fmla="*/ 306 h 504"/>
              <a:gd name="T10" fmla="*/ 1713 w 2721"/>
              <a:gd name="T11" fmla="*/ 147 h 504"/>
              <a:gd name="T12" fmla="*/ 2028 w 2721"/>
              <a:gd name="T13" fmla="*/ 120 h 504"/>
              <a:gd name="T14" fmla="*/ 2721 w 2721"/>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21"/>
              <a:gd name="T25" fmla="*/ 0 h 504"/>
              <a:gd name="T26" fmla="*/ 2721 w 2721"/>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1" h="504">
                <a:moveTo>
                  <a:pt x="0" y="504"/>
                </a:moveTo>
                <a:lnTo>
                  <a:pt x="321" y="453"/>
                </a:lnTo>
                <a:lnTo>
                  <a:pt x="684" y="363"/>
                </a:lnTo>
                <a:lnTo>
                  <a:pt x="1041" y="360"/>
                </a:lnTo>
                <a:lnTo>
                  <a:pt x="1368" y="306"/>
                </a:lnTo>
                <a:lnTo>
                  <a:pt x="1713" y="147"/>
                </a:lnTo>
                <a:lnTo>
                  <a:pt x="2028" y="120"/>
                </a:lnTo>
                <a:lnTo>
                  <a:pt x="2721" y="0"/>
                </a:lnTo>
              </a:path>
            </a:pathLst>
          </a:custGeom>
          <a:noFill/>
          <a:ln w="9525">
            <a:solidFill>
              <a:srgbClr val="FFFF00"/>
            </a:solidFill>
            <a:round/>
            <a:headEnd/>
            <a:tailEnd/>
          </a:ln>
        </p:spPr>
        <p:txBody>
          <a:bodyPr/>
          <a:lstStyle/>
          <a:p>
            <a:endParaRPr lang="en-US">
              <a:solidFill>
                <a:schemeClr val="bg1"/>
              </a:solidFill>
            </a:endParaRPr>
          </a:p>
        </p:txBody>
      </p:sp>
      <p:sp>
        <p:nvSpPr>
          <p:cNvPr id="49166" name="Freeform 39"/>
          <p:cNvSpPr>
            <a:spLocks/>
          </p:cNvSpPr>
          <p:nvPr/>
        </p:nvSpPr>
        <p:spPr bwMode="auto">
          <a:xfrm>
            <a:off x="2933700" y="3287713"/>
            <a:ext cx="4338638" cy="1447800"/>
          </a:xfrm>
          <a:custGeom>
            <a:avLst/>
            <a:gdLst>
              <a:gd name="T0" fmla="*/ 0 w 2733"/>
              <a:gd name="T1" fmla="*/ 912 h 912"/>
              <a:gd name="T2" fmla="*/ 312 w 2733"/>
              <a:gd name="T3" fmla="*/ 660 h 912"/>
              <a:gd name="T4" fmla="*/ 555 w 2733"/>
              <a:gd name="T5" fmla="*/ 531 h 912"/>
              <a:gd name="T6" fmla="*/ 732 w 2733"/>
              <a:gd name="T7" fmla="*/ 444 h 912"/>
              <a:gd name="T8" fmla="*/ 969 w 2733"/>
              <a:gd name="T9" fmla="*/ 348 h 912"/>
              <a:gd name="T10" fmla="*/ 1200 w 2733"/>
              <a:gd name="T11" fmla="*/ 252 h 912"/>
              <a:gd name="T12" fmla="*/ 1503 w 2733"/>
              <a:gd name="T13" fmla="*/ 168 h 912"/>
              <a:gd name="T14" fmla="*/ 1680 w 2733"/>
              <a:gd name="T15" fmla="*/ 129 h 912"/>
              <a:gd name="T16" fmla="*/ 1869 w 2733"/>
              <a:gd name="T17" fmla="*/ 75 h 912"/>
              <a:gd name="T18" fmla="*/ 2043 w 2733"/>
              <a:gd name="T19" fmla="*/ 21 h 912"/>
              <a:gd name="T20" fmla="*/ 2400 w 2733"/>
              <a:gd name="T21" fmla="*/ 21 h 912"/>
              <a:gd name="T22" fmla="*/ 2733 w 2733"/>
              <a:gd name="T23" fmla="*/ 0 h 9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3"/>
              <a:gd name="T37" fmla="*/ 0 h 912"/>
              <a:gd name="T38" fmla="*/ 2733 w 2733"/>
              <a:gd name="T39" fmla="*/ 912 h 9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3" h="912">
                <a:moveTo>
                  <a:pt x="0" y="912"/>
                </a:moveTo>
                <a:lnTo>
                  <a:pt x="312" y="660"/>
                </a:lnTo>
                <a:lnTo>
                  <a:pt x="555" y="531"/>
                </a:lnTo>
                <a:lnTo>
                  <a:pt x="732" y="444"/>
                </a:lnTo>
                <a:lnTo>
                  <a:pt x="969" y="348"/>
                </a:lnTo>
                <a:lnTo>
                  <a:pt x="1200" y="252"/>
                </a:lnTo>
                <a:lnTo>
                  <a:pt x="1503" y="168"/>
                </a:lnTo>
                <a:lnTo>
                  <a:pt x="1680" y="129"/>
                </a:lnTo>
                <a:lnTo>
                  <a:pt x="1869" y="75"/>
                </a:lnTo>
                <a:lnTo>
                  <a:pt x="2043" y="21"/>
                </a:lnTo>
                <a:lnTo>
                  <a:pt x="2400" y="21"/>
                </a:lnTo>
                <a:lnTo>
                  <a:pt x="2733" y="0"/>
                </a:lnTo>
              </a:path>
            </a:pathLst>
          </a:custGeom>
          <a:noFill/>
          <a:ln w="9525">
            <a:solidFill>
              <a:srgbClr val="FFFF00"/>
            </a:solidFill>
            <a:round/>
            <a:headEnd/>
            <a:tailEnd/>
          </a:ln>
        </p:spPr>
        <p:txBody>
          <a:bodyPr/>
          <a:lstStyle/>
          <a:p>
            <a:endParaRPr lang="en-US">
              <a:solidFill>
                <a:schemeClr val="bg1"/>
              </a:solidFill>
            </a:endParaRPr>
          </a:p>
        </p:txBody>
      </p:sp>
      <p:grpSp>
        <p:nvGrpSpPr>
          <p:cNvPr id="4" name="Group 40"/>
          <p:cNvGrpSpPr>
            <a:grpSpLocks/>
          </p:cNvGrpSpPr>
          <p:nvPr/>
        </p:nvGrpSpPr>
        <p:grpSpPr bwMode="auto">
          <a:xfrm>
            <a:off x="1752600" y="1676400"/>
            <a:ext cx="571500" cy="3578226"/>
            <a:chOff x="1224" y="1286"/>
            <a:chExt cx="240" cy="2254"/>
          </a:xfrm>
        </p:grpSpPr>
        <p:sp>
          <p:nvSpPr>
            <p:cNvPr id="49180" name="Text Box 42"/>
            <p:cNvSpPr txBox="1">
              <a:spLocks noChangeArrowheads="1"/>
            </p:cNvSpPr>
            <p:nvPr/>
          </p:nvSpPr>
          <p:spPr bwMode="auto">
            <a:xfrm>
              <a:off x="1224" y="1494"/>
              <a:ext cx="240" cy="174"/>
            </a:xfrm>
            <a:prstGeom prst="rect">
              <a:avLst/>
            </a:prstGeom>
            <a:noFill/>
            <a:ln w="9525">
              <a:noFill/>
              <a:miter lim="800000"/>
              <a:headEnd/>
              <a:tailEnd/>
            </a:ln>
          </p:spPr>
          <p:txBody>
            <a:bodyPr>
              <a:spAutoFit/>
            </a:bodyPr>
            <a:lstStyle/>
            <a:p>
              <a:pPr algn="r">
                <a:spcBef>
                  <a:spcPct val="50000"/>
                </a:spcBef>
              </a:pPr>
              <a:r>
                <a:rPr lang="en-US" sz="1200" b="1" dirty="0">
                  <a:solidFill>
                    <a:schemeClr val="bg1"/>
                  </a:solidFill>
                </a:rPr>
                <a:t>0.9</a:t>
              </a:r>
            </a:p>
          </p:txBody>
        </p:sp>
        <p:sp>
          <p:nvSpPr>
            <p:cNvPr id="49181" name="Text Box 43"/>
            <p:cNvSpPr txBox="1">
              <a:spLocks noChangeArrowheads="1"/>
            </p:cNvSpPr>
            <p:nvPr/>
          </p:nvSpPr>
          <p:spPr bwMode="auto">
            <a:xfrm>
              <a:off x="1224" y="1702"/>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0.8</a:t>
              </a:r>
            </a:p>
          </p:txBody>
        </p:sp>
        <p:sp>
          <p:nvSpPr>
            <p:cNvPr id="49182" name="Text Box 44"/>
            <p:cNvSpPr txBox="1">
              <a:spLocks noChangeArrowheads="1"/>
            </p:cNvSpPr>
            <p:nvPr/>
          </p:nvSpPr>
          <p:spPr bwMode="auto">
            <a:xfrm>
              <a:off x="1224" y="1910"/>
              <a:ext cx="240" cy="174"/>
            </a:xfrm>
            <a:prstGeom prst="rect">
              <a:avLst/>
            </a:prstGeom>
            <a:noFill/>
            <a:ln w="9525">
              <a:noFill/>
              <a:miter lim="800000"/>
              <a:headEnd/>
              <a:tailEnd/>
            </a:ln>
          </p:spPr>
          <p:txBody>
            <a:bodyPr>
              <a:spAutoFit/>
            </a:bodyPr>
            <a:lstStyle/>
            <a:p>
              <a:pPr algn="r">
                <a:spcBef>
                  <a:spcPct val="50000"/>
                </a:spcBef>
              </a:pPr>
              <a:r>
                <a:rPr lang="en-US" sz="1200" b="1" dirty="0">
                  <a:solidFill>
                    <a:schemeClr val="bg1"/>
                  </a:solidFill>
                </a:rPr>
                <a:t>0.7</a:t>
              </a:r>
            </a:p>
          </p:txBody>
        </p:sp>
        <p:sp>
          <p:nvSpPr>
            <p:cNvPr id="49183" name="Text Box 45"/>
            <p:cNvSpPr txBox="1">
              <a:spLocks noChangeArrowheads="1"/>
            </p:cNvSpPr>
            <p:nvPr/>
          </p:nvSpPr>
          <p:spPr bwMode="auto">
            <a:xfrm>
              <a:off x="1224" y="2118"/>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0.6</a:t>
              </a:r>
            </a:p>
          </p:txBody>
        </p:sp>
        <p:sp>
          <p:nvSpPr>
            <p:cNvPr id="49184" name="Text Box 46"/>
            <p:cNvSpPr txBox="1">
              <a:spLocks noChangeArrowheads="1"/>
            </p:cNvSpPr>
            <p:nvPr/>
          </p:nvSpPr>
          <p:spPr bwMode="auto">
            <a:xfrm>
              <a:off x="1224" y="2326"/>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0.5</a:t>
              </a:r>
            </a:p>
          </p:txBody>
        </p:sp>
        <p:sp>
          <p:nvSpPr>
            <p:cNvPr id="49185" name="Text Box 47"/>
            <p:cNvSpPr txBox="1">
              <a:spLocks noChangeArrowheads="1"/>
            </p:cNvSpPr>
            <p:nvPr/>
          </p:nvSpPr>
          <p:spPr bwMode="auto">
            <a:xfrm>
              <a:off x="1224" y="2534"/>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0.4</a:t>
              </a:r>
            </a:p>
          </p:txBody>
        </p:sp>
        <p:sp>
          <p:nvSpPr>
            <p:cNvPr id="49186" name="Text Box 48"/>
            <p:cNvSpPr txBox="1">
              <a:spLocks noChangeArrowheads="1"/>
            </p:cNvSpPr>
            <p:nvPr/>
          </p:nvSpPr>
          <p:spPr bwMode="auto">
            <a:xfrm>
              <a:off x="1224" y="2742"/>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0.3</a:t>
              </a:r>
            </a:p>
          </p:txBody>
        </p:sp>
        <p:sp>
          <p:nvSpPr>
            <p:cNvPr id="49187" name="Text Box 49"/>
            <p:cNvSpPr txBox="1">
              <a:spLocks noChangeArrowheads="1"/>
            </p:cNvSpPr>
            <p:nvPr/>
          </p:nvSpPr>
          <p:spPr bwMode="auto">
            <a:xfrm>
              <a:off x="1224" y="2950"/>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0.2</a:t>
              </a:r>
            </a:p>
          </p:txBody>
        </p:sp>
        <p:sp>
          <p:nvSpPr>
            <p:cNvPr id="49188" name="Text Box 50"/>
            <p:cNvSpPr txBox="1">
              <a:spLocks noChangeArrowheads="1"/>
            </p:cNvSpPr>
            <p:nvPr/>
          </p:nvSpPr>
          <p:spPr bwMode="auto">
            <a:xfrm>
              <a:off x="1224" y="3158"/>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0.1</a:t>
              </a:r>
            </a:p>
          </p:txBody>
        </p:sp>
        <p:sp>
          <p:nvSpPr>
            <p:cNvPr id="49189" name="Text Box 51"/>
            <p:cNvSpPr txBox="1">
              <a:spLocks noChangeArrowheads="1"/>
            </p:cNvSpPr>
            <p:nvPr/>
          </p:nvSpPr>
          <p:spPr bwMode="auto">
            <a:xfrm>
              <a:off x="1224" y="3366"/>
              <a:ext cx="240" cy="174"/>
            </a:xfrm>
            <a:prstGeom prst="rect">
              <a:avLst/>
            </a:prstGeom>
            <a:noFill/>
            <a:ln w="9525">
              <a:noFill/>
              <a:miter lim="800000"/>
              <a:headEnd/>
              <a:tailEnd/>
            </a:ln>
          </p:spPr>
          <p:txBody>
            <a:bodyPr>
              <a:spAutoFit/>
            </a:bodyPr>
            <a:lstStyle/>
            <a:p>
              <a:pPr algn="r">
                <a:spcBef>
                  <a:spcPct val="50000"/>
                </a:spcBef>
              </a:pPr>
              <a:r>
                <a:rPr lang="en-US" sz="1200" b="1">
                  <a:solidFill>
                    <a:schemeClr val="bg1"/>
                  </a:solidFill>
                </a:rPr>
                <a:t>0.0</a:t>
              </a:r>
            </a:p>
          </p:txBody>
        </p:sp>
        <p:sp>
          <p:nvSpPr>
            <p:cNvPr id="49179" name="Text Box 41"/>
            <p:cNvSpPr txBox="1">
              <a:spLocks noChangeArrowheads="1"/>
            </p:cNvSpPr>
            <p:nvPr/>
          </p:nvSpPr>
          <p:spPr bwMode="auto">
            <a:xfrm>
              <a:off x="1224" y="1286"/>
              <a:ext cx="240" cy="174"/>
            </a:xfrm>
            <a:prstGeom prst="rect">
              <a:avLst/>
            </a:prstGeom>
            <a:noFill/>
            <a:ln w="9525">
              <a:noFill/>
              <a:miter lim="800000"/>
              <a:headEnd/>
              <a:tailEnd/>
            </a:ln>
          </p:spPr>
          <p:txBody>
            <a:bodyPr>
              <a:spAutoFit/>
            </a:bodyPr>
            <a:lstStyle/>
            <a:p>
              <a:pPr algn="r">
                <a:spcBef>
                  <a:spcPct val="50000"/>
                </a:spcBef>
              </a:pPr>
              <a:r>
                <a:rPr lang="en-US" sz="1200" b="1" dirty="0">
                  <a:solidFill>
                    <a:schemeClr val="bg1"/>
                  </a:solidFill>
                </a:rPr>
                <a:t>1.0</a:t>
              </a:r>
            </a:p>
          </p:txBody>
        </p:sp>
      </p:grpSp>
      <p:grpSp>
        <p:nvGrpSpPr>
          <p:cNvPr id="5" name="Group 52"/>
          <p:cNvGrpSpPr>
            <a:grpSpLocks/>
          </p:cNvGrpSpPr>
          <p:nvPr/>
        </p:nvGrpSpPr>
        <p:grpSpPr bwMode="auto">
          <a:xfrm>
            <a:off x="2279650" y="5175251"/>
            <a:ext cx="5219700" cy="282575"/>
            <a:chOff x="1436" y="3490"/>
            <a:chExt cx="3288" cy="178"/>
          </a:xfrm>
        </p:grpSpPr>
        <p:sp>
          <p:nvSpPr>
            <p:cNvPr id="49169" name="Text Box 53"/>
            <p:cNvSpPr txBox="1">
              <a:spLocks noChangeArrowheads="1"/>
            </p:cNvSpPr>
            <p:nvPr/>
          </p:nvSpPr>
          <p:spPr bwMode="auto">
            <a:xfrm>
              <a:off x="1436" y="3494"/>
              <a:ext cx="192" cy="174"/>
            </a:xfrm>
            <a:prstGeom prst="rect">
              <a:avLst/>
            </a:prstGeom>
            <a:noFill/>
            <a:ln w="9525">
              <a:noFill/>
              <a:miter lim="800000"/>
              <a:headEnd/>
              <a:tailEnd/>
            </a:ln>
          </p:spPr>
          <p:txBody>
            <a:bodyPr>
              <a:spAutoFit/>
            </a:bodyPr>
            <a:lstStyle/>
            <a:p>
              <a:pPr>
                <a:spcBef>
                  <a:spcPct val="50000"/>
                </a:spcBef>
              </a:pPr>
              <a:r>
                <a:rPr lang="en-US" sz="1200" b="1" dirty="0">
                  <a:solidFill>
                    <a:schemeClr val="bg1"/>
                  </a:solidFill>
                </a:rPr>
                <a:t>0</a:t>
              </a:r>
            </a:p>
          </p:txBody>
        </p:sp>
        <p:sp>
          <p:nvSpPr>
            <p:cNvPr id="49170" name="Text Box 54"/>
            <p:cNvSpPr txBox="1">
              <a:spLocks noChangeArrowheads="1"/>
            </p:cNvSpPr>
            <p:nvPr/>
          </p:nvSpPr>
          <p:spPr bwMode="auto">
            <a:xfrm>
              <a:off x="1736" y="3490"/>
              <a:ext cx="192" cy="174"/>
            </a:xfrm>
            <a:prstGeom prst="rect">
              <a:avLst/>
            </a:prstGeom>
            <a:noFill/>
            <a:ln w="9525">
              <a:noFill/>
              <a:miter lim="800000"/>
              <a:headEnd/>
              <a:tailEnd/>
            </a:ln>
          </p:spPr>
          <p:txBody>
            <a:bodyPr>
              <a:spAutoFit/>
            </a:bodyPr>
            <a:lstStyle/>
            <a:p>
              <a:pPr algn="ctr">
                <a:spcBef>
                  <a:spcPct val="50000"/>
                </a:spcBef>
              </a:pPr>
              <a:r>
                <a:rPr lang="en-US" sz="1200" b="1" dirty="0">
                  <a:solidFill>
                    <a:schemeClr val="bg1"/>
                  </a:solidFill>
                </a:rPr>
                <a:t>4</a:t>
              </a:r>
            </a:p>
          </p:txBody>
        </p:sp>
        <p:sp>
          <p:nvSpPr>
            <p:cNvPr id="49171" name="Text Box 55"/>
            <p:cNvSpPr txBox="1">
              <a:spLocks noChangeArrowheads="1"/>
            </p:cNvSpPr>
            <p:nvPr/>
          </p:nvSpPr>
          <p:spPr bwMode="auto">
            <a:xfrm>
              <a:off x="2080" y="3494"/>
              <a:ext cx="19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8</a:t>
              </a:r>
            </a:p>
          </p:txBody>
        </p:sp>
        <p:sp>
          <p:nvSpPr>
            <p:cNvPr id="49172" name="Text Box 56"/>
            <p:cNvSpPr txBox="1">
              <a:spLocks noChangeArrowheads="1"/>
            </p:cNvSpPr>
            <p:nvPr/>
          </p:nvSpPr>
          <p:spPr bwMode="auto">
            <a:xfrm>
              <a:off x="4472" y="3490"/>
              <a:ext cx="25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36</a:t>
              </a:r>
            </a:p>
          </p:txBody>
        </p:sp>
        <p:sp>
          <p:nvSpPr>
            <p:cNvPr id="49173" name="Text Box 57"/>
            <p:cNvSpPr txBox="1">
              <a:spLocks noChangeArrowheads="1"/>
            </p:cNvSpPr>
            <p:nvPr/>
          </p:nvSpPr>
          <p:spPr bwMode="auto">
            <a:xfrm>
              <a:off x="4128" y="3490"/>
              <a:ext cx="25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32</a:t>
              </a:r>
            </a:p>
          </p:txBody>
        </p:sp>
        <p:sp>
          <p:nvSpPr>
            <p:cNvPr id="49174" name="Text Box 58"/>
            <p:cNvSpPr txBox="1">
              <a:spLocks noChangeArrowheads="1"/>
            </p:cNvSpPr>
            <p:nvPr/>
          </p:nvSpPr>
          <p:spPr bwMode="auto">
            <a:xfrm>
              <a:off x="3780" y="3490"/>
              <a:ext cx="25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28</a:t>
              </a:r>
            </a:p>
          </p:txBody>
        </p:sp>
        <p:sp>
          <p:nvSpPr>
            <p:cNvPr id="49175" name="Text Box 59"/>
            <p:cNvSpPr txBox="1">
              <a:spLocks noChangeArrowheads="1"/>
            </p:cNvSpPr>
            <p:nvPr/>
          </p:nvSpPr>
          <p:spPr bwMode="auto">
            <a:xfrm>
              <a:off x="3428" y="3490"/>
              <a:ext cx="25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24</a:t>
              </a:r>
            </a:p>
          </p:txBody>
        </p:sp>
        <p:sp>
          <p:nvSpPr>
            <p:cNvPr id="49176" name="Text Box 60"/>
            <p:cNvSpPr txBox="1">
              <a:spLocks noChangeArrowheads="1"/>
            </p:cNvSpPr>
            <p:nvPr/>
          </p:nvSpPr>
          <p:spPr bwMode="auto">
            <a:xfrm>
              <a:off x="3084" y="3490"/>
              <a:ext cx="25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20</a:t>
              </a:r>
            </a:p>
          </p:txBody>
        </p:sp>
        <p:sp>
          <p:nvSpPr>
            <p:cNvPr id="49177" name="Text Box 61"/>
            <p:cNvSpPr txBox="1">
              <a:spLocks noChangeArrowheads="1"/>
            </p:cNvSpPr>
            <p:nvPr/>
          </p:nvSpPr>
          <p:spPr bwMode="auto">
            <a:xfrm>
              <a:off x="2736" y="3490"/>
              <a:ext cx="252" cy="174"/>
            </a:xfrm>
            <a:prstGeom prst="rect">
              <a:avLst/>
            </a:prstGeom>
            <a:noFill/>
            <a:ln w="9525">
              <a:noFill/>
              <a:miter lim="800000"/>
              <a:headEnd/>
              <a:tailEnd/>
            </a:ln>
          </p:spPr>
          <p:txBody>
            <a:bodyPr>
              <a:spAutoFit/>
            </a:bodyPr>
            <a:lstStyle/>
            <a:p>
              <a:pPr algn="ctr">
                <a:spcBef>
                  <a:spcPct val="50000"/>
                </a:spcBef>
              </a:pPr>
              <a:r>
                <a:rPr lang="en-US" sz="1200" b="1">
                  <a:solidFill>
                    <a:schemeClr val="bg1"/>
                  </a:solidFill>
                </a:rPr>
                <a:t>16</a:t>
              </a:r>
            </a:p>
          </p:txBody>
        </p:sp>
        <p:sp>
          <p:nvSpPr>
            <p:cNvPr id="49178" name="Text Box 62"/>
            <p:cNvSpPr txBox="1">
              <a:spLocks noChangeArrowheads="1"/>
            </p:cNvSpPr>
            <p:nvPr/>
          </p:nvSpPr>
          <p:spPr bwMode="auto">
            <a:xfrm>
              <a:off x="2388" y="3490"/>
              <a:ext cx="252" cy="174"/>
            </a:xfrm>
            <a:prstGeom prst="rect">
              <a:avLst/>
            </a:prstGeom>
            <a:noFill/>
            <a:ln w="9525">
              <a:noFill/>
              <a:miter lim="800000"/>
              <a:headEnd/>
              <a:tailEnd/>
            </a:ln>
          </p:spPr>
          <p:txBody>
            <a:bodyPr>
              <a:spAutoFit/>
            </a:bodyPr>
            <a:lstStyle/>
            <a:p>
              <a:pPr algn="ctr">
                <a:spcBef>
                  <a:spcPct val="50000"/>
                </a:spcBef>
              </a:pPr>
              <a:r>
                <a:rPr lang="en-US" sz="1200" b="1" dirty="0">
                  <a:solidFill>
                    <a:schemeClr val="bg1"/>
                  </a:solidFill>
                </a:rPr>
                <a:t>12</a:t>
              </a: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11338" y="2211388"/>
            <a:ext cx="3529012" cy="3382962"/>
            <a:chOff x="1141" y="1393"/>
            <a:chExt cx="2223" cy="2131"/>
          </a:xfrm>
        </p:grpSpPr>
        <p:sp>
          <p:nvSpPr>
            <p:cNvPr id="50235" name="Freeform 3"/>
            <p:cNvSpPr>
              <a:spLocks/>
            </p:cNvSpPr>
            <p:nvPr/>
          </p:nvSpPr>
          <p:spPr bwMode="auto">
            <a:xfrm>
              <a:off x="1141" y="1675"/>
              <a:ext cx="116" cy="233"/>
            </a:xfrm>
            <a:custGeom>
              <a:avLst/>
              <a:gdLst>
                <a:gd name="T0" fmla="*/ 0 w 1710"/>
                <a:gd name="T1" fmla="*/ 0 h 1548"/>
                <a:gd name="T2" fmla="*/ 10636 w 1710"/>
                <a:gd name="T3" fmla="*/ 5756 h 1548"/>
                <a:gd name="T4" fmla="*/ 22428 w 1710"/>
                <a:gd name="T5" fmla="*/ 11647 h 1548"/>
                <a:gd name="T6" fmla="*/ 37872 w 1710"/>
                <a:gd name="T7" fmla="*/ 17858 h 1548"/>
                <a:gd name="T8" fmla="*/ 61421 w 1710"/>
                <a:gd name="T9" fmla="*/ 25782 h 1548"/>
                <a:gd name="T10" fmla="*/ 85367 w 1710"/>
                <a:gd name="T11" fmla="*/ 31743 h 1548"/>
                <a:gd name="T12" fmla="*/ 108042 w 1710"/>
                <a:gd name="T13" fmla="*/ 35674 h 1548"/>
                <a:gd name="T14" fmla="*/ 139533 w 1710"/>
                <a:gd name="T15" fmla="*/ 40167 h 1548"/>
                <a:gd name="T16" fmla="*/ 187538 w 1710"/>
                <a:gd name="T17" fmla="*/ 44194 h 1548"/>
                <a:gd name="T18" fmla="*/ 241718 w 1710"/>
                <a:gd name="T19" fmla="*/ 46738 h 1548"/>
                <a:gd name="T20" fmla="*/ 289614 w 1710"/>
                <a:gd name="T21" fmla="*/ 47742 h 1548"/>
                <a:gd name="T22" fmla="*/ 336863 w 1710"/>
                <a:gd name="T23" fmla="*/ 48545 h 15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0"/>
                <a:gd name="T37" fmla="*/ 0 h 1548"/>
                <a:gd name="T38" fmla="*/ 1710 w 1710"/>
                <a:gd name="T39" fmla="*/ 1548 h 15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0" h="1548">
                  <a:moveTo>
                    <a:pt x="0" y="0"/>
                  </a:moveTo>
                  <a:cubicBezTo>
                    <a:pt x="9" y="30"/>
                    <a:pt x="35" y="121"/>
                    <a:pt x="54" y="183"/>
                  </a:cubicBezTo>
                  <a:cubicBezTo>
                    <a:pt x="73" y="245"/>
                    <a:pt x="91" y="308"/>
                    <a:pt x="114" y="372"/>
                  </a:cubicBezTo>
                  <a:cubicBezTo>
                    <a:pt x="137" y="436"/>
                    <a:pt x="159" y="495"/>
                    <a:pt x="192" y="570"/>
                  </a:cubicBezTo>
                  <a:cubicBezTo>
                    <a:pt x="225" y="645"/>
                    <a:pt x="272" y="748"/>
                    <a:pt x="312" y="822"/>
                  </a:cubicBezTo>
                  <a:cubicBezTo>
                    <a:pt x="352" y="896"/>
                    <a:pt x="394" y="960"/>
                    <a:pt x="433" y="1013"/>
                  </a:cubicBezTo>
                  <a:cubicBezTo>
                    <a:pt x="472" y="1066"/>
                    <a:pt x="503" y="1093"/>
                    <a:pt x="549" y="1138"/>
                  </a:cubicBezTo>
                  <a:cubicBezTo>
                    <a:pt x="595" y="1183"/>
                    <a:pt x="641" y="1236"/>
                    <a:pt x="708" y="1281"/>
                  </a:cubicBezTo>
                  <a:cubicBezTo>
                    <a:pt x="775" y="1326"/>
                    <a:pt x="865" y="1375"/>
                    <a:pt x="951" y="1410"/>
                  </a:cubicBezTo>
                  <a:cubicBezTo>
                    <a:pt x="1037" y="1445"/>
                    <a:pt x="1141" y="1472"/>
                    <a:pt x="1227" y="1491"/>
                  </a:cubicBezTo>
                  <a:cubicBezTo>
                    <a:pt x="1313" y="1510"/>
                    <a:pt x="1390" y="1515"/>
                    <a:pt x="1470" y="1524"/>
                  </a:cubicBezTo>
                  <a:cubicBezTo>
                    <a:pt x="1550" y="1533"/>
                    <a:pt x="1660" y="1543"/>
                    <a:pt x="1710" y="1548"/>
                  </a:cubicBezTo>
                </a:path>
              </a:pathLst>
            </a:custGeom>
            <a:noFill/>
            <a:ln w="19050">
              <a:solidFill>
                <a:srgbClr val="FFCC00"/>
              </a:solidFill>
              <a:round/>
              <a:headEnd/>
              <a:tailEnd/>
            </a:ln>
          </p:spPr>
          <p:txBody>
            <a:bodyPr wrap="none">
              <a:spAutoFit/>
            </a:bodyPr>
            <a:lstStyle/>
            <a:p>
              <a:endParaRPr lang="en-US">
                <a:solidFill>
                  <a:schemeClr val="bg1"/>
                </a:solidFill>
              </a:endParaRPr>
            </a:p>
          </p:txBody>
        </p:sp>
        <p:sp>
          <p:nvSpPr>
            <p:cNvPr id="50236" name="Freeform 4"/>
            <p:cNvSpPr>
              <a:spLocks/>
            </p:cNvSpPr>
            <p:nvPr/>
          </p:nvSpPr>
          <p:spPr bwMode="auto">
            <a:xfrm>
              <a:off x="1144" y="1921"/>
              <a:ext cx="2208" cy="1603"/>
            </a:xfrm>
            <a:custGeom>
              <a:avLst/>
              <a:gdLst>
                <a:gd name="T0" fmla="*/ 0 w 1695"/>
                <a:gd name="T1" fmla="*/ 0 h 1350"/>
                <a:gd name="T2" fmla="*/ 6556 w 1695"/>
                <a:gd name="T3" fmla="*/ 2503 h 1350"/>
                <a:gd name="T4" fmla="*/ 10658 w 1695"/>
                <a:gd name="T5" fmla="*/ 4484 h 1350"/>
                <a:gd name="T6" fmla="*/ 17099 w 1695"/>
                <a:gd name="T7" fmla="*/ 6908 h 1350"/>
                <a:gd name="T8" fmla="*/ 24948 w 1695"/>
                <a:gd name="T9" fmla="*/ 9766 h 1350"/>
                <a:gd name="T10" fmla="*/ 33836 w 1695"/>
                <a:gd name="T11" fmla="*/ 12661 h 1350"/>
                <a:gd name="T12" fmla="*/ 49759 w 1695"/>
                <a:gd name="T13" fmla="*/ 17982 h 1350"/>
                <a:gd name="T14" fmla="*/ 71314 w 1695"/>
                <a:gd name="T15" fmla="*/ 23280 h 1350"/>
                <a:gd name="T16" fmla="*/ 93313 w 1695"/>
                <a:gd name="T17" fmla="*/ 27643 h 1350"/>
                <a:gd name="T18" fmla="*/ 109869 w 1695"/>
                <a:gd name="T19" fmla="*/ 30363 h 1350"/>
                <a:gd name="T20" fmla="*/ 131142 w 1695"/>
                <a:gd name="T21" fmla="*/ 33152 h 1350"/>
                <a:gd name="T22" fmla="*/ 161028 w 1695"/>
                <a:gd name="T23" fmla="*/ 36053 h 1350"/>
                <a:gd name="T24" fmla="*/ 190104 w 1695"/>
                <a:gd name="T25" fmla="*/ 38090 h 1350"/>
                <a:gd name="T26" fmla="*/ 227436 w 1695"/>
                <a:gd name="T27" fmla="*/ 39937 h 1350"/>
                <a:gd name="T28" fmla="*/ 274931 w 1695"/>
                <a:gd name="T29" fmla="*/ 41355 h 1350"/>
                <a:gd name="T30" fmla="*/ 335500 w 1695"/>
                <a:gd name="T31" fmla="*/ 41913 h 13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5"/>
                <a:gd name="T49" fmla="*/ 0 h 1350"/>
                <a:gd name="T50" fmla="*/ 1695 w 1695"/>
                <a:gd name="T51" fmla="*/ 1350 h 13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5" h="1350">
                  <a:moveTo>
                    <a:pt x="0" y="0"/>
                  </a:moveTo>
                  <a:cubicBezTo>
                    <a:pt x="12" y="28"/>
                    <a:pt x="24" y="57"/>
                    <a:pt x="33" y="81"/>
                  </a:cubicBezTo>
                  <a:cubicBezTo>
                    <a:pt x="42" y="105"/>
                    <a:pt x="45" y="121"/>
                    <a:pt x="54" y="144"/>
                  </a:cubicBezTo>
                  <a:cubicBezTo>
                    <a:pt x="63" y="167"/>
                    <a:pt x="75" y="194"/>
                    <a:pt x="87" y="222"/>
                  </a:cubicBezTo>
                  <a:cubicBezTo>
                    <a:pt x="99" y="250"/>
                    <a:pt x="112" y="284"/>
                    <a:pt x="126" y="315"/>
                  </a:cubicBezTo>
                  <a:cubicBezTo>
                    <a:pt x="140" y="346"/>
                    <a:pt x="150" y="364"/>
                    <a:pt x="171" y="408"/>
                  </a:cubicBezTo>
                  <a:cubicBezTo>
                    <a:pt x="192" y="452"/>
                    <a:pt x="221" y="522"/>
                    <a:pt x="252" y="579"/>
                  </a:cubicBezTo>
                  <a:cubicBezTo>
                    <a:pt x="283" y="636"/>
                    <a:pt x="324" y="698"/>
                    <a:pt x="360" y="750"/>
                  </a:cubicBezTo>
                  <a:cubicBezTo>
                    <a:pt x="396" y="802"/>
                    <a:pt x="439" y="853"/>
                    <a:pt x="471" y="891"/>
                  </a:cubicBezTo>
                  <a:cubicBezTo>
                    <a:pt x="503" y="929"/>
                    <a:pt x="523" y="949"/>
                    <a:pt x="555" y="978"/>
                  </a:cubicBezTo>
                  <a:cubicBezTo>
                    <a:pt x="587" y="1007"/>
                    <a:pt x="620" y="1037"/>
                    <a:pt x="663" y="1068"/>
                  </a:cubicBezTo>
                  <a:cubicBezTo>
                    <a:pt x="706" y="1099"/>
                    <a:pt x="764" y="1135"/>
                    <a:pt x="813" y="1161"/>
                  </a:cubicBezTo>
                  <a:cubicBezTo>
                    <a:pt x="862" y="1187"/>
                    <a:pt x="904" y="1206"/>
                    <a:pt x="960" y="1227"/>
                  </a:cubicBezTo>
                  <a:cubicBezTo>
                    <a:pt x="1016" y="1248"/>
                    <a:pt x="1078" y="1270"/>
                    <a:pt x="1149" y="1287"/>
                  </a:cubicBezTo>
                  <a:cubicBezTo>
                    <a:pt x="1220" y="1304"/>
                    <a:pt x="1298" y="1322"/>
                    <a:pt x="1389" y="1332"/>
                  </a:cubicBezTo>
                  <a:cubicBezTo>
                    <a:pt x="1480" y="1342"/>
                    <a:pt x="1631" y="1346"/>
                    <a:pt x="1695" y="1350"/>
                  </a:cubicBezTo>
                </a:path>
              </a:pathLst>
            </a:custGeom>
            <a:noFill/>
            <a:ln w="38100" cap="rnd">
              <a:solidFill>
                <a:srgbClr val="FFCC00"/>
              </a:solidFill>
              <a:prstDash val="sysDot"/>
              <a:round/>
              <a:headEnd/>
              <a:tailEnd/>
            </a:ln>
          </p:spPr>
          <p:txBody>
            <a:bodyPr/>
            <a:lstStyle/>
            <a:p>
              <a:endParaRPr lang="en-US">
                <a:solidFill>
                  <a:schemeClr val="bg1"/>
                </a:solidFill>
              </a:endParaRPr>
            </a:p>
          </p:txBody>
        </p:sp>
        <p:sp>
          <p:nvSpPr>
            <p:cNvPr id="50237" name="Freeform 5"/>
            <p:cNvSpPr>
              <a:spLocks/>
            </p:cNvSpPr>
            <p:nvPr/>
          </p:nvSpPr>
          <p:spPr bwMode="auto">
            <a:xfrm>
              <a:off x="1144" y="1393"/>
              <a:ext cx="2220" cy="2096"/>
            </a:xfrm>
            <a:custGeom>
              <a:avLst/>
              <a:gdLst>
                <a:gd name="T0" fmla="*/ 0 w 1704"/>
                <a:gd name="T1" fmla="*/ 0 h 1764"/>
                <a:gd name="T2" fmla="*/ 8419 w 1704"/>
                <a:gd name="T3" fmla="*/ 5665 h 1764"/>
                <a:gd name="T4" fmla="*/ 16600 w 1704"/>
                <a:gd name="T5" fmla="*/ 11693 h 1764"/>
                <a:gd name="T6" fmla="*/ 28113 w 1704"/>
                <a:gd name="T7" fmla="*/ 17010 h 1764"/>
                <a:gd name="T8" fmla="*/ 35218 w 1704"/>
                <a:gd name="T9" fmla="*/ 20860 h 1764"/>
                <a:gd name="T10" fmla="*/ 39821 w 1704"/>
                <a:gd name="T11" fmla="*/ 23112 h 1764"/>
                <a:gd name="T12" fmla="*/ 50624 w 1704"/>
                <a:gd name="T13" fmla="*/ 27397 h 1764"/>
                <a:gd name="T14" fmla="*/ 61832 w 1704"/>
                <a:gd name="T15" fmla="*/ 31133 h 1764"/>
                <a:gd name="T16" fmla="*/ 80992 w 1704"/>
                <a:gd name="T17" fmla="*/ 36560 h 1764"/>
                <a:gd name="T18" fmla="*/ 110763 w 1704"/>
                <a:gd name="T19" fmla="*/ 42483 h 1764"/>
                <a:gd name="T20" fmla="*/ 141719 w 1704"/>
                <a:gd name="T21" fmla="*/ 47006 h 1764"/>
                <a:gd name="T22" fmla="*/ 173105 w 1704"/>
                <a:gd name="T23" fmla="*/ 49944 h 1764"/>
                <a:gd name="T24" fmla="*/ 203078 w 1704"/>
                <a:gd name="T25" fmla="*/ 51812 h 1764"/>
                <a:gd name="T26" fmla="*/ 238135 w 1704"/>
                <a:gd name="T27" fmla="*/ 53435 h 1764"/>
                <a:gd name="T28" fmla="*/ 280373 w 1704"/>
                <a:gd name="T29" fmla="*/ 54740 h 1764"/>
                <a:gd name="T30" fmla="*/ 338186 w 1704"/>
                <a:gd name="T31" fmla="*/ 55501 h 17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4"/>
                <a:gd name="T49" fmla="*/ 0 h 1764"/>
                <a:gd name="T50" fmla="*/ 1704 w 1704"/>
                <a:gd name="T51" fmla="*/ 1764 h 17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4" h="1764">
                  <a:moveTo>
                    <a:pt x="0" y="0"/>
                  </a:moveTo>
                  <a:cubicBezTo>
                    <a:pt x="7" y="30"/>
                    <a:pt x="28" y="118"/>
                    <a:pt x="42" y="180"/>
                  </a:cubicBezTo>
                  <a:cubicBezTo>
                    <a:pt x="56" y="242"/>
                    <a:pt x="68" y="312"/>
                    <a:pt x="84" y="372"/>
                  </a:cubicBezTo>
                  <a:cubicBezTo>
                    <a:pt x="100" y="432"/>
                    <a:pt x="126" y="491"/>
                    <a:pt x="141" y="540"/>
                  </a:cubicBezTo>
                  <a:cubicBezTo>
                    <a:pt x="156" y="589"/>
                    <a:pt x="167" y="631"/>
                    <a:pt x="177" y="663"/>
                  </a:cubicBezTo>
                  <a:cubicBezTo>
                    <a:pt x="187" y="695"/>
                    <a:pt x="188" y="700"/>
                    <a:pt x="201" y="735"/>
                  </a:cubicBezTo>
                  <a:cubicBezTo>
                    <a:pt x="214" y="770"/>
                    <a:pt x="236" y="827"/>
                    <a:pt x="255" y="870"/>
                  </a:cubicBezTo>
                  <a:cubicBezTo>
                    <a:pt x="274" y="913"/>
                    <a:pt x="287" y="942"/>
                    <a:pt x="312" y="990"/>
                  </a:cubicBezTo>
                  <a:cubicBezTo>
                    <a:pt x="337" y="1038"/>
                    <a:pt x="367" y="1101"/>
                    <a:pt x="408" y="1161"/>
                  </a:cubicBezTo>
                  <a:cubicBezTo>
                    <a:pt x="449" y="1221"/>
                    <a:pt x="507" y="1295"/>
                    <a:pt x="558" y="1350"/>
                  </a:cubicBezTo>
                  <a:cubicBezTo>
                    <a:pt x="609" y="1405"/>
                    <a:pt x="662" y="1455"/>
                    <a:pt x="714" y="1494"/>
                  </a:cubicBezTo>
                  <a:cubicBezTo>
                    <a:pt x="766" y="1533"/>
                    <a:pt x="821" y="1561"/>
                    <a:pt x="873" y="1587"/>
                  </a:cubicBezTo>
                  <a:cubicBezTo>
                    <a:pt x="925" y="1613"/>
                    <a:pt x="968" y="1628"/>
                    <a:pt x="1023" y="1647"/>
                  </a:cubicBezTo>
                  <a:cubicBezTo>
                    <a:pt x="1078" y="1666"/>
                    <a:pt x="1135" y="1683"/>
                    <a:pt x="1200" y="1698"/>
                  </a:cubicBezTo>
                  <a:cubicBezTo>
                    <a:pt x="1265" y="1713"/>
                    <a:pt x="1329" y="1729"/>
                    <a:pt x="1413" y="1740"/>
                  </a:cubicBezTo>
                  <a:cubicBezTo>
                    <a:pt x="1497" y="1751"/>
                    <a:pt x="1644" y="1759"/>
                    <a:pt x="1704" y="1764"/>
                  </a:cubicBezTo>
                </a:path>
              </a:pathLst>
            </a:custGeom>
            <a:noFill/>
            <a:ln w="38100" cap="rnd">
              <a:solidFill>
                <a:srgbClr val="FFCC00"/>
              </a:solidFill>
              <a:prstDash val="sysDot"/>
              <a:round/>
              <a:headEnd/>
              <a:tailEnd/>
            </a:ln>
          </p:spPr>
          <p:txBody>
            <a:bodyPr/>
            <a:lstStyle/>
            <a:p>
              <a:endParaRPr lang="en-US">
                <a:solidFill>
                  <a:schemeClr val="bg1"/>
                </a:solidFill>
              </a:endParaRPr>
            </a:p>
          </p:txBody>
        </p:sp>
      </p:grpSp>
      <p:sp>
        <p:nvSpPr>
          <p:cNvPr id="50179" name="Rectangle 64"/>
          <p:cNvSpPr>
            <a:spLocks noGrp="1" noChangeArrowheads="1"/>
          </p:cNvSpPr>
          <p:nvPr>
            <p:ph type="title" idx="4294967295"/>
          </p:nvPr>
        </p:nvSpPr>
        <p:spPr>
          <a:noFill/>
        </p:spPr>
        <p:txBody>
          <a:bodyPr>
            <a:normAutofit fontScale="90000"/>
          </a:bodyPr>
          <a:lstStyle/>
          <a:p>
            <a:pPr>
              <a:lnSpc>
                <a:spcPct val="100000"/>
              </a:lnSpc>
            </a:pPr>
            <a:r>
              <a:rPr lang="en-US" sz="3600" dirty="0" smtClean="0"/>
              <a:t>Barriers to Achieving </a:t>
            </a:r>
            <a:r>
              <a:rPr lang="en-US" sz="3600" dirty="0" err="1" smtClean="0"/>
              <a:t>Glycemic</a:t>
            </a:r>
            <a:r>
              <a:rPr lang="en-US" sz="3600" dirty="0" smtClean="0"/>
              <a:t> Targets: Severe Hypoglycemia</a:t>
            </a:r>
          </a:p>
        </p:txBody>
      </p:sp>
      <p:sp>
        <p:nvSpPr>
          <p:cNvPr id="50180" name="Text Box 7"/>
          <p:cNvSpPr txBox="1">
            <a:spLocks noChangeArrowheads="1"/>
          </p:cNvSpPr>
          <p:nvPr/>
        </p:nvSpPr>
        <p:spPr bwMode="auto">
          <a:xfrm>
            <a:off x="2805113" y="6470226"/>
            <a:ext cx="6019800" cy="234103"/>
          </a:xfrm>
          <a:prstGeom prst="rect">
            <a:avLst/>
          </a:prstGeom>
          <a:noFill/>
          <a:ln w="9525">
            <a:noFill/>
            <a:miter lim="800000"/>
            <a:headEnd/>
            <a:tailEnd/>
          </a:ln>
        </p:spPr>
        <p:txBody>
          <a:bodyPr wrap="square" lIns="0" tIns="0" rIns="0" bIns="0">
            <a:spAutoFit/>
          </a:bodyPr>
          <a:lstStyle/>
          <a:p>
            <a:pPr algn="r">
              <a:lnSpc>
                <a:spcPct val="120000"/>
              </a:lnSpc>
              <a:spcBef>
                <a:spcPct val="20000"/>
              </a:spcBef>
            </a:pPr>
            <a:r>
              <a:rPr lang="en-US" sz="1400" dirty="0">
                <a:solidFill>
                  <a:schemeClr val="bg1"/>
                </a:solidFill>
                <a:latin typeface="Arial Narrow" pitchFamily="34" charset="0"/>
              </a:rPr>
              <a:t>DCCT Research Group.</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Diabetes </a:t>
            </a:r>
            <a:r>
              <a:rPr lang="en-US" sz="1400" dirty="0">
                <a:solidFill>
                  <a:schemeClr val="bg1"/>
                </a:solidFill>
                <a:latin typeface="Arial Narrow" pitchFamily="34" charset="0"/>
              </a:rPr>
              <a:t>1997;46:271-286</a:t>
            </a:r>
            <a:r>
              <a:rPr lang="en-US" sz="1400" dirty="0" smtClean="0">
                <a:solidFill>
                  <a:schemeClr val="bg1"/>
                </a:solidFill>
                <a:latin typeface="Arial Narrow" pitchFamily="34" charset="0"/>
              </a:rPr>
              <a:t>.</a:t>
            </a:r>
            <a:endParaRPr lang="en-US" sz="1400" dirty="0">
              <a:solidFill>
                <a:schemeClr val="bg1"/>
              </a:solidFill>
              <a:latin typeface="Arial Narrow" pitchFamily="34" charset="0"/>
            </a:endParaRPr>
          </a:p>
        </p:txBody>
      </p:sp>
      <p:sp>
        <p:nvSpPr>
          <p:cNvPr id="50181" name="Text Box 8"/>
          <p:cNvSpPr txBox="1">
            <a:spLocks noChangeArrowheads="1"/>
          </p:cNvSpPr>
          <p:nvPr/>
        </p:nvSpPr>
        <p:spPr bwMode="auto">
          <a:xfrm>
            <a:off x="2388633" y="5975350"/>
            <a:ext cx="1926746" cy="307777"/>
          </a:xfrm>
          <a:prstGeom prst="rect">
            <a:avLst/>
          </a:prstGeom>
          <a:noFill/>
          <a:ln w="9525">
            <a:noFill/>
            <a:miter lim="800000"/>
            <a:headEnd/>
            <a:tailEnd/>
          </a:ln>
        </p:spPr>
        <p:txBody>
          <a:bodyPr wrap="none">
            <a:spAutoFit/>
          </a:bodyPr>
          <a:lstStyle/>
          <a:p>
            <a:pPr algn="ctr" eaLnBrk="0" hangingPunct="0">
              <a:spcBef>
                <a:spcPct val="20000"/>
              </a:spcBef>
              <a:buClr>
                <a:schemeClr val="tx1"/>
              </a:buClr>
              <a:buSzPct val="80000"/>
            </a:pPr>
            <a:r>
              <a:rPr lang="en-US" sz="1400" b="1">
                <a:solidFill>
                  <a:schemeClr val="bg1"/>
                </a:solidFill>
              </a:rPr>
              <a:t>HbA1c (%) during study</a:t>
            </a:r>
          </a:p>
        </p:txBody>
      </p:sp>
      <p:sp>
        <p:nvSpPr>
          <p:cNvPr id="50182" name="Line 9"/>
          <p:cNvSpPr>
            <a:spLocks noChangeShapeType="1"/>
          </p:cNvSpPr>
          <p:nvPr/>
        </p:nvSpPr>
        <p:spPr bwMode="auto">
          <a:xfrm>
            <a:off x="1427163" y="2082800"/>
            <a:ext cx="0" cy="3471863"/>
          </a:xfrm>
          <a:prstGeom prst="line">
            <a:avLst/>
          </a:prstGeom>
          <a:noFill/>
          <a:ln w="19050">
            <a:solidFill>
              <a:schemeClr val="bg1"/>
            </a:solidFill>
            <a:round/>
            <a:headEnd/>
            <a:tailEnd/>
          </a:ln>
        </p:spPr>
        <p:txBody>
          <a:bodyPr wrap="none">
            <a:spAutoFit/>
          </a:bodyPr>
          <a:lstStyle/>
          <a:p>
            <a:endParaRPr lang="en-US">
              <a:solidFill>
                <a:schemeClr val="bg1"/>
              </a:solidFill>
            </a:endParaRPr>
          </a:p>
        </p:txBody>
      </p:sp>
      <p:sp>
        <p:nvSpPr>
          <p:cNvPr id="50183" name="Line 10"/>
          <p:cNvSpPr>
            <a:spLocks noChangeShapeType="1"/>
          </p:cNvSpPr>
          <p:nvPr/>
        </p:nvSpPr>
        <p:spPr bwMode="auto">
          <a:xfrm rot="5400000">
            <a:off x="3554413" y="3513137"/>
            <a:ext cx="0" cy="4200525"/>
          </a:xfrm>
          <a:prstGeom prst="line">
            <a:avLst/>
          </a:prstGeom>
          <a:noFill/>
          <a:ln w="19050">
            <a:solidFill>
              <a:schemeClr val="bg1"/>
            </a:solidFill>
            <a:round/>
            <a:headEnd/>
            <a:tailEnd/>
          </a:ln>
        </p:spPr>
        <p:txBody>
          <a:bodyPr wrap="none">
            <a:spAutoFit/>
          </a:bodyPr>
          <a:lstStyle/>
          <a:p>
            <a:endParaRPr lang="en-US">
              <a:solidFill>
                <a:schemeClr val="bg1"/>
              </a:solidFill>
            </a:endParaRPr>
          </a:p>
        </p:txBody>
      </p:sp>
      <p:sp>
        <p:nvSpPr>
          <p:cNvPr id="50184" name="Text Box 11"/>
          <p:cNvSpPr txBox="1">
            <a:spLocks noChangeArrowheads="1"/>
          </p:cNvSpPr>
          <p:nvPr/>
        </p:nvSpPr>
        <p:spPr bwMode="auto">
          <a:xfrm>
            <a:off x="1025525" y="1909763"/>
            <a:ext cx="436563"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dirty="0">
                <a:solidFill>
                  <a:schemeClr val="bg1"/>
                </a:solidFill>
              </a:rPr>
              <a:t>100</a:t>
            </a:r>
          </a:p>
        </p:txBody>
      </p:sp>
      <p:sp>
        <p:nvSpPr>
          <p:cNvPr id="50185" name="Text Box 12"/>
          <p:cNvSpPr txBox="1">
            <a:spLocks noChangeArrowheads="1"/>
          </p:cNvSpPr>
          <p:nvPr/>
        </p:nvSpPr>
        <p:spPr bwMode="auto">
          <a:xfrm>
            <a:off x="1108075" y="2598738"/>
            <a:ext cx="354013"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80</a:t>
            </a:r>
          </a:p>
        </p:txBody>
      </p:sp>
      <p:sp>
        <p:nvSpPr>
          <p:cNvPr id="50186" name="Text Box 13"/>
          <p:cNvSpPr txBox="1">
            <a:spLocks noChangeArrowheads="1"/>
          </p:cNvSpPr>
          <p:nvPr/>
        </p:nvSpPr>
        <p:spPr bwMode="auto">
          <a:xfrm>
            <a:off x="1108075" y="3292475"/>
            <a:ext cx="354013" cy="274638"/>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60</a:t>
            </a:r>
          </a:p>
        </p:txBody>
      </p:sp>
      <p:sp>
        <p:nvSpPr>
          <p:cNvPr id="50187" name="Text Box 14"/>
          <p:cNvSpPr txBox="1">
            <a:spLocks noChangeArrowheads="1"/>
          </p:cNvSpPr>
          <p:nvPr/>
        </p:nvSpPr>
        <p:spPr bwMode="auto">
          <a:xfrm>
            <a:off x="1108075" y="3973513"/>
            <a:ext cx="354013"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40</a:t>
            </a:r>
          </a:p>
        </p:txBody>
      </p:sp>
      <p:sp>
        <p:nvSpPr>
          <p:cNvPr id="50188" name="Text Box 15"/>
          <p:cNvSpPr txBox="1">
            <a:spLocks noChangeArrowheads="1"/>
          </p:cNvSpPr>
          <p:nvPr/>
        </p:nvSpPr>
        <p:spPr bwMode="auto">
          <a:xfrm>
            <a:off x="1108075" y="4668838"/>
            <a:ext cx="354013"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20</a:t>
            </a:r>
          </a:p>
        </p:txBody>
      </p:sp>
      <p:sp>
        <p:nvSpPr>
          <p:cNvPr id="50189" name="Text Box 16"/>
          <p:cNvSpPr txBox="1">
            <a:spLocks noChangeArrowheads="1"/>
          </p:cNvSpPr>
          <p:nvPr/>
        </p:nvSpPr>
        <p:spPr bwMode="auto">
          <a:xfrm>
            <a:off x="1193800" y="5356225"/>
            <a:ext cx="268288" cy="274638"/>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0</a:t>
            </a:r>
          </a:p>
        </p:txBody>
      </p:sp>
      <p:sp>
        <p:nvSpPr>
          <p:cNvPr id="50190" name="Text Box 17"/>
          <p:cNvSpPr txBox="1">
            <a:spLocks noChangeArrowheads="1"/>
          </p:cNvSpPr>
          <p:nvPr/>
        </p:nvSpPr>
        <p:spPr bwMode="auto">
          <a:xfrm>
            <a:off x="1376363" y="5637213"/>
            <a:ext cx="268287"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5</a:t>
            </a:r>
          </a:p>
        </p:txBody>
      </p:sp>
      <p:sp>
        <p:nvSpPr>
          <p:cNvPr id="50191" name="Text Box 18"/>
          <p:cNvSpPr txBox="1">
            <a:spLocks noChangeArrowheads="1"/>
          </p:cNvSpPr>
          <p:nvPr/>
        </p:nvSpPr>
        <p:spPr bwMode="auto">
          <a:xfrm>
            <a:off x="1843088" y="5637213"/>
            <a:ext cx="266700"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6</a:t>
            </a:r>
          </a:p>
        </p:txBody>
      </p:sp>
      <p:sp>
        <p:nvSpPr>
          <p:cNvPr id="50192" name="Text Box 19"/>
          <p:cNvSpPr txBox="1">
            <a:spLocks noChangeArrowheads="1"/>
          </p:cNvSpPr>
          <p:nvPr/>
        </p:nvSpPr>
        <p:spPr bwMode="auto">
          <a:xfrm>
            <a:off x="2303463" y="5637213"/>
            <a:ext cx="268287"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7</a:t>
            </a:r>
          </a:p>
        </p:txBody>
      </p:sp>
      <p:sp>
        <p:nvSpPr>
          <p:cNvPr id="50193" name="Text Box 20"/>
          <p:cNvSpPr txBox="1">
            <a:spLocks noChangeArrowheads="1"/>
          </p:cNvSpPr>
          <p:nvPr/>
        </p:nvSpPr>
        <p:spPr bwMode="auto">
          <a:xfrm>
            <a:off x="2778125" y="5637213"/>
            <a:ext cx="266700"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8</a:t>
            </a:r>
          </a:p>
        </p:txBody>
      </p:sp>
      <p:sp>
        <p:nvSpPr>
          <p:cNvPr id="50194" name="Text Box 21"/>
          <p:cNvSpPr txBox="1">
            <a:spLocks noChangeArrowheads="1"/>
          </p:cNvSpPr>
          <p:nvPr/>
        </p:nvSpPr>
        <p:spPr bwMode="auto">
          <a:xfrm>
            <a:off x="3243263" y="5637213"/>
            <a:ext cx="269875"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9</a:t>
            </a:r>
          </a:p>
        </p:txBody>
      </p:sp>
      <p:sp>
        <p:nvSpPr>
          <p:cNvPr id="50195" name="Text Box 22"/>
          <p:cNvSpPr txBox="1">
            <a:spLocks noChangeArrowheads="1"/>
          </p:cNvSpPr>
          <p:nvPr/>
        </p:nvSpPr>
        <p:spPr bwMode="auto">
          <a:xfrm>
            <a:off x="3675063" y="5637213"/>
            <a:ext cx="352425"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10</a:t>
            </a:r>
          </a:p>
        </p:txBody>
      </p:sp>
      <p:sp>
        <p:nvSpPr>
          <p:cNvPr id="50196" name="Text Box 23"/>
          <p:cNvSpPr txBox="1">
            <a:spLocks noChangeArrowheads="1"/>
          </p:cNvSpPr>
          <p:nvPr/>
        </p:nvSpPr>
        <p:spPr bwMode="auto">
          <a:xfrm>
            <a:off x="4132263" y="5637213"/>
            <a:ext cx="354012"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11</a:t>
            </a:r>
          </a:p>
        </p:txBody>
      </p:sp>
      <p:sp>
        <p:nvSpPr>
          <p:cNvPr id="50197" name="Text Box 24"/>
          <p:cNvSpPr txBox="1">
            <a:spLocks noChangeArrowheads="1"/>
          </p:cNvSpPr>
          <p:nvPr/>
        </p:nvSpPr>
        <p:spPr bwMode="auto">
          <a:xfrm>
            <a:off x="4605338" y="5637213"/>
            <a:ext cx="352425"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12</a:t>
            </a:r>
          </a:p>
        </p:txBody>
      </p:sp>
      <p:sp>
        <p:nvSpPr>
          <p:cNvPr id="50198" name="Text Box 25"/>
          <p:cNvSpPr txBox="1">
            <a:spLocks noChangeArrowheads="1"/>
          </p:cNvSpPr>
          <p:nvPr/>
        </p:nvSpPr>
        <p:spPr bwMode="auto">
          <a:xfrm>
            <a:off x="5080000" y="5637213"/>
            <a:ext cx="352425"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13</a:t>
            </a:r>
          </a:p>
        </p:txBody>
      </p:sp>
      <p:sp>
        <p:nvSpPr>
          <p:cNvPr id="50199" name="Text Box 26"/>
          <p:cNvSpPr txBox="1">
            <a:spLocks noChangeArrowheads="1"/>
          </p:cNvSpPr>
          <p:nvPr/>
        </p:nvSpPr>
        <p:spPr bwMode="auto">
          <a:xfrm>
            <a:off x="5514975" y="5637213"/>
            <a:ext cx="352425" cy="274637"/>
          </a:xfrm>
          <a:prstGeom prst="rect">
            <a:avLst/>
          </a:prstGeom>
          <a:noFill/>
          <a:ln w="9525">
            <a:noFill/>
            <a:miter lim="800000"/>
            <a:headEnd/>
            <a:tailEnd/>
          </a:ln>
        </p:spPr>
        <p:txBody>
          <a:bodyPr wrap="none">
            <a:spAutoFit/>
          </a:bodyPr>
          <a:lstStyle/>
          <a:p>
            <a:pPr algn="r" eaLnBrk="0" hangingPunct="0">
              <a:spcBef>
                <a:spcPct val="20000"/>
              </a:spcBef>
              <a:buClr>
                <a:schemeClr val="tx1"/>
              </a:buClr>
              <a:buSzPct val="80000"/>
            </a:pPr>
            <a:r>
              <a:rPr lang="en-US" sz="1200" b="1">
                <a:solidFill>
                  <a:schemeClr val="bg1"/>
                </a:solidFill>
              </a:rPr>
              <a:t>14</a:t>
            </a:r>
          </a:p>
        </p:txBody>
      </p:sp>
      <p:sp>
        <p:nvSpPr>
          <p:cNvPr id="50200" name="Text Box 27"/>
          <p:cNvSpPr txBox="1">
            <a:spLocks noChangeArrowheads="1"/>
          </p:cNvSpPr>
          <p:nvPr/>
        </p:nvSpPr>
        <p:spPr bwMode="auto">
          <a:xfrm rot="-5400000">
            <a:off x="-1235829" y="3695006"/>
            <a:ext cx="3957558" cy="307777"/>
          </a:xfrm>
          <a:prstGeom prst="rect">
            <a:avLst/>
          </a:prstGeom>
          <a:noFill/>
          <a:ln w="9525">
            <a:noFill/>
            <a:miter lim="800000"/>
            <a:headEnd/>
            <a:tailEnd/>
          </a:ln>
        </p:spPr>
        <p:txBody>
          <a:bodyPr wrap="none">
            <a:spAutoFit/>
          </a:bodyPr>
          <a:lstStyle/>
          <a:p>
            <a:pPr algn="ctr" eaLnBrk="0" hangingPunct="0">
              <a:spcBef>
                <a:spcPct val="20000"/>
              </a:spcBef>
              <a:buClr>
                <a:schemeClr val="tx1"/>
              </a:buClr>
              <a:buSzPct val="80000"/>
            </a:pPr>
            <a:r>
              <a:rPr lang="en-US" sz="1400" b="1" dirty="0">
                <a:solidFill>
                  <a:schemeClr val="bg1"/>
                </a:solidFill>
              </a:rPr>
              <a:t>Rate of Severe Hypoglycemia per 100 patient years</a:t>
            </a:r>
          </a:p>
        </p:txBody>
      </p:sp>
      <p:sp>
        <p:nvSpPr>
          <p:cNvPr id="50201" name="Text Box 28"/>
          <p:cNvSpPr txBox="1">
            <a:spLocks noChangeArrowheads="1"/>
          </p:cNvSpPr>
          <p:nvPr/>
        </p:nvSpPr>
        <p:spPr bwMode="auto">
          <a:xfrm>
            <a:off x="1848926" y="5076825"/>
            <a:ext cx="1169423" cy="307777"/>
          </a:xfrm>
          <a:prstGeom prst="rect">
            <a:avLst/>
          </a:prstGeom>
          <a:noFill/>
          <a:ln w="9525">
            <a:noFill/>
            <a:miter lim="800000"/>
            <a:headEnd/>
            <a:tailEnd/>
          </a:ln>
        </p:spPr>
        <p:txBody>
          <a:bodyPr wrap="none">
            <a:spAutoFit/>
          </a:bodyPr>
          <a:lstStyle/>
          <a:p>
            <a:pPr algn="ctr" eaLnBrk="0" hangingPunct="0">
              <a:spcBef>
                <a:spcPct val="20000"/>
              </a:spcBef>
              <a:buClr>
                <a:schemeClr val="tx1"/>
              </a:buClr>
              <a:buSzPct val="80000"/>
            </a:pPr>
            <a:r>
              <a:rPr lang="en-US" sz="1400" b="1">
                <a:solidFill>
                  <a:schemeClr val="bg1"/>
                </a:solidFill>
              </a:rPr>
              <a:t>Conventional</a:t>
            </a:r>
          </a:p>
        </p:txBody>
      </p:sp>
      <p:sp>
        <p:nvSpPr>
          <p:cNvPr id="50202" name="Text Box 29"/>
          <p:cNvSpPr txBox="1">
            <a:spLocks noChangeArrowheads="1"/>
          </p:cNvSpPr>
          <p:nvPr/>
        </p:nvSpPr>
        <p:spPr bwMode="auto">
          <a:xfrm>
            <a:off x="3241075" y="3567113"/>
            <a:ext cx="977512" cy="307777"/>
          </a:xfrm>
          <a:prstGeom prst="rect">
            <a:avLst/>
          </a:prstGeom>
          <a:noFill/>
          <a:ln w="9525">
            <a:noFill/>
            <a:miter lim="800000"/>
            <a:headEnd/>
            <a:tailEnd/>
          </a:ln>
        </p:spPr>
        <p:txBody>
          <a:bodyPr wrap="none">
            <a:spAutoFit/>
          </a:bodyPr>
          <a:lstStyle/>
          <a:p>
            <a:pPr algn="ctr" eaLnBrk="0" hangingPunct="0">
              <a:spcBef>
                <a:spcPct val="20000"/>
              </a:spcBef>
              <a:buClr>
                <a:schemeClr val="tx1"/>
              </a:buClr>
              <a:buSzPct val="80000"/>
            </a:pPr>
            <a:r>
              <a:rPr lang="en-US" sz="1400" b="1">
                <a:solidFill>
                  <a:schemeClr val="bg1"/>
                </a:solidFill>
              </a:rPr>
              <a:t>Intensified</a:t>
            </a:r>
          </a:p>
        </p:txBody>
      </p:sp>
      <p:sp>
        <p:nvSpPr>
          <p:cNvPr id="50203" name="Freeform 30"/>
          <p:cNvSpPr>
            <a:spLocks/>
          </p:cNvSpPr>
          <p:nvPr/>
        </p:nvSpPr>
        <p:spPr bwMode="auto">
          <a:xfrm>
            <a:off x="1692275" y="2232025"/>
            <a:ext cx="184731" cy="369332"/>
          </a:xfrm>
          <a:custGeom>
            <a:avLst/>
            <a:gdLst>
              <a:gd name="T0" fmla="*/ 0 w 1458"/>
              <a:gd name="T1" fmla="*/ 0 h 1618"/>
              <a:gd name="T2" fmla="*/ 2147483647 w 1458"/>
              <a:gd name="T3" fmla="*/ 2147483647 h 1618"/>
              <a:gd name="T4" fmla="*/ 2147483647 w 1458"/>
              <a:gd name="T5" fmla="*/ 2147483647 h 1618"/>
              <a:gd name="T6" fmla="*/ 2147483647 w 1458"/>
              <a:gd name="T7" fmla="*/ 2147483647 h 1618"/>
              <a:gd name="T8" fmla="*/ 2147483647 w 1458"/>
              <a:gd name="T9" fmla="*/ 2147483647 h 1618"/>
              <a:gd name="T10" fmla="*/ 2147483647 w 1458"/>
              <a:gd name="T11" fmla="*/ 2147483647 h 1618"/>
              <a:gd name="T12" fmla="*/ 2147483647 w 1458"/>
              <a:gd name="T13" fmla="*/ 2147483647 h 1618"/>
              <a:gd name="T14" fmla="*/ 2147483647 w 1458"/>
              <a:gd name="T15" fmla="*/ 2147483647 h 1618"/>
              <a:gd name="T16" fmla="*/ 2147483647 w 1458"/>
              <a:gd name="T17" fmla="*/ 2147483647 h 1618"/>
              <a:gd name="T18" fmla="*/ 2147483647 w 1458"/>
              <a:gd name="T19" fmla="*/ 2147483647 h 1618"/>
              <a:gd name="T20" fmla="*/ 2147483647 w 1458"/>
              <a:gd name="T21" fmla="*/ 2147483647 h 1618"/>
              <a:gd name="T22" fmla="*/ 2147483647 w 1458"/>
              <a:gd name="T23" fmla="*/ 2147483647 h 1618"/>
              <a:gd name="T24" fmla="*/ 2147483647 w 1458"/>
              <a:gd name="T25" fmla="*/ 2147483647 h 1618"/>
              <a:gd name="T26" fmla="*/ 2147483647 w 1458"/>
              <a:gd name="T27" fmla="*/ 2147483647 h 1618"/>
              <a:gd name="T28" fmla="*/ 2147483647 w 1458"/>
              <a:gd name="T29" fmla="*/ 2147483647 h 1618"/>
              <a:gd name="T30" fmla="*/ 2147483647 w 1458"/>
              <a:gd name="T31" fmla="*/ 2147483647 h 16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8"/>
              <a:gd name="T49" fmla="*/ 0 h 1618"/>
              <a:gd name="T50" fmla="*/ 1458 w 1458"/>
              <a:gd name="T51" fmla="*/ 1618 h 16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8" h="1618">
                <a:moveTo>
                  <a:pt x="0" y="0"/>
                </a:moveTo>
                <a:cubicBezTo>
                  <a:pt x="24" y="24"/>
                  <a:pt x="49" y="50"/>
                  <a:pt x="69" y="74"/>
                </a:cubicBezTo>
                <a:cubicBezTo>
                  <a:pt x="89" y="99"/>
                  <a:pt x="102" y="118"/>
                  <a:pt x="122" y="148"/>
                </a:cubicBezTo>
                <a:cubicBezTo>
                  <a:pt x="142" y="178"/>
                  <a:pt x="169" y="220"/>
                  <a:pt x="192" y="256"/>
                </a:cubicBezTo>
                <a:cubicBezTo>
                  <a:pt x="215" y="292"/>
                  <a:pt x="235" y="326"/>
                  <a:pt x="258" y="364"/>
                </a:cubicBezTo>
                <a:cubicBezTo>
                  <a:pt x="281" y="402"/>
                  <a:pt x="307" y="444"/>
                  <a:pt x="330" y="484"/>
                </a:cubicBezTo>
                <a:cubicBezTo>
                  <a:pt x="353" y="524"/>
                  <a:pt x="372" y="560"/>
                  <a:pt x="399" y="604"/>
                </a:cubicBezTo>
                <a:cubicBezTo>
                  <a:pt x="426" y="648"/>
                  <a:pt x="468" y="708"/>
                  <a:pt x="495" y="748"/>
                </a:cubicBezTo>
                <a:cubicBezTo>
                  <a:pt x="522" y="788"/>
                  <a:pt x="531" y="809"/>
                  <a:pt x="558" y="847"/>
                </a:cubicBezTo>
                <a:cubicBezTo>
                  <a:pt x="585" y="885"/>
                  <a:pt x="630" y="941"/>
                  <a:pt x="657" y="976"/>
                </a:cubicBezTo>
                <a:cubicBezTo>
                  <a:pt x="684" y="1011"/>
                  <a:pt x="692" y="1022"/>
                  <a:pt x="723" y="1060"/>
                </a:cubicBezTo>
                <a:cubicBezTo>
                  <a:pt x="754" y="1098"/>
                  <a:pt x="808" y="1166"/>
                  <a:pt x="846" y="1207"/>
                </a:cubicBezTo>
                <a:cubicBezTo>
                  <a:pt x="884" y="1248"/>
                  <a:pt x="909" y="1271"/>
                  <a:pt x="954" y="1309"/>
                </a:cubicBezTo>
                <a:cubicBezTo>
                  <a:pt x="999" y="1347"/>
                  <a:pt x="1067" y="1402"/>
                  <a:pt x="1119" y="1438"/>
                </a:cubicBezTo>
                <a:cubicBezTo>
                  <a:pt x="1171" y="1474"/>
                  <a:pt x="1209" y="1498"/>
                  <a:pt x="1266" y="1528"/>
                </a:cubicBezTo>
                <a:cubicBezTo>
                  <a:pt x="1323" y="1558"/>
                  <a:pt x="1418" y="1599"/>
                  <a:pt x="1458" y="1618"/>
                </a:cubicBezTo>
              </a:path>
            </a:pathLst>
          </a:custGeom>
          <a:noFill/>
          <a:ln w="19050">
            <a:solidFill>
              <a:schemeClr val="accent2"/>
            </a:solidFill>
            <a:round/>
            <a:headEnd/>
            <a:tailEnd/>
          </a:ln>
        </p:spPr>
        <p:txBody>
          <a:bodyPr wrap="none">
            <a:spAutoFit/>
          </a:bodyPr>
          <a:lstStyle/>
          <a:p>
            <a:endParaRPr lang="en-US">
              <a:solidFill>
                <a:schemeClr val="bg1"/>
              </a:solidFill>
            </a:endParaRPr>
          </a:p>
        </p:txBody>
      </p:sp>
      <p:sp>
        <p:nvSpPr>
          <p:cNvPr id="50204" name="Freeform 31"/>
          <p:cNvSpPr>
            <a:spLocks/>
          </p:cNvSpPr>
          <p:nvPr/>
        </p:nvSpPr>
        <p:spPr bwMode="auto">
          <a:xfrm>
            <a:off x="1698625" y="1922463"/>
            <a:ext cx="2989263" cy="3184525"/>
          </a:xfrm>
          <a:custGeom>
            <a:avLst/>
            <a:gdLst>
              <a:gd name="T0" fmla="*/ 0 w 1445"/>
              <a:gd name="T1" fmla="*/ 0 h 1688"/>
              <a:gd name="T2" fmla="*/ 2147483647 w 1445"/>
              <a:gd name="T3" fmla="*/ 2147483647 h 1688"/>
              <a:gd name="T4" fmla="*/ 2147483647 w 1445"/>
              <a:gd name="T5" fmla="*/ 2147483647 h 1688"/>
              <a:gd name="T6" fmla="*/ 2147483647 w 1445"/>
              <a:gd name="T7" fmla="*/ 2147483647 h 1688"/>
              <a:gd name="T8" fmla="*/ 2147483647 w 1445"/>
              <a:gd name="T9" fmla="*/ 2147483647 h 1688"/>
              <a:gd name="T10" fmla="*/ 2147483647 w 1445"/>
              <a:gd name="T11" fmla="*/ 2147483647 h 1688"/>
              <a:gd name="T12" fmla="*/ 2147483647 w 1445"/>
              <a:gd name="T13" fmla="*/ 2147483647 h 1688"/>
              <a:gd name="T14" fmla="*/ 2147483647 w 1445"/>
              <a:gd name="T15" fmla="*/ 2147483647 h 1688"/>
              <a:gd name="T16" fmla="*/ 0 60000 65536"/>
              <a:gd name="T17" fmla="*/ 0 60000 65536"/>
              <a:gd name="T18" fmla="*/ 0 60000 65536"/>
              <a:gd name="T19" fmla="*/ 0 60000 65536"/>
              <a:gd name="T20" fmla="*/ 0 60000 65536"/>
              <a:gd name="T21" fmla="*/ 0 60000 65536"/>
              <a:gd name="T22" fmla="*/ 0 60000 65536"/>
              <a:gd name="T23" fmla="*/ 0 60000 65536"/>
              <a:gd name="T24" fmla="*/ 0 w 1445"/>
              <a:gd name="T25" fmla="*/ 0 h 1688"/>
              <a:gd name="T26" fmla="*/ 1445 w 1445"/>
              <a:gd name="T27" fmla="*/ 1688 h 16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5" h="1688">
                <a:moveTo>
                  <a:pt x="0" y="0"/>
                </a:moveTo>
                <a:cubicBezTo>
                  <a:pt x="35" y="64"/>
                  <a:pt x="70" y="128"/>
                  <a:pt x="110" y="203"/>
                </a:cubicBezTo>
                <a:cubicBezTo>
                  <a:pt x="150" y="278"/>
                  <a:pt x="187" y="355"/>
                  <a:pt x="240" y="449"/>
                </a:cubicBezTo>
                <a:cubicBezTo>
                  <a:pt x="293" y="543"/>
                  <a:pt x="351" y="649"/>
                  <a:pt x="430" y="769"/>
                </a:cubicBezTo>
                <a:cubicBezTo>
                  <a:pt x="509" y="889"/>
                  <a:pt x="625" y="1062"/>
                  <a:pt x="713" y="1168"/>
                </a:cubicBezTo>
                <a:cubicBezTo>
                  <a:pt x="801" y="1274"/>
                  <a:pt x="874" y="1336"/>
                  <a:pt x="959" y="1405"/>
                </a:cubicBezTo>
                <a:cubicBezTo>
                  <a:pt x="1044" y="1474"/>
                  <a:pt x="1141" y="1537"/>
                  <a:pt x="1222" y="1584"/>
                </a:cubicBezTo>
                <a:cubicBezTo>
                  <a:pt x="1303" y="1631"/>
                  <a:pt x="1374" y="1659"/>
                  <a:pt x="1445" y="1688"/>
                </a:cubicBezTo>
              </a:path>
            </a:pathLst>
          </a:custGeom>
          <a:noFill/>
          <a:ln w="28575">
            <a:solidFill>
              <a:srgbClr val="00FFFF"/>
            </a:solidFill>
            <a:prstDash val="dash"/>
            <a:round/>
            <a:headEnd/>
            <a:tailEnd/>
          </a:ln>
        </p:spPr>
        <p:txBody>
          <a:bodyPr/>
          <a:lstStyle/>
          <a:p>
            <a:endParaRPr lang="en-US">
              <a:solidFill>
                <a:schemeClr val="bg1"/>
              </a:solidFill>
            </a:endParaRPr>
          </a:p>
        </p:txBody>
      </p:sp>
      <p:grpSp>
        <p:nvGrpSpPr>
          <p:cNvPr id="3" name="Group 32"/>
          <p:cNvGrpSpPr>
            <a:grpSpLocks/>
          </p:cNvGrpSpPr>
          <p:nvPr/>
        </p:nvGrpSpPr>
        <p:grpSpPr bwMode="auto">
          <a:xfrm>
            <a:off x="1706563" y="2281238"/>
            <a:ext cx="2290762" cy="2589212"/>
            <a:chOff x="793" y="1702"/>
            <a:chExt cx="1108" cy="1373"/>
          </a:xfrm>
        </p:grpSpPr>
        <p:sp>
          <p:nvSpPr>
            <p:cNvPr id="50222" name="Oval 33"/>
            <p:cNvSpPr>
              <a:spLocks noChangeArrowheads="1"/>
            </p:cNvSpPr>
            <p:nvPr/>
          </p:nvSpPr>
          <p:spPr bwMode="auto">
            <a:xfrm>
              <a:off x="793" y="1702"/>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3" name="Oval 34"/>
            <p:cNvSpPr>
              <a:spLocks noChangeArrowheads="1"/>
            </p:cNvSpPr>
            <p:nvPr/>
          </p:nvSpPr>
          <p:spPr bwMode="auto">
            <a:xfrm>
              <a:off x="903" y="1738"/>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4" name="Oval 35"/>
            <p:cNvSpPr>
              <a:spLocks noChangeArrowheads="1"/>
            </p:cNvSpPr>
            <p:nvPr/>
          </p:nvSpPr>
          <p:spPr bwMode="auto">
            <a:xfrm>
              <a:off x="1002" y="1870"/>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5" name="Oval 36"/>
            <p:cNvSpPr>
              <a:spLocks noChangeArrowheads="1"/>
            </p:cNvSpPr>
            <p:nvPr/>
          </p:nvSpPr>
          <p:spPr bwMode="auto">
            <a:xfrm>
              <a:off x="1095" y="2016"/>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6" name="Oval 37"/>
            <p:cNvSpPr>
              <a:spLocks noChangeArrowheads="1"/>
            </p:cNvSpPr>
            <p:nvPr/>
          </p:nvSpPr>
          <p:spPr bwMode="auto">
            <a:xfrm>
              <a:off x="1128" y="2037"/>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7" name="Oval 38"/>
            <p:cNvSpPr>
              <a:spLocks noChangeArrowheads="1"/>
            </p:cNvSpPr>
            <p:nvPr/>
          </p:nvSpPr>
          <p:spPr bwMode="auto">
            <a:xfrm>
              <a:off x="960" y="2139"/>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8" name="Oval 39"/>
            <p:cNvSpPr>
              <a:spLocks noChangeArrowheads="1"/>
            </p:cNvSpPr>
            <p:nvPr/>
          </p:nvSpPr>
          <p:spPr bwMode="auto">
            <a:xfrm>
              <a:off x="1053" y="2298"/>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9" name="Oval 40"/>
            <p:cNvSpPr>
              <a:spLocks noChangeArrowheads="1"/>
            </p:cNvSpPr>
            <p:nvPr/>
          </p:nvSpPr>
          <p:spPr bwMode="auto">
            <a:xfrm>
              <a:off x="1164" y="2313"/>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30" name="Oval 41"/>
            <p:cNvSpPr>
              <a:spLocks noChangeArrowheads="1"/>
            </p:cNvSpPr>
            <p:nvPr/>
          </p:nvSpPr>
          <p:spPr bwMode="auto">
            <a:xfrm>
              <a:off x="1209" y="2364"/>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31" name="Oval 42"/>
            <p:cNvSpPr>
              <a:spLocks noChangeArrowheads="1"/>
            </p:cNvSpPr>
            <p:nvPr/>
          </p:nvSpPr>
          <p:spPr bwMode="auto">
            <a:xfrm>
              <a:off x="1349" y="2437"/>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32" name="Oval 43"/>
            <p:cNvSpPr>
              <a:spLocks noChangeArrowheads="1"/>
            </p:cNvSpPr>
            <p:nvPr/>
          </p:nvSpPr>
          <p:spPr bwMode="auto">
            <a:xfrm>
              <a:off x="1266" y="2328"/>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33" name="Oval 44"/>
            <p:cNvSpPr>
              <a:spLocks noChangeArrowheads="1"/>
            </p:cNvSpPr>
            <p:nvPr/>
          </p:nvSpPr>
          <p:spPr bwMode="auto">
            <a:xfrm>
              <a:off x="1476" y="2787"/>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34" name="Oval 45"/>
            <p:cNvSpPr>
              <a:spLocks noChangeArrowheads="1"/>
            </p:cNvSpPr>
            <p:nvPr/>
          </p:nvSpPr>
          <p:spPr bwMode="auto">
            <a:xfrm>
              <a:off x="1872" y="3046"/>
              <a:ext cx="29" cy="29"/>
            </a:xfrm>
            <a:prstGeom prst="ellipse">
              <a:avLst/>
            </a:prstGeom>
            <a:solidFill>
              <a:srgbClr val="0066CC"/>
            </a:solidFill>
            <a:ln w="14351">
              <a:solidFill>
                <a:srgbClr val="0066CC"/>
              </a:solidFill>
              <a:round/>
              <a:headEnd/>
              <a:tailEnd/>
            </a:ln>
          </p:spPr>
          <p:txBody>
            <a:bodyPr wrap="none" anchor="ctr"/>
            <a:lstStyle/>
            <a:p>
              <a:pPr>
                <a:spcBef>
                  <a:spcPct val="20000"/>
                </a:spcBef>
                <a:buClr>
                  <a:schemeClr val="tx1"/>
                </a:buClr>
                <a:buSzPct val="80000"/>
              </a:pPr>
              <a:endParaRPr lang="en-GB">
                <a:solidFill>
                  <a:schemeClr val="bg1"/>
                </a:solidFill>
              </a:endParaRPr>
            </a:p>
          </p:txBody>
        </p:sp>
      </p:grpSp>
      <p:grpSp>
        <p:nvGrpSpPr>
          <p:cNvPr id="4" name="Group 46"/>
          <p:cNvGrpSpPr>
            <a:grpSpLocks/>
          </p:cNvGrpSpPr>
          <p:nvPr/>
        </p:nvGrpSpPr>
        <p:grpSpPr bwMode="auto">
          <a:xfrm>
            <a:off x="2035175" y="3482975"/>
            <a:ext cx="2941638" cy="2090738"/>
            <a:chOff x="1282" y="2194"/>
            <a:chExt cx="1853" cy="1317"/>
          </a:xfrm>
        </p:grpSpPr>
        <p:sp>
          <p:nvSpPr>
            <p:cNvPr id="50209" name="AutoShape 47"/>
            <p:cNvSpPr>
              <a:spLocks noChangeAspect="1" noChangeArrowheads="1"/>
            </p:cNvSpPr>
            <p:nvPr/>
          </p:nvSpPr>
          <p:spPr bwMode="auto">
            <a:xfrm>
              <a:off x="1282" y="2194"/>
              <a:ext cx="68" cy="54"/>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0" name="AutoShape 48"/>
            <p:cNvSpPr>
              <a:spLocks noChangeAspect="1" noChangeArrowheads="1"/>
            </p:cNvSpPr>
            <p:nvPr/>
          </p:nvSpPr>
          <p:spPr bwMode="auto">
            <a:xfrm>
              <a:off x="1559" y="2597"/>
              <a:ext cx="68" cy="54"/>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1" name="AutoShape 49"/>
            <p:cNvSpPr>
              <a:spLocks noChangeAspect="1" noChangeArrowheads="1"/>
            </p:cNvSpPr>
            <p:nvPr/>
          </p:nvSpPr>
          <p:spPr bwMode="auto">
            <a:xfrm>
              <a:off x="1699" y="2826"/>
              <a:ext cx="68" cy="54"/>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2" name="AutoShape 50"/>
            <p:cNvSpPr>
              <a:spLocks noChangeAspect="1" noChangeArrowheads="1"/>
            </p:cNvSpPr>
            <p:nvPr/>
          </p:nvSpPr>
          <p:spPr bwMode="auto">
            <a:xfrm>
              <a:off x="1805" y="2904"/>
              <a:ext cx="68"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3" name="AutoShape 51"/>
            <p:cNvSpPr>
              <a:spLocks noChangeAspect="1" noChangeArrowheads="1"/>
            </p:cNvSpPr>
            <p:nvPr/>
          </p:nvSpPr>
          <p:spPr bwMode="auto">
            <a:xfrm>
              <a:off x="1899" y="3029"/>
              <a:ext cx="68"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4" name="AutoShape 52"/>
            <p:cNvSpPr>
              <a:spLocks noChangeAspect="1" noChangeArrowheads="1"/>
            </p:cNvSpPr>
            <p:nvPr/>
          </p:nvSpPr>
          <p:spPr bwMode="auto">
            <a:xfrm>
              <a:off x="1988" y="3271"/>
              <a:ext cx="68"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5" name="AutoShape 53"/>
            <p:cNvSpPr>
              <a:spLocks noChangeAspect="1" noChangeArrowheads="1"/>
            </p:cNvSpPr>
            <p:nvPr/>
          </p:nvSpPr>
          <p:spPr bwMode="auto">
            <a:xfrm>
              <a:off x="2066" y="3157"/>
              <a:ext cx="68"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6" name="AutoShape 54"/>
            <p:cNvSpPr>
              <a:spLocks noChangeAspect="1" noChangeArrowheads="1"/>
            </p:cNvSpPr>
            <p:nvPr/>
          </p:nvSpPr>
          <p:spPr bwMode="auto">
            <a:xfrm>
              <a:off x="2153" y="3218"/>
              <a:ext cx="67"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7" name="AutoShape 55"/>
            <p:cNvSpPr>
              <a:spLocks noChangeAspect="1" noChangeArrowheads="1"/>
            </p:cNvSpPr>
            <p:nvPr/>
          </p:nvSpPr>
          <p:spPr bwMode="auto">
            <a:xfrm>
              <a:off x="2242" y="3371"/>
              <a:ext cx="68"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8" name="AutoShape 56"/>
            <p:cNvSpPr>
              <a:spLocks noChangeAspect="1" noChangeArrowheads="1"/>
            </p:cNvSpPr>
            <p:nvPr/>
          </p:nvSpPr>
          <p:spPr bwMode="auto">
            <a:xfrm>
              <a:off x="2356" y="3336"/>
              <a:ext cx="68" cy="54"/>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19" name="AutoShape 57"/>
            <p:cNvSpPr>
              <a:spLocks noChangeAspect="1" noChangeArrowheads="1"/>
            </p:cNvSpPr>
            <p:nvPr/>
          </p:nvSpPr>
          <p:spPr bwMode="auto">
            <a:xfrm>
              <a:off x="2489" y="3400"/>
              <a:ext cx="67" cy="54"/>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0" name="AutoShape 58"/>
            <p:cNvSpPr>
              <a:spLocks noChangeAspect="1" noChangeArrowheads="1"/>
            </p:cNvSpPr>
            <p:nvPr/>
          </p:nvSpPr>
          <p:spPr bwMode="auto">
            <a:xfrm>
              <a:off x="2676" y="3357"/>
              <a:ext cx="68" cy="55"/>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sp>
          <p:nvSpPr>
            <p:cNvPr id="50221" name="AutoShape 59"/>
            <p:cNvSpPr>
              <a:spLocks noChangeAspect="1" noChangeArrowheads="1"/>
            </p:cNvSpPr>
            <p:nvPr/>
          </p:nvSpPr>
          <p:spPr bwMode="auto">
            <a:xfrm>
              <a:off x="3067" y="3457"/>
              <a:ext cx="68" cy="54"/>
            </a:xfrm>
            <a:prstGeom prst="triangle">
              <a:avLst>
                <a:gd name="adj" fmla="val 50000"/>
              </a:avLst>
            </a:prstGeom>
            <a:solidFill>
              <a:srgbClr val="FFCC00"/>
            </a:solidFill>
            <a:ln w="14351">
              <a:solidFill>
                <a:srgbClr val="FFCC00"/>
              </a:solidFill>
              <a:miter lim="800000"/>
              <a:headEnd/>
              <a:tailEnd/>
            </a:ln>
          </p:spPr>
          <p:txBody>
            <a:bodyPr wrap="none" anchor="ctr"/>
            <a:lstStyle/>
            <a:p>
              <a:pPr>
                <a:spcBef>
                  <a:spcPct val="20000"/>
                </a:spcBef>
                <a:buClr>
                  <a:schemeClr val="tx1"/>
                </a:buClr>
                <a:buSzPct val="80000"/>
              </a:pPr>
              <a:endParaRPr lang="en-GB">
                <a:solidFill>
                  <a:schemeClr val="bg1"/>
                </a:solidFill>
              </a:endParaRPr>
            </a:p>
          </p:txBody>
        </p:sp>
      </p:grpSp>
      <p:sp>
        <p:nvSpPr>
          <p:cNvPr id="50207" name="Text Box 60"/>
          <p:cNvSpPr txBox="1">
            <a:spLocks noChangeArrowheads="1"/>
          </p:cNvSpPr>
          <p:nvPr/>
        </p:nvSpPr>
        <p:spPr bwMode="auto">
          <a:xfrm>
            <a:off x="5060950" y="2473325"/>
            <a:ext cx="3549650" cy="1323439"/>
          </a:xfrm>
          <a:prstGeom prst="rect">
            <a:avLst/>
          </a:prstGeom>
          <a:noFill/>
          <a:ln w="14351">
            <a:noFill/>
            <a:miter lim="800000"/>
            <a:headEnd/>
            <a:tailEnd/>
          </a:ln>
        </p:spPr>
        <p:txBody>
          <a:bodyPr wrap="square">
            <a:spAutoFit/>
          </a:bodyPr>
          <a:lstStyle/>
          <a:p>
            <a:pPr eaLnBrk="0" hangingPunct="0">
              <a:spcBef>
                <a:spcPct val="20000"/>
              </a:spcBef>
              <a:buClr>
                <a:schemeClr val="tx1"/>
              </a:buClr>
              <a:buSzPct val="80000"/>
            </a:pPr>
            <a:r>
              <a:rPr lang="en-US" sz="2000" dirty="0">
                <a:solidFill>
                  <a:schemeClr val="bg1"/>
                </a:solidFill>
              </a:rPr>
              <a:t>Intensified regimens result in </a:t>
            </a:r>
            <a:br>
              <a:rPr lang="en-US" sz="2000" dirty="0">
                <a:solidFill>
                  <a:schemeClr val="bg1"/>
                </a:solidFill>
              </a:rPr>
            </a:br>
            <a:r>
              <a:rPr lang="en-US" sz="2000" dirty="0">
                <a:solidFill>
                  <a:schemeClr val="bg1"/>
                </a:solidFill>
              </a:rPr>
              <a:t>3- to 4-fold higher severe hypoglycemia event rates</a:t>
            </a:r>
            <a:br>
              <a:rPr lang="en-US" sz="2000" dirty="0">
                <a:solidFill>
                  <a:schemeClr val="bg1"/>
                </a:solidFill>
              </a:rPr>
            </a:br>
            <a:r>
              <a:rPr lang="en-US" sz="2000" dirty="0">
                <a:solidFill>
                  <a:schemeClr val="bg1"/>
                </a:solidFill>
              </a:rPr>
              <a:t>than conventional regimens</a:t>
            </a:r>
          </a:p>
        </p:txBody>
      </p:sp>
      <p:sp>
        <p:nvSpPr>
          <p:cNvPr id="50208" name="Freeform 61"/>
          <p:cNvSpPr>
            <a:spLocks/>
          </p:cNvSpPr>
          <p:nvPr/>
        </p:nvSpPr>
        <p:spPr bwMode="auto">
          <a:xfrm>
            <a:off x="1679575" y="2538413"/>
            <a:ext cx="3027363" cy="2855912"/>
          </a:xfrm>
          <a:custGeom>
            <a:avLst/>
            <a:gdLst>
              <a:gd name="T0" fmla="*/ 0 w 1465"/>
              <a:gd name="T1" fmla="*/ 0 h 1515"/>
              <a:gd name="T2" fmla="*/ 2147483647 w 1465"/>
              <a:gd name="T3" fmla="*/ 2147483647 h 1515"/>
              <a:gd name="T4" fmla="*/ 2147483647 w 1465"/>
              <a:gd name="T5" fmla="*/ 2147483647 h 1515"/>
              <a:gd name="T6" fmla="*/ 2147483647 w 1465"/>
              <a:gd name="T7" fmla="*/ 2147483647 h 1515"/>
              <a:gd name="T8" fmla="*/ 2147483647 w 1465"/>
              <a:gd name="T9" fmla="*/ 2147483647 h 1515"/>
              <a:gd name="T10" fmla="*/ 2147483647 w 1465"/>
              <a:gd name="T11" fmla="*/ 2147483647 h 1515"/>
              <a:gd name="T12" fmla="*/ 2147483647 w 1465"/>
              <a:gd name="T13" fmla="*/ 2147483647 h 1515"/>
              <a:gd name="T14" fmla="*/ 2147483647 w 1465"/>
              <a:gd name="T15" fmla="*/ 2147483647 h 1515"/>
              <a:gd name="T16" fmla="*/ 2147483647 w 1465"/>
              <a:gd name="T17" fmla="*/ 2147483647 h 1515"/>
              <a:gd name="T18" fmla="*/ 2147483647 w 1465"/>
              <a:gd name="T19" fmla="*/ 2147483647 h 1515"/>
              <a:gd name="T20" fmla="*/ 2147483647 w 1465"/>
              <a:gd name="T21" fmla="*/ 2147483647 h 1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5"/>
              <a:gd name="T34" fmla="*/ 0 h 1515"/>
              <a:gd name="T35" fmla="*/ 1465 w 1465"/>
              <a:gd name="T36" fmla="*/ 1515 h 15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5" h="1515">
                <a:moveTo>
                  <a:pt x="0" y="0"/>
                </a:moveTo>
                <a:cubicBezTo>
                  <a:pt x="22" y="4"/>
                  <a:pt x="44" y="9"/>
                  <a:pt x="67" y="23"/>
                </a:cubicBezTo>
                <a:cubicBezTo>
                  <a:pt x="90" y="37"/>
                  <a:pt x="107" y="46"/>
                  <a:pt x="140" y="86"/>
                </a:cubicBezTo>
                <a:cubicBezTo>
                  <a:pt x="173" y="126"/>
                  <a:pt x="223" y="201"/>
                  <a:pt x="266" y="266"/>
                </a:cubicBezTo>
                <a:cubicBezTo>
                  <a:pt x="309" y="331"/>
                  <a:pt x="356" y="409"/>
                  <a:pt x="400" y="479"/>
                </a:cubicBezTo>
                <a:cubicBezTo>
                  <a:pt x="444" y="549"/>
                  <a:pt x="483" y="620"/>
                  <a:pt x="529" y="689"/>
                </a:cubicBezTo>
                <a:cubicBezTo>
                  <a:pt x="575" y="758"/>
                  <a:pt x="629" y="829"/>
                  <a:pt x="676" y="892"/>
                </a:cubicBezTo>
                <a:cubicBezTo>
                  <a:pt x="723" y="955"/>
                  <a:pt x="758" y="1003"/>
                  <a:pt x="812" y="1065"/>
                </a:cubicBezTo>
                <a:cubicBezTo>
                  <a:pt x="866" y="1127"/>
                  <a:pt x="928" y="1202"/>
                  <a:pt x="999" y="1262"/>
                </a:cubicBezTo>
                <a:cubicBezTo>
                  <a:pt x="1070" y="1322"/>
                  <a:pt x="1161" y="1383"/>
                  <a:pt x="1239" y="1425"/>
                </a:cubicBezTo>
                <a:cubicBezTo>
                  <a:pt x="1317" y="1467"/>
                  <a:pt x="1391" y="1491"/>
                  <a:pt x="1465" y="1515"/>
                </a:cubicBezTo>
              </a:path>
            </a:pathLst>
          </a:custGeom>
          <a:noFill/>
          <a:ln w="28575">
            <a:solidFill>
              <a:schemeClr val="accent2"/>
            </a:solidFill>
            <a:prstDash val="dash"/>
            <a:round/>
            <a:headEnd/>
            <a:tailEnd/>
          </a:ln>
        </p:spPr>
        <p:txBody>
          <a:bodyPr/>
          <a:lstStyle/>
          <a:p>
            <a:endParaRPr lang="en-US">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defRPr/>
            </a:pPr>
            <a:r>
              <a:rPr lang="en-US" sz="3600" dirty="0" smtClean="0"/>
              <a:t>Barriers to Achieving </a:t>
            </a:r>
            <a:r>
              <a:rPr lang="en-US" sz="3600" dirty="0" err="1" smtClean="0"/>
              <a:t>Glycemic</a:t>
            </a:r>
            <a:r>
              <a:rPr lang="en-US" sz="3600" dirty="0" smtClean="0"/>
              <a:t> Targets: Weight Gain</a:t>
            </a:r>
          </a:p>
        </p:txBody>
      </p:sp>
      <p:sp>
        <p:nvSpPr>
          <p:cNvPr id="51203" name="Text Box 7"/>
          <p:cNvSpPr txBox="1">
            <a:spLocks noChangeArrowheads="1"/>
          </p:cNvSpPr>
          <p:nvPr/>
        </p:nvSpPr>
        <p:spPr bwMode="auto">
          <a:xfrm>
            <a:off x="609600" y="6353175"/>
            <a:ext cx="8382000" cy="184666"/>
          </a:xfrm>
          <a:prstGeom prst="rect">
            <a:avLst/>
          </a:prstGeom>
          <a:noFill/>
          <a:ln w="9525">
            <a:noFill/>
            <a:miter lim="800000"/>
            <a:headEnd/>
            <a:tailEnd/>
          </a:ln>
        </p:spPr>
        <p:txBody>
          <a:bodyPr wrap="square" lIns="0" tIns="0" rIns="0" bIns="0">
            <a:spAutoFit/>
          </a:bodyPr>
          <a:lstStyle/>
          <a:p>
            <a:pPr eaLnBrk="0" hangingPunct="0">
              <a:spcBef>
                <a:spcPct val="20000"/>
              </a:spcBef>
              <a:buClr>
                <a:schemeClr val="tx1"/>
              </a:buClr>
              <a:buSzPct val="80000"/>
            </a:pPr>
            <a:r>
              <a:rPr lang="en-US" sz="1200" dirty="0">
                <a:solidFill>
                  <a:schemeClr val="bg1"/>
                </a:solidFill>
                <a:latin typeface="Arial Narrow" pitchFamily="34" charset="0"/>
              </a:rPr>
              <a:t>The DCCT Research Group. </a:t>
            </a:r>
            <a:r>
              <a:rPr lang="en-US" sz="1200" i="1" dirty="0">
                <a:solidFill>
                  <a:schemeClr val="bg1"/>
                </a:solidFill>
                <a:latin typeface="Arial Narrow" pitchFamily="34" charset="0"/>
              </a:rPr>
              <a:t>Diabetes </a:t>
            </a:r>
            <a:r>
              <a:rPr lang="en-US" sz="1200" i="1" dirty="0" smtClean="0">
                <a:solidFill>
                  <a:schemeClr val="bg1"/>
                </a:solidFill>
                <a:latin typeface="Arial Narrow" pitchFamily="34" charset="0"/>
              </a:rPr>
              <a:t>Care </a:t>
            </a:r>
            <a:r>
              <a:rPr lang="en-US" sz="1200" dirty="0">
                <a:solidFill>
                  <a:schemeClr val="bg1"/>
                </a:solidFill>
                <a:latin typeface="Arial Narrow" pitchFamily="34" charset="0"/>
              </a:rPr>
              <a:t>2001;24:1711-1721. Reprinted with permission from </a:t>
            </a:r>
            <a:r>
              <a:rPr lang="en-US" sz="1200" dirty="0" smtClean="0">
                <a:solidFill>
                  <a:schemeClr val="bg1"/>
                </a:solidFill>
                <a:latin typeface="Arial Narrow" pitchFamily="34" charset="0"/>
              </a:rPr>
              <a:t>the </a:t>
            </a:r>
            <a:r>
              <a:rPr lang="en-US" sz="1200" dirty="0">
                <a:solidFill>
                  <a:schemeClr val="bg1"/>
                </a:solidFill>
                <a:latin typeface="Arial Narrow" pitchFamily="34" charset="0"/>
              </a:rPr>
              <a:t>American Diabetes Association.</a:t>
            </a:r>
          </a:p>
        </p:txBody>
      </p:sp>
      <p:sp>
        <p:nvSpPr>
          <p:cNvPr id="51204" name="Line 9"/>
          <p:cNvSpPr>
            <a:spLocks noChangeShapeType="1"/>
          </p:cNvSpPr>
          <p:nvPr/>
        </p:nvSpPr>
        <p:spPr bwMode="auto">
          <a:xfrm flipV="1">
            <a:off x="790575" y="2281238"/>
            <a:ext cx="0" cy="2566987"/>
          </a:xfrm>
          <a:prstGeom prst="line">
            <a:avLst/>
          </a:prstGeom>
          <a:noFill/>
          <a:ln w="12700">
            <a:solidFill>
              <a:schemeClr val="bg1"/>
            </a:solidFill>
            <a:round/>
            <a:headEnd/>
            <a:tailEnd/>
          </a:ln>
        </p:spPr>
        <p:txBody>
          <a:bodyPr/>
          <a:lstStyle/>
          <a:p>
            <a:endParaRPr lang="en-US">
              <a:solidFill>
                <a:schemeClr val="bg1"/>
              </a:solidFill>
            </a:endParaRPr>
          </a:p>
        </p:txBody>
      </p:sp>
      <p:sp>
        <p:nvSpPr>
          <p:cNvPr id="51205" name="Line 10"/>
          <p:cNvSpPr>
            <a:spLocks noChangeShapeType="1"/>
          </p:cNvSpPr>
          <p:nvPr/>
        </p:nvSpPr>
        <p:spPr bwMode="auto">
          <a:xfrm>
            <a:off x="790575" y="4848225"/>
            <a:ext cx="3733800" cy="0"/>
          </a:xfrm>
          <a:prstGeom prst="line">
            <a:avLst/>
          </a:prstGeom>
          <a:noFill/>
          <a:ln w="12700">
            <a:solidFill>
              <a:schemeClr val="bg1"/>
            </a:solidFill>
            <a:round/>
            <a:headEnd/>
            <a:tailEnd/>
          </a:ln>
        </p:spPr>
        <p:txBody>
          <a:bodyPr/>
          <a:lstStyle/>
          <a:p>
            <a:endParaRPr lang="en-US">
              <a:solidFill>
                <a:schemeClr val="bg1"/>
              </a:solidFill>
            </a:endParaRPr>
          </a:p>
        </p:txBody>
      </p:sp>
      <p:sp>
        <p:nvSpPr>
          <p:cNvPr id="51206" name="Line 49"/>
          <p:cNvSpPr>
            <a:spLocks noChangeShapeType="1"/>
          </p:cNvSpPr>
          <p:nvPr/>
        </p:nvSpPr>
        <p:spPr bwMode="auto">
          <a:xfrm>
            <a:off x="762000" y="4343400"/>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07" name="Line 50"/>
          <p:cNvSpPr>
            <a:spLocks noChangeShapeType="1"/>
          </p:cNvSpPr>
          <p:nvPr/>
        </p:nvSpPr>
        <p:spPr bwMode="auto">
          <a:xfrm>
            <a:off x="762000" y="3852863"/>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08" name="Line 51"/>
          <p:cNvSpPr>
            <a:spLocks noChangeShapeType="1"/>
          </p:cNvSpPr>
          <p:nvPr/>
        </p:nvSpPr>
        <p:spPr bwMode="auto">
          <a:xfrm>
            <a:off x="762000" y="3357563"/>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09" name="Line 52"/>
          <p:cNvSpPr>
            <a:spLocks noChangeShapeType="1"/>
          </p:cNvSpPr>
          <p:nvPr/>
        </p:nvSpPr>
        <p:spPr bwMode="auto">
          <a:xfrm>
            <a:off x="762000" y="2859088"/>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10" name="Line 53"/>
          <p:cNvSpPr>
            <a:spLocks noChangeShapeType="1"/>
          </p:cNvSpPr>
          <p:nvPr/>
        </p:nvSpPr>
        <p:spPr bwMode="auto">
          <a:xfrm>
            <a:off x="762000" y="2357438"/>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79" name="Text Box 33"/>
          <p:cNvSpPr txBox="1">
            <a:spLocks noChangeArrowheads="1"/>
          </p:cNvSpPr>
          <p:nvPr/>
        </p:nvSpPr>
        <p:spPr bwMode="auto">
          <a:xfrm>
            <a:off x="1619250" y="5029200"/>
            <a:ext cx="1981200" cy="276999"/>
          </a:xfrm>
          <a:prstGeom prst="rect">
            <a:avLst/>
          </a:prstGeom>
          <a:noFill/>
          <a:ln w="9525">
            <a:noFill/>
            <a:miter lim="800000"/>
            <a:headEnd/>
            <a:tailEnd/>
          </a:ln>
        </p:spPr>
        <p:txBody>
          <a:bodyPr>
            <a:spAutoFit/>
          </a:bodyPr>
          <a:lstStyle/>
          <a:p>
            <a:pPr algn="ctr">
              <a:spcBef>
                <a:spcPct val="50000"/>
              </a:spcBef>
            </a:pPr>
            <a:r>
              <a:rPr lang="en-US" sz="1200" b="1" dirty="0">
                <a:solidFill>
                  <a:schemeClr val="bg1"/>
                </a:solidFill>
              </a:rPr>
              <a:t>Follow-up (years)</a:t>
            </a:r>
          </a:p>
        </p:txBody>
      </p:sp>
      <p:sp>
        <p:nvSpPr>
          <p:cNvPr id="51280" name="Text Box 34"/>
          <p:cNvSpPr txBox="1">
            <a:spLocks noChangeArrowheads="1"/>
          </p:cNvSpPr>
          <p:nvPr/>
        </p:nvSpPr>
        <p:spPr bwMode="auto">
          <a:xfrm>
            <a:off x="871538" y="4829175"/>
            <a:ext cx="209550" cy="246221"/>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1</a:t>
            </a:r>
          </a:p>
        </p:txBody>
      </p:sp>
      <p:sp>
        <p:nvSpPr>
          <p:cNvPr id="51281" name="Text Box 35"/>
          <p:cNvSpPr txBox="1">
            <a:spLocks noChangeArrowheads="1"/>
          </p:cNvSpPr>
          <p:nvPr/>
        </p:nvSpPr>
        <p:spPr bwMode="auto">
          <a:xfrm>
            <a:off x="1277938"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2</a:t>
            </a:r>
          </a:p>
        </p:txBody>
      </p:sp>
      <p:sp>
        <p:nvSpPr>
          <p:cNvPr id="51282" name="Text Box 36"/>
          <p:cNvSpPr txBox="1">
            <a:spLocks noChangeArrowheads="1"/>
          </p:cNvSpPr>
          <p:nvPr/>
        </p:nvSpPr>
        <p:spPr bwMode="auto">
          <a:xfrm>
            <a:off x="1685925"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3</a:t>
            </a:r>
          </a:p>
        </p:txBody>
      </p:sp>
      <p:sp>
        <p:nvSpPr>
          <p:cNvPr id="51283" name="Text Box 37"/>
          <p:cNvSpPr txBox="1">
            <a:spLocks noChangeArrowheads="1"/>
          </p:cNvSpPr>
          <p:nvPr/>
        </p:nvSpPr>
        <p:spPr bwMode="auto">
          <a:xfrm>
            <a:off x="2093913"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4</a:t>
            </a:r>
          </a:p>
        </p:txBody>
      </p:sp>
      <p:sp>
        <p:nvSpPr>
          <p:cNvPr id="51284" name="Text Box 38"/>
          <p:cNvSpPr txBox="1">
            <a:spLocks noChangeArrowheads="1"/>
          </p:cNvSpPr>
          <p:nvPr/>
        </p:nvSpPr>
        <p:spPr bwMode="auto">
          <a:xfrm>
            <a:off x="2501900"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5</a:t>
            </a:r>
          </a:p>
        </p:txBody>
      </p:sp>
      <p:sp>
        <p:nvSpPr>
          <p:cNvPr id="51285" name="Text Box 39"/>
          <p:cNvSpPr txBox="1">
            <a:spLocks noChangeArrowheads="1"/>
          </p:cNvSpPr>
          <p:nvPr/>
        </p:nvSpPr>
        <p:spPr bwMode="auto">
          <a:xfrm>
            <a:off x="2909888"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6</a:t>
            </a:r>
          </a:p>
        </p:txBody>
      </p:sp>
      <p:sp>
        <p:nvSpPr>
          <p:cNvPr id="51286" name="Text Box 40"/>
          <p:cNvSpPr txBox="1">
            <a:spLocks noChangeArrowheads="1"/>
          </p:cNvSpPr>
          <p:nvPr/>
        </p:nvSpPr>
        <p:spPr bwMode="auto">
          <a:xfrm>
            <a:off x="3317875"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7</a:t>
            </a:r>
          </a:p>
        </p:txBody>
      </p:sp>
      <p:sp>
        <p:nvSpPr>
          <p:cNvPr id="51287" name="Text Box 41"/>
          <p:cNvSpPr txBox="1">
            <a:spLocks noChangeArrowheads="1"/>
          </p:cNvSpPr>
          <p:nvPr/>
        </p:nvSpPr>
        <p:spPr bwMode="auto">
          <a:xfrm>
            <a:off x="3725863"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8</a:t>
            </a:r>
          </a:p>
        </p:txBody>
      </p:sp>
      <p:sp>
        <p:nvSpPr>
          <p:cNvPr id="51288" name="Text Box 42"/>
          <p:cNvSpPr txBox="1">
            <a:spLocks noChangeArrowheads="1"/>
          </p:cNvSpPr>
          <p:nvPr/>
        </p:nvSpPr>
        <p:spPr bwMode="auto">
          <a:xfrm>
            <a:off x="4133850"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9</a:t>
            </a:r>
          </a:p>
        </p:txBody>
      </p:sp>
      <p:sp>
        <p:nvSpPr>
          <p:cNvPr id="51289" name="Text Box 43"/>
          <p:cNvSpPr txBox="1">
            <a:spLocks noChangeArrowheads="1"/>
          </p:cNvSpPr>
          <p:nvPr/>
        </p:nvSpPr>
        <p:spPr bwMode="auto">
          <a:xfrm>
            <a:off x="500063" y="4724400"/>
            <a:ext cx="347663" cy="228600"/>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0</a:t>
            </a:r>
          </a:p>
        </p:txBody>
      </p:sp>
      <p:sp>
        <p:nvSpPr>
          <p:cNvPr id="51290" name="Text Box 44"/>
          <p:cNvSpPr txBox="1">
            <a:spLocks noChangeArrowheads="1"/>
          </p:cNvSpPr>
          <p:nvPr/>
        </p:nvSpPr>
        <p:spPr bwMode="auto">
          <a:xfrm>
            <a:off x="495300" y="4225925"/>
            <a:ext cx="347663" cy="228600"/>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10</a:t>
            </a:r>
          </a:p>
        </p:txBody>
      </p:sp>
      <p:sp>
        <p:nvSpPr>
          <p:cNvPr id="51291" name="Text Box 45"/>
          <p:cNvSpPr txBox="1">
            <a:spLocks noChangeArrowheads="1"/>
          </p:cNvSpPr>
          <p:nvPr/>
        </p:nvSpPr>
        <p:spPr bwMode="auto">
          <a:xfrm>
            <a:off x="495300" y="3727450"/>
            <a:ext cx="347663" cy="228600"/>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20</a:t>
            </a:r>
          </a:p>
        </p:txBody>
      </p:sp>
      <p:sp>
        <p:nvSpPr>
          <p:cNvPr id="51292" name="Text Box 46"/>
          <p:cNvSpPr txBox="1">
            <a:spLocks noChangeArrowheads="1"/>
          </p:cNvSpPr>
          <p:nvPr/>
        </p:nvSpPr>
        <p:spPr bwMode="auto">
          <a:xfrm>
            <a:off x="495300" y="3228975"/>
            <a:ext cx="347663" cy="228600"/>
          </a:xfrm>
          <a:prstGeom prst="rect">
            <a:avLst/>
          </a:prstGeom>
          <a:noFill/>
          <a:ln w="9525">
            <a:noFill/>
            <a:miter lim="800000"/>
            <a:headEnd/>
            <a:tailEnd/>
          </a:ln>
        </p:spPr>
        <p:txBody>
          <a:bodyPr>
            <a:spAutoFit/>
          </a:bodyPr>
          <a:lstStyle/>
          <a:p>
            <a:pPr algn="r">
              <a:spcBef>
                <a:spcPct val="50000"/>
              </a:spcBef>
            </a:pPr>
            <a:r>
              <a:rPr lang="en-US" sz="900" b="1" dirty="0">
                <a:solidFill>
                  <a:schemeClr val="bg1"/>
                </a:solidFill>
              </a:rPr>
              <a:t>30</a:t>
            </a:r>
          </a:p>
        </p:txBody>
      </p:sp>
      <p:sp>
        <p:nvSpPr>
          <p:cNvPr id="51293" name="Text Box 47"/>
          <p:cNvSpPr txBox="1">
            <a:spLocks noChangeArrowheads="1"/>
          </p:cNvSpPr>
          <p:nvPr/>
        </p:nvSpPr>
        <p:spPr bwMode="auto">
          <a:xfrm>
            <a:off x="495300" y="2730500"/>
            <a:ext cx="347663" cy="228600"/>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40</a:t>
            </a:r>
          </a:p>
        </p:txBody>
      </p:sp>
      <p:sp>
        <p:nvSpPr>
          <p:cNvPr id="51294" name="Text Box 48"/>
          <p:cNvSpPr txBox="1">
            <a:spLocks noChangeArrowheads="1"/>
          </p:cNvSpPr>
          <p:nvPr/>
        </p:nvSpPr>
        <p:spPr bwMode="auto">
          <a:xfrm>
            <a:off x="495300" y="2233613"/>
            <a:ext cx="347663" cy="228600"/>
          </a:xfrm>
          <a:prstGeom prst="rect">
            <a:avLst/>
          </a:prstGeom>
          <a:noFill/>
          <a:ln w="9525">
            <a:noFill/>
            <a:miter lim="800000"/>
            <a:headEnd/>
            <a:tailEnd/>
          </a:ln>
        </p:spPr>
        <p:txBody>
          <a:bodyPr>
            <a:spAutoFit/>
          </a:bodyPr>
          <a:lstStyle/>
          <a:p>
            <a:pPr algn="r">
              <a:spcBef>
                <a:spcPct val="50000"/>
              </a:spcBef>
            </a:pPr>
            <a:r>
              <a:rPr lang="en-US" sz="900" b="1">
                <a:solidFill>
                  <a:schemeClr val="bg1"/>
                </a:solidFill>
              </a:rPr>
              <a:t>50</a:t>
            </a:r>
          </a:p>
        </p:txBody>
      </p:sp>
      <p:sp>
        <p:nvSpPr>
          <p:cNvPr id="51295" name="Text Box 54"/>
          <p:cNvSpPr txBox="1">
            <a:spLocks noChangeArrowheads="1"/>
          </p:cNvSpPr>
          <p:nvPr/>
        </p:nvSpPr>
        <p:spPr bwMode="auto">
          <a:xfrm rot="16200000">
            <a:off x="-884238" y="3459163"/>
            <a:ext cx="2590800" cy="244475"/>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Major weight gain (percent of subjects)</a:t>
            </a:r>
          </a:p>
        </p:txBody>
      </p:sp>
      <p:sp>
        <p:nvSpPr>
          <p:cNvPr id="51212" name="Text Box 76"/>
          <p:cNvSpPr txBox="1">
            <a:spLocks noChangeArrowheads="1"/>
          </p:cNvSpPr>
          <p:nvPr/>
        </p:nvSpPr>
        <p:spPr bwMode="auto">
          <a:xfrm rot="-5400000">
            <a:off x="3482976" y="3473450"/>
            <a:ext cx="2590800" cy="244475"/>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Major weight gain (percent of subjects)</a:t>
            </a:r>
          </a:p>
        </p:txBody>
      </p:sp>
      <p:sp>
        <p:nvSpPr>
          <p:cNvPr id="51213" name="Rectangle 14" descr="Wide upward diagonal"/>
          <p:cNvSpPr>
            <a:spLocks noChangeArrowheads="1"/>
          </p:cNvSpPr>
          <p:nvPr/>
        </p:nvSpPr>
        <p:spPr bwMode="auto">
          <a:xfrm>
            <a:off x="8467725" y="3074988"/>
            <a:ext cx="161925" cy="1781175"/>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grpSp>
        <p:nvGrpSpPr>
          <p:cNvPr id="2" name="Group 56"/>
          <p:cNvGrpSpPr>
            <a:grpSpLocks/>
          </p:cNvGrpSpPr>
          <p:nvPr/>
        </p:nvGrpSpPr>
        <p:grpSpPr bwMode="auto">
          <a:xfrm>
            <a:off x="5073650" y="2286000"/>
            <a:ext cx="3733800" cy="2566988"/>
            <a:chOff x="498" y="1437"/>
            <a:chExt cx="2352" cy="1617"/>
          </a:xfrm>
        </p:grpSpPr>
        <p:sp>
          <p:nvSpPr>
            <p:cNvPr id="51277" name="Line 57"/>
            <p:cNvSpPr>
              <a:spLocks noChangeShapeType="1"/>
            </p:cNvSpPr>
            <p:nvPr/>
          </p:nvSpPr>
          <p:spPr bwMode="auto">
            <a:xfrm flipV="1">
              <a:off x="498" y="1437"/>
              <a:ext cx="0" cy="1617"/>
            </a:xfrm>
            <a:prstGeom prst="line">
              <a:avLst/>
            </a:prstGeom>
            <a:noFill/>
            <a:ln w="12700">
              <a:solidFill>
                <a:schemeClr val="bg1"/>
              </a:solidFill>
              <a:round/>
              <a:headEnd/>
              <a:tailEnd/>
            </a:ln>
          </p:spPr>
          <p:txBody>
            <a:bodyPr/>
            <a:lstStyle/>
            <a:p>
              <a:endParaRPr lang="en-US">
                <a:solidFill>
                  <a:schemeClr val="bg1"/>
                </a:solidFill>
              </a:endParaRPr>
            </a:p>
          </p:txBody>
        </p:sp>
        <p:sp>
          <p:nvSpPr>
            <p:cNvPr id="51278" name="Line 58"/>
            <p:cNvSpPr>
              <a:spLocks noChangeShapeType="1"/>
            </p:cNvSpPr>
            <p:nvPr/>
          </p:nvSpPr>
          <p:spPr bwMode="auto">
            <a:xfrm>
              <a:off x="498" y="3054"/>
              <a:ext cx="2352" cy="0"/>
            </a:xfrm>
            <a:prstGeom prst="line">
              <a:avLst/>
            </a:prstGeom>
            <a:noFill/>
            <a:ln w="12700">
              <a:solidFill>
                <a:schemeClr val="bg1"/>
              </a:solidFill>
              <a:round/>
              <a:headEnd/>
              <a:tailEnd/>
            </a:ln>
          </p:spPr>
          <p:txBody>
            <a:bodyPr/>
            <a:lstStyle/>
            <a:p>
              <a:endParaRPr lang="en-US">
                <a:solidFill>
                  <a:schemeClr val="bg1"/>
                </a:solidFill>
              </a:endParaRPr>
            </a:p>
          </p:txBody>
        </p:sp>
      </p:grpSp>
      <p:sp>
        <p:nvSpPr>
          <p:cNvPr id="51215" name="Text Box 60"/>
          <p:cNvSpPr txBox="1">
            <a:spLocks noChangeArrowheads="1"/>
          </p:cNvSpPr>
          <p:nvPr/>
        </p:nvSpPr>
        <p:spPr bwMode="auto">
          <a:xfrm>
            <a:off x="5900738" y="5029200"/>
            <a:ext cx="1981200" cy="276999"/>
          </a:xfrm>
          <a:prstGeom prst="rect">
            <a:avLst/>
          </a:prstGeom>
          <a:noFill/>
          <a:ln w="9525">
            <a:noFill/>
            <a:miter lim="800000"/>
            <a:headEnd/>
            <a:tailEnd/>
          </a:ln>
        </p:spPr>
        <p:txBody>
          <a:bodyPr>
            <a:spAutoFit/>
          </a:bodyPr>
          <a:lstStyle/>
          <a:p>
            <a:pPr algn="ctr">
              <a:spcBef>
                <a:spcPct val="50000"/>
              </a:spcBef>
            </a:pPr>
            <a:r>
              <a:rPr lang="en-US" sz="1200" b="1" dirty="0">
                <a:solidFill>
                  <a:schemeClr val="bg1"/>
                </a:solidFill>
              </a:rPr>
              <a:t>Follow-up (years)</a:t>
            </a:r>
          </a:p>
        </p:txBody>
      </p:sp>
      <p:sp>
        <p:nvSpPr>
          <p:cNvPr id="51216" name="Text Box 61"/>
          <p:cNvSpPr txBox="1">
            <a:spLocks noChangeArrowheads="1"/>
          </p:cNvSpPr>
          <p:nvPr/>
        </p:nvSpPr>
        <p:spPr bwMode="auto">
          <a:xfrm>
            <a:off x="5153025" y="4829175"/>
            <a:ext cx="209550" cy="246221"/>
          </a:xfrm>
          <a:prstGeom prst="rect">
            <a:avLst/>
          </a:prstGeom>
          <a:noFill/>
          <a:ln w="9525">
            <a:noFill/>
            <a:miter lim="800000"/>
            <a:headEnd/>
            <a:tailEnd/>
          </a:ln>
        </p:spPr>
        <p:txBody>
          <a:bodyPr>
            <a:spAutoFit/>
          </a:bodyPr>
          <a:lstStyle/>
          <a:p>
            <a:pPr algn="ctr">
              <a:spcBef>
                <a:spcPct val="50000"/>
              </a:spcBef>
            </a:pPr>
            <a:r>
              <a:rPr lang="en-US" sz="1000" b="1" dirty="0">
                <a:solidFill>
                  <a:schemeClr val="bg1"/>
                </a:solidFill>
              </a:rPr>
              <a:t>1</a:t>
            </a:r>
          </a:p>
        </p:txBody>
      </p:sp>
      <p:sp>
        <p:nvSpPr>
          <p:cNvPr id="51217" name="Text Box 62"/>
          <p:cNvSpPr txBox="1">
            <a:spLocks noChangeArrowheads="1"/>
          </p:cNvSpPr>
          <p:nvPr/>
        </p:nvSpPr>
        <p:spPr bwMode="auto">
          <a:xfrm>
            <a:off x="5583238"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2</a:t>
            </a:r>
          </a:p>
        </p:txBody>
      </p:sp>
      <p:sp>
        <p:nvSpPr>
          <p:cNvPr id="51218" name="Text Box 63"/>
          <p:cNvSpPr txBox="1">
            <a:spLocks noChangeArrowheads="1"/>
          </p:cNvSpPr>
          <p:nvPr/>
        </p:nvSpPr>
        <p:spPr bwMode="auto">
          <a:xfrm>
            <a:off x="6000750"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3</a:t>
            </a:r>
          </a:p>
        </p:txBody>
      </p:sp>
      <p:sp>
        <p:nvSpPr>
          <p:cNvPr id="51219" name="Text Box 64"/>
          <p:cNvSpPr txBox="1">
            <a:spLocks noChangeArrowheads="1"/>
          </p:cNvSpPr>
          <p:nvPr/>
        </p:nvSpPr>
        <p:spPr bwMode="auto">
          <a:xfrm>
            <a:off x="6408738"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4</a:t>
            </a:r>
          </a:p>
        </p:txBody>
      </p:sp>
      <p:sp>
        <p:nvSpPr>
          <p:cNvPr id="51220" name="Text Box 65"/>
          <p:cNvSpPr txBox="1">
            <a:spLocks noChangeArrowheads="1"/>
          </p:cNvSpPr>
          <p:nvPr/>
        </p:nvSpPr>
        <p:spPr bwMode="auto">
          <a:xfrm>
            <a:off x="6831013"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5</a:t>
            </a:r>
          </a:p>
        </p:txBody>
      </p:sp>
      <p:sp>
        <p:nvSpPr>
          <p:cNvPr id="51221" name="Text Box 66"/>
          <p:cNvSpPr txBox="1">
            <a:spLocks noChangeArrowheads="1"/>
          </p:cNvSpPr>
          <p:nvPr/>
        </p:nvSpPr>
        <p:spPr bwMode="auto">
          <a:xfrm>
            <a:off x="7253288"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6</a:t>
            </a:r>
          </a:p>
        </p:txBody>
      </p:sp>
      <p:sp>
        <p:nvSpPr>
          <p:cNvPr id="51222" name="Text Box 67"/>
          <p:cNvSpPr txBox="1">
            <a:spLocks noChangeArrowheads="1"/>
          </p:cNvSpPr>
          <p:nvPr/>
        </p:nvSpPr>
        <p:spPr bwMode="auto">
          <a:xfrm>
            <a:off x="7661275"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7</a:t>
            </a:r>
          </a:p>
        </p:txBody>
      </p:sp>
      <p:sp>
        <p:nvSpPr>
          <p:cNvPr id="51223" name="Text Box 68"/>
          <p:cNvSpPr txBox="1">
            <a:spLocks noChangeArrowheads="1"/>
          </p:cNvSpPr>
          <p:nvPr/>
        </p:nvSpPr>
        <p:spPr bwMode="auto">
          <a:xfrm>
            <a:off x="8093075"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8</a:t>
            </a:r>
          </a:p>
        </p:txBody>
      </p:sp>
      <p:sp>
        <p:nvSpPr>
          <p:cNvPr id="51224" name="Text Box 69"/>
          <p:cNvSpPr txBox="1">
            <a:spLocks noChangeArrowheads="1"/>
          </p:cNvSpPr>
          <p:nvPr/>
        </p:nvSpPr>
        <p:spPr bwMode="auto">
          <a:xfrm>
            <a:off x="8510588" y="4829175"/>
            <a:ext cx="209550" cy="246221"/>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rPr>
              <a:t>9</a:t>
            </a:r>
          </a:p>
        </p:txBody>
      </p:sp>
      <p:sp>
        <p:nvSpPr>
          <p:cNvPr id="51225" name="Text Box 70"/>
          <p:cNvSpPr txBox="1">
            <a:spLocks noChangeArrowheads="1"/>
          </p:cNvSpPr>
          <p:nvPr/>
        </p:nvSpPr>
        <p:spPr bwMode="auto">
          <a:xfrm>
            <a:off x="4781550" y="4724400"/>
            <a:ext cx="347663" cy="246221"/>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0</a:t>
            </a:r>
          </a:p>
        </p:txBody>
      </p:sp>
      <p:sp>
        <p:nvSpPr>
          <p:cNvPr id="51226" name="Text Box 71"/>
          <p:cNvSpPr txBox="1">
            <a:spLocks noChangeArrowheads="1"/>
          </p:cNvSpPr>
          <p:nvPr/>
        </p:nvSpPr>
        <p:spPr bwMode="auto">
          <a:xfrm>
            <a:off x="4776788" y="4225925"/>
            <a:ext cx="347662" cy="246221"/>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10</a:t>
            </a:r>
          </a:p>
        </p:txBody>
      </p:sp>
      <p:sp>
        <p:nvSpPr>
          <p:cNvPr id="51227" name="Text Box 72"/>
          <p:cNvSpPr txBox="1">
            <a:spLocks noChangeArrowheads="1"/>
          </p:cNvSpPr>
          <p:nvPr/>
        </p:nvSpPr>
        <p:spPr bwMode="auto">
          <a:xfrm>
            <a:off x="4776788" y="3727450"/>
            <a:ext cx="347662" cy="246221"/>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20</a:t>
            </a:r>
          </a:p>
        </p:txBody>
      </p:sp>
      <p:sp>
        <p:nvSpPr>
          <p:cNvPr id="51228" name="Text Box 73"/>
          <p:cNvSpPr txBox="1">
            <a:spLocks noChangeArrowheads="1"/>
          </p:cNvSpPr>
          <p:nvPr/>
        </p:nvSpPr>
        <p:spPr bwMode="auto">
          <a:xfrm>
            <a:off x="4776788" y="3228975"/>
            <a:ext cx="347662" cy="246221"/>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30</a:t>
            </a:r>
          </a:p>
        </p:txBody>
      </p:sp>
      <p:sp>
        <p:nvSpPr>
          <p:cNvPr id="51229" name="Text Box 74"/>
          <p:cNvSpPr txBox="1">
            <a:spLocks noChangeArrowheads="1"/>
          </p:cNvSpPr>
          <p:nvPr/>
        </p:nvSpPr>
        <p:spPr bwMode="auto">
          <a:xfrm>
            <a:off x="4776788" y="2730500"/>
            <a:ext cx="347662" cy="246221"/>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40</a:t>
            </a:r>
          </a:p>
        </p:txBody>
      </p:sp>
      <p:sp>
        <p:nvSpPr>
          <p:cNvPr id="51230" name="Text Box 75"/>
          <p:cNvSpPr txBox="1">
            <a:spLocks noChangeArrowheads="1"/>
          </p:cNvSpPr>
          <p:nvPr/>
        </p:nvSpPr>
        <p:spPr bwMode="auto">
          <a:xfrm>
            <a:off x="4776788" y="2233613"/>
            <a:ext cx="347662" cy="246221"/>
          </a:xfrm>
          <a:prstGeom prst="rect">
            <a:avLst/>
          </a:prstGeom>
          <a:noFill/>
          <a:ln w="9525">
            <a:noFill/>
            <a:miter lim="800000"/>
            <a:headEnd/>
            <a:tailEnd/>
          </a:ln>
        </p:spPr>
        <p:txBody>
          <a:bodyPr>
            <a:spAutoFit/>
          </a:bodyPr>
          <a:lstStyle/>
          <a:p>
            <a:pPr algn="r">
              <a:spcBef>
                <a:spcPct val="50000"/>
              </a:spcBef>
            </a:pPr>
            <a:r>
              <a:rPr lang="en-US" sz="1000" b="1">
                <a:solidFill>
                  <a:schemeClr val="bg1"/>
                </a:solidFill>
              </a:rPr>
              <a:t>50</a:t>
            </a:r>
          </a:p>
        </p:txBody>
      </p:sp>
      <p:sp>
        <p:nvSpPr>
          <p:cNvPr id="51231" name="Rectangle 21"/>
          <p:cNvSpPr>
            <a:spLocks noChangeArrowheads="1"/>
          </p:cNvSpPr>
          <p:nvPr/>
        </p:nvSpPr>
        <p:spPr bwMode="auto">
          <a:xfrm>
            <a:off x="7789863" y="4465638"/>
            <a:ext cx="166687" cy="371475"/>
          </a:xfrm>
          <a:prstGeom prst="rect">
            <a:avLst/>
          </a:prstGeom>
          <a:solidFill>
            <a:schemeClr val="bg1"/>
          </a:solidFill>
          <a:ln w="9525">
            <a:solidFill>
              <a:schemeClr val="tx1"/>
            </a:solidFill>
            <a:miter lim="800000"/>
            <a:headEnd/>
            <a:tailEnd/>
          </a:ln>
        </p:spPr>
        <p:txBody>
          <a:bodyPr wrap="none" anchor="ctr"/>
          <a:lstStyle/>
          <a:p>
            <a:endParaRPr lang="en-US">
              <a:solidFill>
                <a:schemeClr val="bg1"/>
              </a:solidFill>
            </a:endParaRPr>
          </a:p>
        </p:txBody>
      </p:sp>
      <p:sp>
        <p:nvSpPr>
          <p:cNvPr id="51232" name="Rectangle 22"/>
          <p:cNvSpPr>
            <a:spLocks noChangeArrowheads="1"/>
          </p:cNvSpPr>
          <p:nvPr/>
        </p:nvSpPr>
        <p:spPr bwMode="auto">
          <a:xfrm>
            <a:off x="8210550" y="4165600"/>
            <a:ext cx="166688" cy="674688"/>
          </a:xfrm>
          <a:prstGeom prst="rect">
            <a:avLst/>
          </a:prstGeom>
          <a:solidFill>
            <a:schemeClr val="bg1"/>
          </a:solidFill>
          <a:ln w="9525">
            <a:solidFill>
              <a:schemeClr val="bg1"/>
            </a:solidFill>
            <a:miter lim="800000"/>
            <a:headEnd/>
            <a:tailEnd/>
          </a:ln>
        </p:spPr>
        <p:txBody>
          <a:bodyPr wrap="none" anchor="ctr"/>
          <a:lstStyle/>
          <a:p>
            <a:endParaRPr lang="en-US">
              <a:solidFill>
                <a:schemeClr val="bg1"/>
              </a:solidFill>
            </a:endParaRPr>
          </a:p>
        </p:txBody>
      </p:sp>
      <p:sp>
        <p:nvSpPr>
          <p:cNvPr id="51233" name="Rectangle 24"/>
          <p:cNvSpPr>
            <a:spLocks noChangeArrowheads="1"/>
          </p:cNvSpPr>
          <p:nvPr/>
        </p:nvSpPr>
        <p:spPr bwMode="auto">
          <a:xfrm>
            <a:off x="7375525" y="4757738"/>
            <a:ext cx="166688" cy="84137"/>
          </a:xfrm>
          <a:prstGeom prst="rect">
            <a:avLst/>
          </a:prstGeom>
          <a:solidFill>
            <a:schemeClr val="bg1"/>
          </a:solidFill>
          <a:ln w="9525">
            <a:solidFill>
              <a:schemeClr val="tx1"/>
            </a:solidFill>
            <a:miter lim="800000"/>
            <a:headEnd/>
            <a:tailEnd/>
          </a:ln>
        </p:spPr>
        <p:txBody>
          <a:bodyPr wrap="none" anchor="ctr"/>
          <a:lstStyle/>
          <a:p>
            <a:endParaRPr lang="en-US">
              <a:solidFill>
                <a:schemeClr val="bg1"/>
              </a:solidFill>
            </a:endParaRPr>
          </a:p>
        </p:txBody>
      </p:sp>
      <p:sp>
        <p:nvSpPr>
          <p:cNvPr id="51234" name="Rectangle 25"/>
          <p:cNvSpPr>
            <a:spLocks noChangeArrowheads="1"/>
          </p:cNvSpPr>
          <p:nvPr/>
        </p:nvSpPr>
        <p:spPr bwMode="auto">
          <a:xfrm>
            <a:off x="6948488" y="4733925"/>
            <a:ext cx="166687" cy="109538"/>
          </a:xfrm>
          <a:prstGeom prst="rect">
            <a:avLst/>
          </a:prstGeom>
          <a:solidFill>
            <a:schemeClr val="bg1"/>
          </a:solidFill>
          <a:ln w="9525">
            <a:solidFill>
              <a:schemeClr val="tx1"/>
            </a:solidFill>
            <a:miter lim="800000"/>
            <a:headEnd/>
            <a:tailEnd/>
          </a:ln>
        </p:spPr>
        <p:txBody>
          <a:bodyPr wrap="none" anchor="ctr"/>
          <a:lstStyle/>
          <a:p>
            <a:endParaRPr lang="en-US">
              <a:solidFill>
                <a:schemeClr val="bg1"/>
              </a:solidFill>
            </a:endParaRPr>
          </a:p>
        </p:txBody>
      </p:sp>
      <p:sp>
        <p:nvSpPr>
          <p:cNvPr id="51235" name="Rectangle 26"/>
          <p:cNvSpPr>
            <a:spLocks noChangeArrowheads="1"/>
          </p:cNvSpPr>
          <p:nvPr/>
        </p:nvSpPr>
        <p:spPr bwMode="auto">
          <a:xfrm>
            <a:off x="6538913" y="4743450"/>
            <a:ext cx="166687" cy="98425"/>
          </a:xfrm>
          <a:prstGeom prst="rect">
            <a:avLst/>
          </a:prstGeom>
          <a:solidFill>
            <a:schemeClr val="bg1"/>
          </a:solidFill>
          <a:ln w="9525">
            <a:solidFill>
              <a:schemeClr val="tx1"/>
            </a:solidFill>
            <a:miter lim="800000"/>
            <a:headEnd/>
            <a:tailEnd/>
          </a:ln>
        </p:spPr>
        <p:txBody>
          <a:bodyPr wrap="none" anchor="ctr"/>
          <a:lstStyle/>
          <a:p>
            <a:pPr algn="ctr"/>
            <a:endParaRPr lang="en-GB">
              <a:solidFill>
                <a:schemeClr val="bg1"/>
              </a:solidFill>
            </a:endParaRPr>
          </a:p>
        </p:txBody>
      </p:sp>
      <p:sp>
        <p:nvSpPr>
          <p:cNvPr id="51236" name="Line 29"/>
          <p:cNvSpPr>
            <a:spLocks noChangeShapeType="1"/>
          </p:cNvSpPr>
          <p:nvPr/>
        </p:nvSpPr>
        <p:spPr bwMode="auto">
          <a:xfrm>
            <a:off x="5270500" y="4841875"/>
            <a:ext cx="153988" cy="0"/>
          </a:xfrm>
          <a:prstGeom prst="line">
            <a:avLst/>
          </a:prstGeom>
          <a:noFill/>
          <a:ln w="19050">
            <a:solidFill>
              <a:schemeClr val="bg1"/>
            </a:solidFill>
            <a:round/>
            <a:headEnd/>
            <a:tailEnd/>
          </a:ln>
        </p:spPr>
        <p:txBody>
          <a:bodyPr/>
          <a:lstStyle/>
          <a:p>
            <a:endParaRPr lang="en-US">
              <a:solidFill>
                <a:schemeClr val="bg1"/>
              </a:solidFill>
            </a:endParaRPr>
          </a:p>
        </p:txBody>
      </p:sp>
      <p:sp>
        <p:nvSpPr>
          <p:cNvPr id="51237" name="Line 107"/>
          <p:cNvSpPr>
            <a:spLocks noChangeShapeType="1"/>
          </p:cNvSpPr>
          <p:nvPr/>
        </p:nvSpPr>
        <p:spPr bwMode="auto">
          <a:xfrm>
            <a:off x="6119813" y="4819650"/>
            <a:ext cx="153987" cy="0"/>
          </a:xfrm>
          <a:prstGeom prst="line">
            <a:avLst/>
          </a:prstGeom>
          <a:noFill/>
          <a:ln w="44450">
            <a:solidFill>
              <a:schemeClr val="bg1"/>
            </a:solidFill>
            <a:round/>
            <a:headEnd/>
            <a:tailEnd/>
          </a:ln>
        </p:spPr>
        <p:txBody>
          <a:bodyPr/>
          <a:lstStyle/>
          <a:p>
            <a:endParaRPr lang="en-US">
              <a:solidFill>
                <a:schemeClr val="bg1"/>
              </a:solidFill>
            </a:endParaRPr>
          </a:p>
        </p:txBody>
      </p:sp>
      <p:sp>
        <p:nvSpPr>
          <p:cNvPr id="51238" name="Rectangle 108"/>
          <p:cNvSpPr>
            <a:spLocks noChangeArrowheads="1"/>
          </p:cNvSpPr>
          <p:nvPr/>
        </p:nvSpPr>
        <p:spPr bwMode="auto">
          <a:xfrm>
            <a:off x="8634413" y="4176713"/>
            <a:ext cx="166687" cy="663575"/>
          </a:xfrm>
          <a:prstGeom prst="rect">
            <a:avLst/>
          </a:prstGeom>
          <a:solidFill>
            <a:schemeClr val="bg1"/>
          </a:solidFill>
          <a:ln w="9525">
            <a:solidFill>
              <a:schemeClr val="bg1"/>
            </a:solidFill>
            <a:miter lim="800000"/>
            <a:headEnd/>
            <a:tailEnd/>
          </a:ln>
        </p:spPr>
        <p:txBody>
          <a:bodyPr wrap="none" anchor="ctr"/>
          <a:lstStyle/>
          <a:p>
            <a:endParaRPr lang="en-US">
              <a:solidFill>
                <a:schemeClr val="bg1"/>
              </a:solidFill>
            </a:endParaRPr>
          </a:p>
        </p:txBody>
      </p:sp>
      <p:sp>
        <p:nvSpPr>
          <p:cNvPr id="51239" name="Rectangle 109" descr="Wide upward diagonal"/>
          <p:cNvSpPr>
            <a:spLocks noChangeArrowheads="1"/>
          </p:cNvSpPr>
          <p:nvPr/>
        </p:nvSpPr>
        <p:spPr bwMode="auto">
          <a:xfrm>
            <a:off x="8048625" y="3227388"/>
            <a:ext cx="161925" cy="1628775"/>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0" name="Rectangle 110" descr="Wide upward diagonal"/>
          <p:cNvSpPr>
            <a:spLocks noChangeArrowheads="1"/>
          </p:cNvSpPr>
          <p:nvPr/>
        </p:nvSpPr>
        <p:spPr bwMode="auto">
          <a:xfrm>
            <a:off x="7620000" y="3727450"/>
            <a:ext cx="161925" cy="1128713"/>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1" name="Rectangle 111" descr="Wide upward diagonal"/>
          <p:cNvSpPr>
            <a:spLocks noChangeArrowheads="1"/>
          </p:cNvSpPr>
          <p:nvPr/>
        </p:nvSpPr>
        <p:spPr bwMode="auto">
          <a:xfrm>
            <a:off x="7210425" y="3913188"/>
            <a:ext cx="161925" cy="942975"/>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2" name="Rectangle 112" descr="Wide upward diagonal"/>
          <p:cNvSpPr>
            <a:spLocks noChangeArrowheads="1"/>
          </p:cNvSpPr>
          <p:nvPr/>
        </p:nvSpPr>
        <p:spPr bwMode="auto">
          <a:xfrm>
            <a:off x="6786563" y="3836988"/>
            <a:ext cx="161925" cy="1019175"/>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3" name="Rectangle 113" descr="Wide upward diagonal"/>
          <p:cNvSpPr>
            <a:spLocks noChangeArrowheads="1"/>
          </p:cNvSpPr>
          <p:nvPr/>
        </p:nvSpPr>
        <p:spPr bwMode="auto">
          <a:xfrm>
            <a:off x="6376988" y="4108450"/>
            <a:ext cx="161925" cy="747713"/>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4" name="Rectangle 114" descr="Wide upward diagonal"/>
          <p:cNvSpPr>
            <a:spLocks noChangeArrowheads="1"/>
          </p:cNvSpPr>
          <p:nvPr/>
        </p:nvSpPr>
        <p:spPr bwMode="auto">
          <a:xfrm>
            <a:off x="5953125" y="4460875"/>
            <a:ext cx="161925" cy="395288"/>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5" name="Rectangle 115" descr="Wide upward diagonal"/>
          <p:cNvSpPr>
            <a:spLocks noChangeArrowheads="1"/>
          </p:cNvSpPr>
          <p:nvPr/>
        </p:nvSpPr>
        <p:spPr bwMode="auto">
          <a:xfrm>
            <a:off x="5534025" y="4676775"/>
            <a:ext cx="161925" cy="166688"/>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6" name="Rectangle 116" descr="Wide upward diagonal"/>
          <p:cNvSpPr>
            <a:spLocks noChangeArrowheads="1"/>
          </p:cNvSpPr>
          <p:nvPr/>
        </p:nvSpPr>
        <p:spPr bwMode="auto">
          <a:xfrm>
            <a:off x="5110163" y="4781550"/>
            <a:ext cx="161925" cy="74613"/>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7" name="Rectangle 12" descr="Wide upward diagonal"/>
          <p:cNvSpPr>
            <a:spLocks noChangeArrowheads="1"/>
          </p:cNvSpPr>
          <p:nvPr/>
        </p:nvSpPr>
        <p:spPr bwMode="auto">
          <a:xfrm>
            <a:off x="2871788" y="4005263"/>
            <a:ext cx="161925" cy="842962"/>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8" name="Rectangle 13" descr="Wide upward diagonal"/>
          <p:cNvSpPr>
            <a:spLocks noChangeArrowheads="1"/>
          </p:cNvSpPr>
          <p:nvPr/>
        </p:nvSpPr>
        <p:spPr bwMode="auto">
          <a:xfrm>
            <a:off x="3281363" y="3876675"/>
            <a:ext cx="161925" cy="971550"/>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49" name="Rectangle 15" descr="Wide upward diagonal"/>
          <p:cNvSpPr>
            <a:spLocks noChangeArrowheads="1"/>
          </p:cNvSpPr>
          <p:nvPr/>
        </p:nvSpPr>
        <p:spPr bwMode="auto">
          <a:xfrm>
            <a:off x="4105275" y="3433763"/>
            <a:ext cx="161925" cy="1414462"/>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50" name="Rectangle 16" descr="Wide upward diagonal"/>
          <p:cNvSpPr>
            <a:spLocks noChangeArrowheads="1"/>
          </p:cNvSpPr>
          <p:nvPr/>
        </p:nvSpPr>
        <p:spPr bwMode="auto">
          <a:xfrm>
            <a:off x="2466975" y="4295775"/>
            <a:ext cx="161925" cy="552450"/>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51" name="Rectangle 17" descr="Wide upward diagonal"/>
          <p:cNvSpPr>
            <a:spLocks noChangeArrowheads="1"/>
          </p:cNvSpPr>
          <p:nvPr/>
        </p:nvSpPr>
        <p:spPr bwMode="auto">
          <a:xfrm>
            <a:off x="2066925" y="4457700"/>
            <a:ext cx="161925" cy="390525"/>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52" name="Rectangle 18" descr="Wide upward diagonal"/>
          <p:cNvSpPr>
            <a:spLocks noChangeArrowheads="1"/>
          </p:cNvSpPr>
          <p:nvPr/>
        </p:nvSpPr>
        <p:spPr bwMode="auto">
          <a:xfrm>
            <a:off x="1657350" y="4471988"/>
            <a:ext cx="161925" cy="376237"/>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53" name="Rectangle 19" descr="Wide upward diagonal"/>
          <p:cNvSpPr>
            <a:spLocks noChangeArrowheads="1"/>
          </p:cNvSpPr>
          <p:nvPr/>
        </p:nvSpPr>
        <p:spPr bwMode="auto">
          <a:xfrm>
            <a:off x="1243013" y="4667250"/>
            <a:ext cx="161925" cy="180975"/>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54" name="Rectangle 20" descr="Wide upward diagonal"/>
          <p:cNvSpPr>
            <a:spLocks noChangeArrowheads="1"/>
          </p:cNvSpPr>
          <p:nvPr/>
        </p:nvSpPr>
        <p:spPr bwMode="auto">
          <a:xfrm>
            <a:off x="838200" y="4773613"/>
            <a:ext cx="161925" cy="74612"/>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55" name="Rectangle 118" descr="Wide upward diagonal"/>
          <p:cNvSpPr>
            <a:spLocks noChangeArrowheads="1"/>
          </p:cNvSpPr>
          <p:nvPr/>
        </p:nvSpPr>
        <p:spPr bwMode="auto">
          <a:xfrm>
            <a:off x="3665538" y="3736975"/>
            <a:ext cx="158750" cy="1111250"/>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grpSp>
        <p:nvGrpSpPr>
          <p:cNvPr id="3" name="Group 174"/>
          <p:cNvGrpSpPr>
            <a:grpSpLocks/>
          </p:cNvGrpSpPr>
          <p:nvPr/>
        </p:nvGrpSpPr>
        <p:grpSpPr bwMode="auto">
          <a:xfrm>
            <a:off x="984250" y="4594225"/>
            <a:ext cx="3438525" cy="257175"/>
            <a:chOff x="628" y="2894"/>
            <a:chExt cx="2166" cy="162"/>
          </a:xfrm>
          <a:solidFill>
            <a:schemeClr val="bg1"/>
          </a:solidFill>
        </p:grpSpPr>
        <p:sp>
          <p:nvSpPr>
            <p:cNvPr id="51268" name="Rectangle 164"/>
            <p:cNvSpPr>
              <a:spLocks noChangeArrowheads="1"/>
            </p:cNvSpPr>
            <p:nvPr/>
          </p:nvSpPr>
          <p:spPr bwMode="auto">
            <a:xfrm>
              <a:off x="2413" y="2894"/>
              <a:ext cx="105" cy="159"/>
            </a:xfrm>
            <a:prstGeom prst="rect">
              <a:avLst/>
            </a:prstGeom>
            <a:grpFill/>
            <a:ln w="9525">
              <a:solidFill>
                <a:schemeClr val="bg1"/>
              </a:solidFill>
              <a:miter lim="800000"/>
              <a:headEnd/>
              <a:tailEnd/>
            </a:ln>
          </p:spPr>
          <p:txBody>
            <a:bodyPr wrap="none" anchor="ctr"/>
            <a:lstStyle/>
            <a:p>
              <a:endParaRPr lang="en-US">
                <a:solidFill>
                  <a:schemeClr val="bg1"/>
                </a:solidFill>
              </a:endParaRPr>
            </a:p>
          </p:txBody>
        </p:sp>
        <p:sp>
          <p:nvSpPr>
            <p:cNvPr id="51269" name="Rectangle 165"/>
            <p:cNvSpPr>
              <a:spLocks noChangeArrowheads="1"/>
            </p:cNvSpPr>
            <p:nvPr/>
          </p:nvSpPr>
          <p:spPr bwMode="auto">
            <a:xfrm>
              <a:off x="1914" y="3000"/>
              <a:ext cx="105" cy="53"/>
            </a:xfrm>
            <a:prstGeom prst="rect">
              <a:avLst/>
            </a:prstGeom>
            <a:grpFill/>
            <a:ln w="9525">
              <a:solidFill>
                <a:schemeClr val="bg1"/>
              </a:solidFill>
              <a:miter lim="800000"/>
              <a:headEnd/>
              <a:tailEnd/>
            </a:ln>
          </p:spPr>
          <p:txBody>
            <a:bodyPr wrap="none" anchor="ctr"/>
            <a:lstStyle/>
            <a:p>
              <a:endParaRPr lang="en-US">
                <a:solidFill>
                  <a:schemeClr val="bg1"/>
                </a:solidFill>
              </a:endParaRPr>
            </a:p>
          </p:txBody>
        </p:sp>
        <p:sp>
          <p:nvSpPr>
            <p:cNvPr id="51270" name="Rectangle 166"/>
            <p:cNvSpPr>
              <a:spLocks noChangeArrowheads="1"/>
            </p:cNvSpPr>
            <p:nvPr/>
          </p:nvSpPr>
          <p:spPr bwMode="auto">
            <a:xfrm>
              <a:off x="1659" y="2983"/>
              <a:ext cx="105" cy="70"/>
            </a:xfrm>
            <a:prstGeom prst="rect">
              <a:avLst/>
            </a:prstGeom>
            <a:grpFill/>
            <a:ln w="9525">
              <a:solidFill>
                <a:schemeClr val="bg1"/>
              </a:solidFill>
              <a:miter lim="800000"/>
              <a:headEnd/>
              <a:tailEnd/>
            </a:ln>
          </p:spPr>
          <p:txBody>
            <a:bodyPr wrap="none" anchor="ctr"/>
            <a:lstStyle/>
            <a:p>
              <a:endParaRPr lang="en-US">
                <a:solidFill>
                  <a:schemeClr val="bg1"/>
                </a:solidFill>
              </a:endParaRPr>
            </a:p>
          </p:txBody>
        </p:sp>
        <p:sp>
          <p:nvSpPr>
            <p:cNvPr id="51271" name="Rectangle 167"/>
            <p:cNvSpPr>
              <a:spLocks noChangeArrowheads="1"/>
            </p:cNvSpPr>
            <p:nvPr/>
          </p:nvSpPr>
          <p:spPr bwMode="auto">
            <a:xfrm>
              <a:off x="1405" y="2991"/>
              <a:ext cx="105" cy="62"/>
            </a:xfrm>
            <a:prstGeom prst="rect">
              <a:avLst/>
            </a:prstGeom>
            <a:grpFill/>
            <a:ln w="9525">
              <a:solidFill>
                <a:schemeClr val="bg1"/>
              </a:solidFill>
              <a:miter lim="800000"/>
              <a:headEnd/>
              <a:tailEnd/>
            </a:ln>
          </p:spPr>
          <p:txBody>
            <a:bodyPr wrap="none" anchor="ctr"/>
            <a:lstStyle/>
            <a:p>
              <a:pPr algn="ctr"/>
              <a:endParaRPr lang="en-GB">
                <a:solidFill>
                  <a:schemeClr val="bg1"/>
                </a:solidFill>
              </a:endParaRPr>
            </a:p>
          </p:txBody>
        </p:sp>
        <p:sp>
          <p:nvSpPr>
            <p:cNvPr id="51272" name="Line 168"/>
            <p:cNvSpPr>
              <a:spLocks noChangeShapeType="1"/>
            </p:cNvSpPr>
            <p:nvPr/>
          </p:nvSpPr>
          <p:spPr bwMode="auto">
            <a:xfrm>
              <a:off x="628" y="3045"/>
              <a:ext cx="97" cy="0"/>
            </a:xfrm>
            <a:prstGeom prst="line">
              <a:avLst/>
            </a:prstGeom>
            <a:grpFill/>
            <a:ln w="19050">
              <a:solidFill>
                <a:schemeClr val="bg1"/>
              </a:solidFill>
              <a:round/>
              <a:headEnd/>
              <a:tailEnd/>
            </a:ln>
          </p:spPr>
          <p:txBody>
            <a:bodyPr/>
            <a:lstStyle/>
            <a:p>
              <a:endParaRPr lang="en-US">
                <a:solidFill>
                  <a:schemeClr val="bg1"/>
                </a:solidFill>
              </a:endParaRPr>
            </a:p>
          </p:txBody>
        </p:sp>
        <p:sp>
          <p:nvSpPr>
            <p:cNvPr id="51273" name="Line 169"/>
            <p:cNvSpPr>
              <a:spLocks noChangeShapeType="1"/>
            </p:cNvSpPr>
            <p:nvPr/>
          </p:nvSpPr>
          <p:spPr bwMode="auto">
            <a:xfrm>
              <a:off x="1147" y="3043"/>
              <a:ext cx="97" cy="0"/>
            </a:xfrm>
            <a:prstGeom prst="line">
              <a:avLst/>
            </a:prstGeom>
            <a:grpFill/>
            <a:ln w="44450">
              <a:solidFill>
                <a:schemeClr val="bg1"/>
              </a:solidFill>
              <a:round/>
              <a:headEnd/>
              <a:tailEnd/>
            </a:ln>
          </p:spPr>
          <p:txBody>
            <a:bodyPr/>
            <a:lstStyle/>
            <a:p>
              <a:endParaRPr lang="en-US">
                <a:solidFill>
                  <a:schemeClr val="bg1"/>
                </a:solidFill>
              </a:endParaRPr>
            </a:p>
          </p:txBody>
        </p:sp>
        <p:sp>
          <p:nvSpPr>
            <p:cNvPr id="51274" name="Rectangle 170"/>
            <p:cNvSpPr>
              <a:spLocks noChangeArrowheads="1"/>
            </p:cNvSpPr>
            <p:nvPr/>
          </p:nvSpPr>
          <p:spPr bwMode="auto">
            <a:xfrm>
              <a:off x="2689" y="2905"/>
              <a:ext cx="105" cy="148"/>
            </a:xfrm>
            <a:prstGeom prst="rect">
              <a:avLst/>
            </a:prstGeom>
            <a:grpFill/>
            <a:ln w="9525">
              <a:solidFill>
                <a:schemeClr val="bg1"/>
              </a:solidFill>
              <a:miter lim="800000"/>
              <a:headEnd/>
              <a:tailEnd/>
            </a:ln>
          </p:spPr>
          <p:txBody>
            <a:bodyPr wrap="none" anchor="ctr"/>
            <a:lstStyle/>
            <a:p>
              <a:endParaRPr lang="en-US">
                <a:solidFill>
                  <a:schemeClr val="bg1"/>
                </a:solidFill>
              </a:endParaRPr>
            </a:p>
          </p:txBody>
        </p:sp>
        <p:sp>
          <p:nvSpPr>
            <p:cNvPr id="51275" name="Line 172"/>
            <p:cNvSpPr>
              <a:spLocks noChangeShapeType="1"/>
            </p:cNvSpPr>
            <p:nvPr/>
          </p:nvSpPr>
          <p:spPr bwMode="auto">
            <a:xfrm>
              <a:off x="885" y="3056"/>
              <a:ext cx="97" cy="0"/>
            </a:xfrm>
            <a:prstGeom prst="line">
              <a:avLst/>
            </a:prstGeom>
            <a:grpFill/>
            <a:ln w="25400">
              <a:solidFill>
                <a:schemeClr val="bg1"/>
              </a:solidFill>
              <a:round/>
              <a:headEnd/>
              <a:tailEnd/>
            </a:ln>
          </p:spPr>
          <p:txBody>
            <a:bodyPr/>
            <a:lstStyle/>
            <a:p>
              <a:endParaRPr lang="en-US">
                <a:solidFill>
                  <a:schemeClr val="bg1"/>
                </a:solidFill>
              </a:endParaRPr>
            </a:p>
          </p:txBody>
        </p:sp>
        <p:sp>
          <p:nvSpPr>
            <p:cNvPr id="51276" name="Rectangle 173"/>
            <p:cNvSpPr>
              <a:spLocks noChangeArrowheads="1"/>
            </p:cNvSpPr>
            <p:nvPr/>
          </p:nvSpPr>
          <p:spPr bwMode="auto">
            <a:xfrm>
              <a:off x="2171" y="2948"/>
              <a:ext cx="105" cy="105"/>
            </a:xfrm>
            <a:prstGeom prst="rect">
              <a:avLst/>
            </a:prstGeom>
            <a:grpFill/>
            <a:ln w="9525">
              <a:solidFill>
                <a:schemeClr val="bg1"/>
              </a:solidFill>
              <a:miter lim="800000"/>
              <a:headEnd/>
              <a:tailEnd/>
            </a:ln>
          </p:spPr>
          <p:txBody>
            <a:bodyPr wrap="none" anchor="ctr"/>
            <a:lstStyle/>
            <a:p>
              <a:endParaRPr lang="en-US">
                <a:solidFill>
                  <a:schemeClr val="bg1"/>
                </a:solidFill>
              </a:endParaRPr>
            </a:p>
          </p:txBody>
        </p:sp>
      </p:grpSp>
      <p:sp>
        <p:nvSpPr>
          <p:cNvPr id="51257" name="Line 176"/>
          <p:cNvSpPr>
            <a:spLocks noChangeShapeType="1"/>
          </p:cNvSpPr>
          <p:nvPr/>
        </p:nvSpPr>
        <p:spPr bwMode="auto">
          <a:xfrm>
            <a:off x="5078413" y="4346575"/>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58" name="Line 177"/>
          <p:cNvSpPr>
            <a:spLocks noChangeShapeType="1"/>
          </p:cNvSpPr>
          <p:nvPr/>
        </p:nvSpPr>
        <p:spPr bwMode="auto">
          <a:xfrm>
            <a:off x="5078413" y="3836988"/>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59" name="Line 178"/>
          <p:cNvSpPr>
            <a:spLocks noChangeShapeType="1"/>
          </p:cNvSpPr>
          <p:nvPr/>
        </p:nvSpPr>
        <p:spPr bwMode="auto">
          <a:xfrm>
            <a:off x="5078413" y="3332163"/>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60" name="Line 179"/>
          <p:cNvSpPr>
            <a:spLocks noChangeShapeType="1"/>
          </p:cNvSpPr>
          <p:nvPr/>
        </p:nvSpPr>
        <p:spPr bwMode="auto">
          <a:xfrm>
            <a:off x="5078413" y="2827338"/>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61" name="Line 180"/>
          <p:cNvSpPr>
            <a:spLocks noChangeShapeType="1"/>
          </p:cNvSpPr>
          <p:nvPr/>
        </p:nvSpPr>
        <p:spPr bwMode="auto">
          <a:xfrm>
            <a:off x="5078413" y="2360613"/>
            <a:ext cx="3733800" cy="0"/>
          </a:xfrm>
          <a:prstGeom prst="line">
            <a:avLst/>
          </a:prstGeom>
          <a:noFill/>
          <a:ln w="12700">
            <a:solidFill>
              <a:schemeClr val="bg1"/>
            </a:solidFill>
            <a:prstDash val="dash"/>
            <a:round/>
            <a:headEnd/>
            <a:tailEnd/>
          </a:ln>
        </p:spPr>
        <p:txBody>
          <a:bodyPr/>
          <a:lstStyle/>
          <a:p>
            <a:endParaRPr lang="en-US">
              <a:solidFill>
                <a:schemeClr val="bg1"/>
              </a:solidFill>
            </a:endParaRPr>
          </a:p>
        </p:txBody>
      </p:sp>
      <p:sp>
        <p:nvSpPr>
          <p:cNvPr id="51262" name="Rectangle 181" descr="Wide upward diagonal"/>
          <p:cNvSpPr>
            <a:spLocks noChangeArrowheads="1"/>
          </p:cNvSpPr>
          <p:nvPr/>
        </p:nvSpPr>
        <p:spPr bwMode="auto">
          <a:xfrm>
            <a:off x="5257800" y="1981200"/>
            <a:ext cx="161925" cy="165100"/>
          </a:xfrm>
          <a:prstGeom prst="rect">
            <a:avLst/>
          </a:prstGeom>
          <a:pattFill prst="wdUpDiag">
            <a:fgClr>
              <a:schemeClr val="tx1"/>
            </a:fgClr>
            <a:bgClr>
              <a:srgbClr val="FFCC00"/>
            </a:bgClr>
          </a:pattFill>
          <a:ln w="6350">
            <a:noFill/>
            <a:miter lim="800000"/>
            <a:headEnd/>
            <a:tailEnd/>
          </a:ln>
        </p:spPr>
        <p:txBody>
          <a:bodyPr wrap="none" anchor="ctr"/>
          <a:lstStyle/>
          <a:p>
            <a:endParaRPr lang="en-US">
              <a:solidFill>
                <a:schemeClr val="bg1"/>
              </a:solidFill>
            </a:endParaRPr>
          </a:p>
        </p:txBody>
      </p:sp>
      <p:sp>
        <p:nvSpPr>
          <p:cNvPr id="51263" name="Rectangle 182"/>
          <p:cNvSpPr>
            <a:spLocks noChangeArrowheads="1"/>
          </p:cNvSpPr>
          <p:nvPr/>
        </p:nvSpPr>
        <p:spPr bwMode="auto">
          <a:xfrm>
            <a:off x="7239000" y="1981200"/>
            <a:ext cx="166688" cy="165100"/>
          </a:xfrm>
          <a:prstGeom prst="rect">
            <a:avLst/>
          </a:prstGeom>
          <a:solidFill>
            <a:schemeClr val="bg1"/>
          </a:solidFill>
          <a:ln w="9525">
            <a:solidFill>
              <a:schemeClr val="tx1"/>
            </a:solidFill>
            <a:miter lim="800000"/>
            <a:headEnd/>
            <a:tailEnd/>
          </a:ln>
        </p:spPr>
        <p:txBody>
          <a:bodyPr wrap="none" anchor="ctr"/>
          <a:lstStyle/>
          <a:p>
            <a:endParaRPr lang="en-US">
              <a:solidFill>
                <a:schemeClr val="bg1"/>
              </a:solidFill>
            </a:endParaRPr>
          </a:p>
        </p:txBody>
      </p:sp>
      <p:sp>
        <p:nvSpPr>
          <p:cNvPr id="51264" name="Text Box 183"/>
          <p:cNvSpPr txBox="1">
            <a:spLocks noChangeArrowheads="1"/>
          </p:cNvSpPr>
          <p:nvPr/>
        </p:nvSpPr>
        <p:spPr bwMode="auto">
          <a:xfrm>
            <a:off x="5562600" y="1995488"/>
            <a:ext cx="990600" cy="138499"/>
          </a:xfrm>
          <a:prstGeom prst="rect">
            <a:avLst/>
          </a:prstGeom>
          <a:noFill/>
          <a:ln w="9525">
            <a:noFill/>
            <a:miter lim="800000"/>
            <a:headEnd/>
            <a:tailEnd/>
          </a:ln>
        </p:spPr>
        <p:txBody>
          <a:bodyPr lIns="0" tIns="0" rIns="0" bIns="0">
            <a:spAutoFit/>
          </a:bodyPr>
          <a:lstStyle/>
          <a:p>
            <a:pPr>
              <a:spcBef>
                <a:spcPct val="50000"/>
              </a:spcBef>
            </a:pPr>
            <a:r>
              <a:rPr lang="en-US" sz="900">
                <a:solidFill>
                  <a:schemeClr val="bg1"/>
                </a:solidFill>
              </a:rPr>
              <a:t>Intensive therapy</a:t>
            </a:r>
          </a:p>
        </p:txBody>
      </p:sp>
      <p:sp>
        <p:nvSpPr>
          <p:cNvPr id="51265" name="Text Box 184"/>
          <p:cNvSpPr txBox="1">
            <a:spLocks noChangeArrowheads="1"/>
          </p:cNvSpPr>
          <p:nvPr/>
        </p:nvSpPr>
        <p:spPr bwMode="auto">
          <a:xfrm>
            <a:off x="7543800" y="1995488"/>
            <a:ext cx="1219200" cy="138499"/>
          </a:xfrm>
          <a:prstGeom prst="rect">
            <a:avLst/>
          </a:prstGeom>
          <a:noFill/>
          <a:ln w="9525">
            <a:noFill/>
            <a:miter lim="800000"/>
            <a:headEnd/>
            <a:tailEnd/>
          </a:ln>
        </p:spPr>
        <p:txBody>
          <a:bodyPr lIns="0" tIns="0" rIns="0" bIns="0">
            <a:spAutoFit/>
          </a:bodyPr>
          <a:lstStyle/>
          <a:p>
            <a:pPr>
              <a:spcBef>
                <a:spcPct val="50000"/>
              </a:spcBef>
            </a:pPr>
            <a:r>
              <a:rPr lang="en-US" sz="900">
                <a:solidFill>
                  <a:schemeClr val="bg1"/>
                </a:solidFill>
              </a:rPr>
              <a:t>Conventional therapy</a:t>
            </a:r>
          </a:p>
        </p:txBody>
      </p:sp>
      <p:sp>
        <p:nvSpPr>
          <p:cNvPr id="51266" name="Text Box 33"/>
          <p:cNvSpPr txBox="1">
            <a:spLocks noChangeArrowheads="1"/>
          </p:cNvSpPr>
          <p:nvPr/>
        </p:nvSpPr>
        <p:spPr bwMode="auto">
          <a:xfrm>
            <a:off x="1600200" y="5334000"/>
            <a:ext cx="1981200" cy="338138"/>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Adult Men</a:t>
            </a:r>
            <a:endParaRPr lang="en-US" sz="1600" b="1" dirty="0">
              <a:solidFill>
                <a:schemeClr val="bg1"/>
              </a:solidFill>
            </a:endParaRPr>
          </a:p>
        </p:txBody>
      </p:sp>
      <p:sp>
        <p:nvSpPr>
          <p:cNvPr id="51267" name="Text Box 33"/>
          <p:cNvSpPr txBox="1">
            <a:spLocks noChangeArrowheads="1"/>
          </p:cNvSpPr>
          <p:nvPr/>
        </p:nvSpPr>
        <p:spPr bwMode="auto">
          <a:xfrm>
            <a:off x="5943600" y="5334000"/>
            <a:ext cx="1981200" cy="338137"/>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solidFill>
              </a:rPr>
              <a:t>Adult Women</a:t>
            </a:r>
            <a:endParaRPr lang="en-US" sz="1600" b="1" dirty="0">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45" name="Picture 26" descr="01a"/>
          <p:cNvPicPr>
            <a:picLocks noChangeAspect="1" noChangeArrowheads="1"/>
          </p:cNvPicPr>
          <p:nvPr/>
        </p:nvPicPr>
        <p:blipFill>
          <a:blip r:embed="rId3" cstate="print"/>
          <a:srcRect l="4868" r="9930"/>
          <a:stretch>
            <a:fillRect/>
          </a:stretch>
        </p:blipFill>
        <p:spPr bwMode="auto">
          <a:xfrm>
            <a:off x="522288" y="1828800"/>
            <a:ext cx="8335962" cy="2708275"/>
          </a:xfrm>
          <a:prstGeom prst="rect">
            <a:avLst/>
          </a:prstGeom>
          <a:noFill/>
          <a:ln w="9525">
            <a:noFill/>
            <a:miter lim="800000"/>
            <a:headEnd/>
            <a:tailEnd/>
          </a:ln>
        </p:spPr>
      </p:pic>
      <p:sp>
        <p:nvSpPr>
          <p:cNvPr id="52226" name="Rectangle 7"/>
          <p:cNvSpPr>
            <a:spLocks noGrp="1" noChangeArrowheads="1"/>
          </p:cNvSpPr>
          <p:nvPr>
            <p:ph type="title" idx="4294967295"/>
          </p:nvPr>
        </p:nvSpPr>
        <p:spPr>
          <a:noFill/>
        </p:spPr>
        <p:txBody>
          <a:bodyPr/>
          <a:lstStyle/>
          <a:p>
            <a:pPr>
              <a:lnSpc>
                <a:spcPct val="100000"/>
              </a:lnSpc>
            </a:pPr>
            <a:r>
              <a:rPr lang="en-US" sz="3200" dirty="0" smtClean="0"/>
              <a:t>Potential Treatment/Prevention Targets</a:t>
            </a:r>
          </a:p>
        </p:txBody>
      </p:sp>
      <p:sp>
        <p:nvSpPr>
          <p:cNvPr id="52227" name="Rectangle 29"/>
          <p:cNvSpPr>
            <a:spLocks noChangeArrowheads="1"/>
          </p:cNvSpPr>
          <p:nvPr/>
        </p:nvSpPr>
        <p:spPr bwMode="auto">
          <a:xfrm>
            <a:off x="609600" y="6353175"/>
            <a:ext cx="3429000" cy="215444"/>
          </a:xfrm>
          <a:prstGeom prst="rect">
            <a:avLst/>
          </a:prstGeom>
          <a:noFill/>
          <a:ln w="9525" algn="ctr">
            <a:noFill/>
            <a:miter lim="800000"/>
            <a:headEnd/>
            <a:tailEnd/>
          </a:ln>
        </p:spPr>
        <p:txBody>
          <a:bodyPr wrap="square" lIns="0" tIns="0" rIns="0" bIns="0">
            <a:spAutoFit/>
          </a:bodyPr>
          <a:lstStyle/>
          <a:p>
            <a:pPr marL="514350" indent="-514350">
              <a:tabLst>
                <a:tab pos="457200" algn="r"/>
              </a:tabLst>
            </a:pPr>
            <a:r>
              <a:rPr lang="en-US" sz="1400" dirty="0">
                <a:solidFill>
                  <a:schemeClr val="bg1"/>
                </a:solidFill>
                <a:latin typeface="Arial Narrow" pitchFamily="34" charset="0"/>
              </a:rPr>
              <a:t>Gillespie </a:t>
            </a:r>
            <a:r>
              <a:rPr lang="en-US" sz="1400" dirty="0" smtClean="0">
                <a:solidFill>
                  <a:schemeClr val="bg1"/>
                </a:solidFill>
                <a:latin typeface="Arial Narrow" pitchFamily="34" charset="0"/>
              </a:rPr>
              <a:t>et al. </a:t>
            </a:r>
            <a:r>
              <a:rPr lang="en-US" sz="1400" i="1" dirty="0" smtClean="0">
                <a:solidFill>
                  <a:schemeClr val="bg1"/>
                </a:solidFill>
                <a:latin typeface="Arial Narrow" pitchFamily="34" charset="0"/>
              </a:rPr>
              <a:t>CMAJ</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2006;175(2):165-170.</a:t>
            </a:r>
          </a:p>
        </p:txBody>
      </p:sp>
      <p:sp>
        <p:nvSpPr>
          <p:cNvPr id="52228" name="Text Box 8"/>
          <p:cNvSpPr txBox="1">
            <a:spLocks noChangeArrowheads="1"/>
          </p:cNvSpPr>
          <p:nvPr/>
        </p:nvSpPr>
        <p:spPr bwMode="auto">
          <a:xfrm>
            <a:off x="762000" y="1905000"/>
            <a:ext cx="1335366" cy="184666"/>
          </a:xfrm>
          <a:prstGeom prst="rect">
            <a:avLst/>
          </a:prstGeom>
          <a:noFill/>
          <a:ln w="9525">
            <a:noFill/>
            <a:miter lim="800000"/>
            <a:headEnd/>
            <a:tailEnd/>
          </a:ln>
        </p:spPr>
        <p:txBody>
          <a:bodyPr wrap="none" lIns="0" tIns="0" rIns="0" bIns="0">
            <a:spAutoFit/>
          </a:bodyPr>
          <a:lstStyle/>
          <a:p>
            <a:r>
              <a:rPr lang="en-US" sz="1200">
                <a:solidFill>
                  <a:schemeClr val="bg1"/>
                </a:solidFill>
              </a:rPr>
              <a:t>Genetic susceptibility</a:t>
            </a:r>
          </a:p>
        </p:txBody>
      </p:sp>
      <p:sp>
        <p:nvSpPr>
          <p:cNvPr id="52229" name="Text Box 9"/>
          <p:cNvSpPr txBox="1">
            <a:spLocks noChangeArrowheads="1"/>
          </p:cNvSpPr>
          <p:nvPr/>
        </p:nvSpPr>
        <p:spPr bwMode="auto">
          <a:xfrm>
            <a:off x="813043" y="2667000"/>
            <a:ext cx="1367939" cy="492443"/>
          </a:xfrm>
          <a:prstGeom prst="rect">
            <a:avLst/>
          </a:prstGeom>
          <a:noFill/>
          <a:ln w="9525">
            <a:noFill/>
            <a:miter lim="800000"/>
            <a:headEnd/>
            <a:tailEnd/>
          </a:ln>
        </p:spPr>
        <p:txBody>
          <a:bodyPr wrap="none" lIns="0" tIns="0" rIns="0" bIns="0">
            <a:spAutoFit/>
          </a:bodyPr>
          <a:lstStyle/>
          <a:p>
            <a:pPr algn="ctr"/>
            <a:r>
              <a:rPr lang="en-US" sz="2000">
                <a:solidFill>
                  <a:schemeClr val="bg1"/>
                </a:solidFill>
              </a:rPr>
              <a:t>+</a:t>
            </a:r>
          </a:p>
          <a:p>
            <a:pPr algn="ctr"/>
            <a:r>
              <a:rPr lang="en-US" sz="1200">
                <a:solidFill>
                  <a:schemeClr val="bg1"/>
                </a:solidFill>
              </a:rPr>
              <a:t>Environmental factors</a:t>
            </a:r>
          </a:p>
        </p:txBody>
      </p:sp>
      <p:sp>
        <p:nvSpPr>
          <p:cNvPr id="52230" name="Text Box 10"/>
          <p:cNvSpPr txBox="1">
            <a:spLocks noChangeArrowheads="1"/>
          </p:cNvSpPr>
          <p:nvPr/>
        </p:nvSpPr>
        <p:spPr bwMode="auto">
          <a:xfrm>
            <a:off x="3124200" y="2071688"/>
            <a:ext cx="1447800" cy="369332"/>
          </a:xfrm>
          <a:prstGeom prst="rect">
            <a:avLst/>
          </a:prstGeom>
          <a:noFill/>
          <a:ln w="9525">
            <a:noFill/>
            <a:miter lim="800000"/>
            <a:headEnd/>
            <a:tailEnd/>
          </a:ln>
        </p:spPr>
        <p:txBody>
          <a:bodyPr lIns="0" tIns="0" rIns="0" bIns="0">
            <a:spAutoFit/>
          </a:bodyPr>
          <a:lstStyle/>
          <a:p>
            <a:pPr algn="ctr"/>
            <a:r>
              <a:rPr lang="en-US" sz="1200">
                <a:solidFill>
                  <a:schemeClr val="bg1"/>
                </a:solidFill>
              </a:rPr>
              <a:t>Appearance of islet autoantibodies</a:t>
            </a:r>
          </a:p>
        </p:txBody>
      </p:sp>
      <p:sp>
        <p:nvSpPr>
          <p:cNvPr id="52231" name="Text Box 11"/>
          <p:cNvSpPr txBox="1">
            <a:spLocks noChangeArrowheads="1"/>
          </p:cNvSpPr>
          <p:nvPr/>
        </p:nvSpPr>
        <p:spPr bwMode="auto">
          <a:xfrm>
            <a:off x="5105400" y="1981200"/>
            <a:ext cx="1447800" cy="553998"/>
          </a:xfrm>
          <a:prstGeom prst="rect">
            <a:avLst/>
          </a:prstGeom>
          <a:noFill/>
          <a:ln w="9525">
            <a:noFill/>
            <a:miter lim="800000"/>
            <a:headEnd/>
            <a:tailEnd/>
          </a:ln>
        </p:spPr>
        <p:txBody>
          <a:bodyPr lIns="0" tIns="0" rIns="0" bIns="0">
            <a:spAutoFit/>
          </a:bodyPr>
          <a:lstStyle/>
          <a:p>
            <a:pPr algn="ctr"/>
            <a:r>
              <a:rPr lang="en-US" sz="1200">
                <a:solidFill>
                  <a:schemeClr val="bg1"/>
                </a:solidFill>
              </a:rPr>
              <a:t>Diagnosis of type 1 diabetes (&lt;20% </a:t>
            </a:r>
            <a:br>
              <a:rPr lang="en-US" sz="1200">
                <a:solidFill>
                  <a:schemeClr val="bg1"/>
                </a:solidFill>
              </a:rPr>
            </a:br>
            <a:r>
              <a:rPr lang="en-US" sz="1200">
                <a:solidFill>
                  <a:schemeClr val="bg1"/>
                </a:solidFill>
                <a:latin typeface="Symbol" pitchFamily="18" charset="2"/>
              </a:rPr>
              <a:t>b</a:t>
            </a:r>
            <a:r>
              <a:rPr lang="en-US" sz="1200">
                <a:solidFill>
                  <a:schemeClr val="bg1"/>
                </a:solidFill>
              </a:rPr>
              <a:t> cells remaining)</a:t>
            </a:r>
          </a:p>
        </p:txBody>
      </p:sp>
      <p:sp>
        <p:nvSpPr>
          <p:cNvPr id="52232" name="Text Box 12"/>
          <p:cNvSpPr txBox="1">
            <a:spLocks noChangeArrowheads="1"/>
          </p:cNvSpPr>
          <p:nvPr/>
        </p:nvSpPr>
        <p:spPr bwMode="auto">
          <a:xfrm>
            <a:off x="1828800" y="4876800"/>
            <a:ext cx="1447800" cy="615553"/>
          </a:xfrm>
          <a:prstGeom prst="rect">
            <a:avLst/>
          </a:prstGeom>
          <a:noFill/>
          <a:ln w="9525">
            <a:noFill/>
            <a:miter lim="800000"/>
            <a:headEnd/>
            <a:tailEnd/>
          </a:ln>
        </p:spPr>
        <p:txBody>
          <a:bodyPr lIns="0" tIns="0" rIns="0" bIns="0">
            <a:spAutoFit/>
          </a:bodyPr>
          <a:lstStyle/>
          <a:p>
            <a:pPr algn="ctr"/>
            <a:r>
              <a:rPr lang="en-US" sz="1600" b="1" dirty="0">
                <a:solidFill>
                  <a:schemeClr val="bg1"/>
                </a:solidFill>
              </a:rPr>
              <a:t>Prevention</a:t>
            </a:r>
          </a:p>
          <a:p>
            <a:pPr algn="ctr"/>
            <a:r>
              <a:rPr lang="en-US" sz="1200" dirty="0">
                <a:solidFill>
                  <a:schemeClr val="bg1"/>
                </a:solidFill>
              </a:rPr>
              <a:t>Identify and remove environmental insult</a:t>
            </a:r>
          </a:p>
        </p:txBody>
      </p:sp>
      <p:sp>
        <p:nvSpPr>
          <p:cNvPr id="52233" name="Text Box 13"/>
          <p:cNvSpPr txBox="1">
            <a:spLocks noChangeArrowheads="1"/>
          </p:cNvSpPr>
          <p:nvPr/>
        </p:nvSpPr>
        <p:spPr bwMode="auto">
          <a:xfrm>
            <a:off x="5410200" y="4876800"/>
            <a:ext cx="1447800" cy="244475"/>
          </a:xfrm>
          <a:prstGeom prst="rect">
            <a:avLst/>
          </a:prstGeom>
          <a:noFill/>
          <a:ln w="9525">
            <a:noFill/>
            <a:miter lim="800000"/>
            <a:headEnd/>
            <a:tailEnd/>
          </a:ln>
        </p:spPr>
        <p:txBody>
          <a:bodyPr lIns="0" tIns="0" rIns="0" bIns="0">
            <a:spAutoFit/>
          </a:bodyPr>
          <a:lstStyle/>
          <a:p>
            <a:pPr algn="ctr"/>
            <a:r>
              <a:rPr lang="en-US" sz="1600" b="1">
                <a:solidFill>
                  <a:schemeClr val="bg1"/>
                </a:solidFill>
              </a:rPr>
              <a:t>Reversal</a:t>
            </a:r>
            <a:endParaRPr lang="en-US" sz="1200">
              <a:solidFill>
                <a:schemeClr val="bg1"/>
              </a:solidFill>
            </a:endParaRPr>
          </a:p>
        </p:txBody>
      </p:sp>
      <p:sp>
        <p:nvSpPr>
          <p:cNvPr id="52234" name="Text Box 14"/>
          <p:cNvSpPr txBox="1">
            <a:spLocks noChangeArrowheads="1"/>
          </p:cNvSpPr>
          <p:nvPr/>
        </p:nvSpPr>
        <p:spPr bwMode="auto">
          <a:xfrm>
            <a:off x="4191000" y="5181600"/>
            <a:ext cx="1981200" cy="553998"/>
          </a:xfrm>
          <a:prstGeom prst="rect">
            <a:avLst/>
          </a:prstGeom>
          <a:noFill/>
          <a:ln w="9525">
            <a:noFill/>
            <a:miter lim="800000"/>
            <a:headEnd/>
            <a:tailEnd/>
          </a:ln>
        </p:spPr>
        <p:txBody>
          <a:bodyPr lIns="0" tIns="0" rIns="0" bIns="0">
            <a:spAutoFit/>
          </a:bodyPr>
          <a:lstStyle/>
          <a:p>
            <a:pPr marL="177800" indent="-177800">
              <a:buFontTx/>
              <a:buChar char="•"/>
            </a:pPr>
            <a:r>
              <a:rPr lang="en-US" sz="1200" dirty="0">
                <a:solidFill>
                  <a:schemeClr val="bg1"/>
                </a:solidFill>
              </a:rPr>
              <a:t>Anti T-cell strategies</a:t>
            </a:r>
          </a:p>
          <a:p>
            <a:pPr marL="177800" indent="-177800">
              <a:buFontTx/>
              <a:buChar char="•"/>
            </a:pPr>
            <a:r>
              <a:rPr lang="en-US" sz="1200" dirty="0">
                <a:solidFill>
                  <a:schemeClr val="bg1"/>
                </a:solidFill>
              </a:rPr>
              <a:t>Induction of tolerance</a:t>
            </a:r>
          </a:p>
          <a:p>
            <a:pPr marL="177800" indent="-177800">
              <a:buFontTx/>
              <a:buChar char="•"/>
            </a:pPr>
            <a:r>
              <a:rPr lang="en-US" sz="1200" dirty="0">
                <a:solidFill>
                  <a:schemeClr val="bg1"/>
                </a:solidFill>
              </a:rPr>
              <a:t>T-cell regulation</a:t>
            </a:r>
          </a:p>
        </p:txBody>
      </p:sp>
      <p:sp>
        <p:nvSpPr>
          <p:cNvPr id="52235" name="Text Box 15"/>
          <p:cNvSpPr txBox="1">
            <a:spLocks noChangeArrowheads="1"/>
          </p:cNvSpPr>
          <p:nvPr/>
        </p:nvSpPr>
        <p:spPr bwMode="auto">
          <a:xfrm>
            <a:off x="6629400" y="5181600"/>
            <a:ext cx="1981200" cy="553998"/>
          </a:xfrm>
          <a:prstGeom prst="rect">
            <a:avLst/>
          </a:prstGeom>
          <a:noFill/>
          <a:ln w="9525">
            <a:noFill/>
            <a:miter lim="800000"/>
            <a:headEnd/>
            <a:tailEnd/>
          </a:ln>
        </p:spPr>
        <p:txBody>
          <a:bodyPr lIns="0" tIns="0" rIns="0" bIns="0">
            <a:spAutoFit/>
          </a:bodyPr>
          <a:lstStyle/>
          <a:p>
            <a:pPr marL="177800" indent="-177800">
              <a:buFontTx/>
              <a:buChar char="•"/>
            </a:pPr>
            <a:r>
              <a:rPr lang="en-US" sz="1200">
                <a:solidFill>
                  <a:schemeClr val="bg1"/>
                </a:solidFill>
              </a:rPr>
              <a:t>Islet transplantation</a:t>
            </a:r>
          </a:p>
          <a:p>
            <a:pPr marL="177800" indent="-177800">
              <a:buFontTx/>
              <a:buChar char="•"/>
            </a:pPr>
            <a:r>
              <a:rPr lang="en-US" sz="1200">
                <a:solidFill>
                  <a:schemeClr val="bg1"/>
                </a:solidFill>
              </a:rPr>
              <a:t>Gene therapy to generate "super islets"</a:t>
            </a:r>
          </a:p>
        </p:txBody>
      </p:sp>
      <p:sp>
        <p:nvSpPr>
          <p:cNvPr id="52236" name="Text Box 16"/>
          <p:cNvSpPr txBox="1">
            <a:spLocks noChangeArrowheads="1"/>
          </p:cNvSpPr>
          <p:nvPr/>
        </p:nvSpPr>
        <p:spPr bwMode="auto">
          <a:xfrm>
            <a:off x="7467600" y="3429000"/>
            <a:ext cx="1676400" cy="553998"/>
          </a:xfrm>
          <a:prstGeom prst="rect">
            <a:avLst/>
          </a:prstGeom>
          <a:noFill/>
          <a:ln w="9525">
            <a:noFill/>
            <a:miter lim="800000"/>
            <a:headEnd/>
            <a:tailEnd/>
          </a:ln>
        </p:spPr>
        <p:txBody>
          <a:bodyPr lIns="0" tIns="0" rIns="0" bIns="0">
            <a:spAutoFit/>
          </a:bodyPr>
          <a:lstStyle/>
          <a:p>
            <a:pPr marL="177800" indent="-177800">
              <a:buFontTx/>
              <a:buChar char="•"/>
            </a:pPr>
            <a:r>
              <a:rPr lang="en-US" sz="1200">
                <a:solidFill>
                  <a:schemeClr val="bg1"/>
                </a:solidFill>
              </a:rPr>
              <a:t> </a:t>
            </a:r>
            <a:r>
              <a:rPr lang="en-US" sz="1200">
                <a:solidFill>
                  <a:schemeClr val="bg1"/>
                </a:solidFill>
                <a:latin typeface="Symbol" pitchFamily="18" charset="2"/>
              </a:rPr>
              <a:t>b</a:t>
            </a:r>
            <a:r>
              <a:rPr lang="en-US" sz="1200">
                <a:solidFill>
                  <a:schemeClr val="bg1"/>
                </a:solidFill>
              </a:rPr>
              <a:t>-cell regeneration</a:t>
            </a:r>
          </a:p>
          <a:p>
            <a:pPr marL="177800" indent="-177800">
              <a:buFontTx/>
              <a:buChar char="•"/>
            </a:pPr>
            <a:r>
              <a:rPr lang="en-US" sz="1200">
                <a:solidFill>
                  <a:schemeClr val="bg1"/>
                </a:solidFill>
              </a:rPr>
              <a:t> Renewable sources</a:t>
            </a:r>
            <a:br>
              <a:rPr lang="en-US" sz="1200">
                <a:solidFill>
                  <a:schemeClr val="bg1"/>
                </a:solidFill>
              </a:rPr>
            </a:br>
            <a:r>
              <a:rPr lang="en-US" sz="1200">
                <a:solidFill>
                  <a:schemeClr val="bg1"/>
                </a:solidFill>
              </a:rPr>
              <a:t> of islets</a:t>
            </a:r>
          </a:p>
        </p:txBody>
      </p:sp>
      <p:sp>
        <p:nvSpPr>
          <p:cNvPr id="52237" name="Line 17"/>
          <p:cNvSpPr>
            <a:spLocks noChangeShapeType="1"/>
          </p:cNvSpPr>
          <p:nvPr/>
        </p:nvSpPr>
        <p:spPr bwMode="auto">
          <a:xfrm>
            <a:off x="2438400" y="3200400"/>
            <a:ext cx="609600" cy="0"/>
          </a:xfrm>
          <a:prstGeom prst="line">
            <a:avLst/>
          </a:prstGeom>
          <a:noFill/>
          <a:ln w="63500">
            <a:solidFill>
              <a:srgbClr val="FFFF00"/>
            </a:solidFill>
            <a:round/>
            <a:headEnd/>
            <a:tailEnd type="triangle" w="med" len="med"/>
          </a:ln>
        </p:spPr>
        <p:txBody>
          <a:bodyPr/>
          <a:lstStyle/>
          <a:p>
            <a:endParaRPr lang="en-US">
              <a:solidFill>
                <a:schemeClr val="bg1"/>
              </a:solidFill>
            </a:endParaRPr>
          </a:p>
        </p:txBody>
      </p:sp>
      <p:sp>
        <p:nvSpPr>
          <p:cNvPr id="52238" name="Line 18"/>
          <p:cNvSpPr>
            <a:spLocks noChangeShapeType="1"/>
          </p:cNvSpPr>
          <p:nvPr/>
        </p:nvSpPr>
        <p:spPr bwMode="auto">
          <a:xfrm>
            <a:off x="4660900" y="3200400"/>
            <a:ext cx="609600" cy="0"/>
          </a:xfrm>
          <a:prstGeom prst="line">
            <a:avLst/>
          </a:prstGeom>
          <a:noFill/>
          <a:ln w="63500">
            <a:solidFill>
              <a:srgbClr val="FFFF00"/>
            </a:solidFill>
            <a:round/>
            <a:headEnd/>
            <a:tailEnd type="triangle" w="med" len="med"/>
          </a:ln>
        </p:spPr>
        <p:txBody>
          <a:bodyPr/>
          <a:lstStyle/>
          <a:p>
            <a:endParaRPr lang="en-US">
              <a:solidFill>
                <a:schemeClr val="bg1"/>
              </a:solidFill>
            </a:endParaRPr>
          </a:p>
        </p:txBody>
      </p:sp>
      <p:sp>
        <p:nvSpPr>
          <p:cNvPr id="52239" name="Line 19"/>
          <p:cNvSpPr>
            <a:spLocks noChangeShapeType="1"/>
          </p:cNvSpPr>
          <p:nvPr/>
        </p:nvSpPr>
        <p:spPr bwMode="auto">
          <a:xfrm>
            <a:off x="6705600" y="3200400"/>
            <a:ext cx="609600" cy="0"/>
          </a:xfrm>
          <a:prstGeom prst="line">
            <a:avLst/>
          </a:prstGeom>
          <a:noFill/>
          <a:ln w="63500">
            <a:solidFill>
              <a:srgbClr val="FFFF00"/>
            </a:solidFill>
            <a:round/>
            <a:headEnd/>
            <a:tailEnd type="triangle" w="med" len="med"/>
          </a:ln>
        </p:spPr>
        <p:txBody>
          <a:bodyPr/>
          <a:lstStyle/>
          <a:p>
            <a:endParaRPr lang="en-US">
              <a:solidFill>
                <a:schemeClr val="bg1"/>
              </a:solidFill>
            </a:endParaRPr>
          </a:p>
        </p:txBody>
      </p:sp>
      <p:sp>
        <p:nvSpPr>
          <p:cNvPr id="52240" name="Line 20"/>
          <p:cNvSpPr>
            <a:spLocks noChangeShapeType="1"/>
          </p:cNvSpPr>
          <p:nvPr/>
        </p:nvSpPr>
        <p:spPr bwMode="auto">
          <a:xfrm flipV="1">
            <a:off x="2514600" y="3429000"/>
            <a:ext cx="0" cy="1371600"/>
          </a:xfrm>
          <a:prstGeom prst="line">
            <a:avLst/>
          </a:prstGeom>
          <a:noFill/>
          <a:ln w="9525">
            <a:solidFill>
              <a:schemeClr val="tx1"/>
            </a:solidFill>
            <a:round/>
            <a:headEnd/>
            <a:tailEnd type="triangle" w="med" len="med"/>
          </a:ln>
        </p:spPr>
        <p:txBody>
          <a:bodyPr/>
          <a:lstStyle/>
          <a:p>
            <a:endParaRPr lang="en-US">
              <a:solidFill>
                <a:schemeClr val="bg1"/>
              </a:solidFill>
            </a:endParaRPr>
          </a:p>
        </p:txBody>
      </p:sp>
      <p:sp>
        <p:nvSpPr>
          <p:cNvPr id="52241" name="Line 21"/>
          <p:cNvSpPr>
            <a:spLocks noChangeShapeType="1"/>
          </p:cNvSpPr>
          <p:nvPr/>
        </p:nvSpPr>
        <p:spPr bwMode="auto">
          <a:xfrm flipV="1">
            <a:off x="7086600" y="3581400"/>
            <a:ext cx="0" cy="1295400"/>
          </a:xfrm>
          <a:prstGeom prst="line">
            <a:avLst/>
          </a:prstGeom>
          <a:noFill/>
          <a:ln w="9525">
            <a:solidFill>
              <a:srgbClr val="FFFF00"/>
            </a:solidFill>
            <a:round/>
            <a:headEnd/>
            <a:tailEnd type="triangle" w="med" len="med"/>
          </a:ln>
        </p:spPr>
        <p:txBody>
          <a:bodyPr/>
          <a:lstStyle/>
          <a:p>
            <a:endParaRPr lang="en-US">
              <a:solidFill>
                <a:schemeClr val="bg1"/>
              </a:solidFill>
            </a:endParaRPr>
          </a:p>
        </p:txBody>
      </p:sp>
      <p:sp>
        <p:nvSpPr>
          <p:cNvPr id="52242" name="Line 22"/>
          <p:cNvSpPr>
            <a:spLocks noChangeShapeType="1"/>
          </p:cNvSpPr>
          <p:nvPr/>
        </p:nvSpPr>
        <p:spPr bwMode="auto">
          <a:xfrm flipV="1">
            <a:off x="4995863" y="3657600"/>
            <a:ext cx="0" cy="1219200"/>
          </a:xfrm>
          <a:prstGeom prst="line">
            <a:avLst/>
          </a:prstGeom>
          <a:noFill/>
          <a:ln w="9525">
            <a:solidFill>
              <a:srgbClr val="FFFF00"/>
            </a:solidFill>
            <a:round/>
            <a:headEnd/>
            <a:tailEnd type="triangle" w="med" len="med"/>
          </a:ln>
        </p:spPr>
        <p:txBody>
          <a:bodyPr/>
          <a:lstStyle/>
          <a:p>
            <a:endParaRPr lang="en-US">
              <a:solidFill>
                <a:schemeClr val="bg1"/>
              </a:solidFill>
            </a:endParaRPr>
          </a:p>
        </p:txBody>
      </p:sp>
      <p:sp>
        <p:nvSpPr>
          <p:cNvPr id="52243" name="Line 23"/>
          <p:cNvSpPr>
            <a:spLocks noChangeShapeType="1"/>
          </p:cNvSpPr>
          <p:nvPr/>
        </p:nvSpPr>
        <p:spPr bwMode="auto">
          <a:xfrm flipV="1">
            <a:off x="5410200" y="3810000"/>
            <a:ext cx="1066800" cy="1066800"/>
          </a:xfrm>
          <a:prstGeom prst="line">
            <a:avLst/>
          </a:prstGeom>
          <a:noFill/>
          <a:ln w="9525">
            <a:solidFill>
              <a:srgbClr val="FFFF00"/>
            </a:solidFill>
            <a:round/>
            <a:headEnd/>
            <a:tailEnd type="triangle" w="med" len="med"/>
          </a:ln>
        </p:spPr>
        <p:txBody>
          <a:bodyPr/>
          <a:lstStyle/>
          <a:p>
            <a:endParaRPr lang="en-US">
              <a:solidFill>
                <a:schemeClr val="bg1"/>
              </a:solidFill>
            </a:endParaRPr>
          </a:p>
        </p:txBody>
      </p:sp>
      <p:sp>
        <p:nvSpPr>
          <p:cNvPr id="52244" name="Line 24"/>
          <p:cNvSpPr>
            <a:spLocks noChangeShapeType="1"/>
          </p:cNvSpPr>
          <p:nvPr/>
        </p:nvSpPr>
        <p:spPr bwMode="auto">
          <a:xfrm rot="16200000" flipV="1">
            <a:off x="3276600" y="3810000"/>
            <a:ext cx="1066800" cy="1066800"/>
          </a:xfrm>
          <a:prstGeom prst="line">
            <a:avLst/>
          </a:prstGeom>
          <a:noFill/>
          <a:ln w="9525">
            <a:solidFill>
              <a:srgbClr val="FFFF00"/>
            </a:solidFill>
            <a:round/>
            <a:headEnd/>
            <a:tailEnd type="triangle" w="med" len="med"/>
          </a:ln>
        </p:spPr>
        <p:txBody>
          <a:bodyPr/>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2"/>
          <p:cNvSpPr>
            <a:spLocks noGrp="1" noChangeArrowheads="1"/>
          </p:cNvSpPr>
          <p:nvPr>
            <p:ph type="title" idx="4294967295"/>
          </p:nvPr>
        </p:nvSpPr>
        <p:spPr>
          <a:noFill/>
        </p:spPr>
        <p:txBody>
          <a:bodyPr/>
          <a:lstStyle/>
          <a:p>
            <a:pPr>
              <a:lnSpc>
                <a:spcPct val="100000"/>
              </a:lnSpc>
            </a:pPr>
            <a:r>
              <a:rPr lang="en-US" sz="3400" dirty="0" smtClean="0">
                <a:effectLst>
                  <a:outerShdw blurRad="38100" dist="38100" dir="2700000" algn="tl">
                    <a:srgbClr val="000000">
                      <a:alpha val="43137"/>
                    </a:srgbClr>
                  </a:outerShdw>
                </a:effectLst>
              </a:rPr>
              <a:t>Treatment: Additional Aspects of Care</a:t>
            </a:r>
          </a:p>
        </p:txBody>
      </p:sp>
      <p:graphicFrame>
        <p:nvGraphicFramePr>
          <p:cNvPr id="51221" name="Group 21"/>
          <p:cNvGraphicFramePr>
            <a:graphicFrameLocks noGrp="1"/>
          </p:cNvGraphicFramePr>
          <p:nvPr/>
        </p:nvGraphicFramePr>
        <p:xfrm>
          <a:off x="519113" y="1477963"/>
          <a:ext cx="7634287" cy="4618165"/>
        </p:xfrm>
        <a:graphic>
          <a:graphicData uri="http://schemas.openxmlformats.org/drawingml/2006/table">
            <a:tbl>
              <a:tblPr/>
              <a:tblGrid>
                <a:gridCol w="2308225"/>
                <a:gridCol w="5326062"/>
              </a:tblGrid>
              <a:tr h="390525">
                <a:tc>
                  <a:txBody>
                    <a:bodyPr/>
                    <a:lstStyle/>
                    <a:p>
                      <a:pPr marL="0" marR="0" lvl="0" indent="0" algn="ctr" defTabSz="966788" rtl="0" eaLnBrk="1" fontAlgn="base" latinLnBrk="0" hangingPunct="1">
                        <a:lnSpc>
                          <a:spcPct val="100000"/>
                        </a:lnSpc>
                        <a:spcBef>
                          <a:spcPct val="15000"/>
                        </a:spcBef>
                        <a:spcAft>
                          <a:spcPct val="0"/>
                        </a:spcAft>
                        <a:buClr>
                          <a:schemeClr val="tx1"/>
                        </a:buClr>
                        <a:buSzPct val="80000"/>
                        <a:buFontTx/>
                        <a:buNone/>
                        <a:tabLst/>
                      </a:pPr>
                      <a:endParaRPr kumimoji="0" lang="en-US" sz="1600" b="0" i="0" u="none" strike="noStrike" cap="none" normalizeH="0" baseline="0" dirty="0" smtClean="0">
                        <a:ln>
                          <a:noFill/>
                        </a:ln>
                        <a:solidFill>
                          <a:schemeClr val="bg1"/>
                        </a:solidFill>
                        <a:effectLst/>
                        <a:latin typeface="Arial" pitchFamily="34" charset="0"/>
                      </a:endParaRP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6788" rtl="0" eaLnBrk="1" fontAlgn="base" latinLnBrk="0" hangingPunct="1">
                        <a:lnSpc>
                          <a:spcPct val="100000"/>
                        </a:lnSpc>
                        <a:spcBef>
                          <a:spcPct val="15000"/>
                        </a:spcBef>
                        <a:spcAft>
                          <a:spcPct val="0"/>
                        </a:spcAft>
                        <a:buClr>
                          <a:schemeClr val="tx1"/>
                        </a:buClr>
                        <a:buSzPct val="80000"/>
                        <a:buFontTx/>
                        <a:buNone/>
                        <a:tabLst/>
                      </a:pPr>
                      <a:r>
                        <a:rPr kumimoji="0" lang="en-US" sz="1800" b="1" i="0" u="none" strike="noStrike" cap="none" normalizeH="0" baseline="0" dirty="0" smtClean="0">
                          <a:ln>
                            <a:noFill/>
                          </a:ln>
                          <a:solidFill>
                            <a:schemeClr val="tx2">
                              <a:lumMod val="20000"/>
                              <a:lumOff val="80000"/>
                            </a:schemeClr>
                          </a:solidFill>
                          <a:effectLst/>
                          <a:latin typeface="Arial" pitchFamily="34" charset="0"/>
                        </a:rPr>
                        <a:t>Aspects of Diabetes Care</a:t>
                      </a:r>
                    </a:p>
                  </a:txBody>
                  <a:tcPr marL="45720" marR="45720" marT="9144" marB="914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214438">
                <a:tc>
                  <a:txBody>
                    <a:bodyPr/>
                    <a:lstStyle/>
                    <a:p>
                      <a:pPr marL="0" marR="0" lvl="0" indent="0" algn="ctr" defTabSz="966788" rtl="0" eaLnBrk="1" fontAlgn="base" latinLnBrk="0" hangingPunct="1">
                        <a:lnSpc>
                          <a:spcPct val="100000"/>
                        </a:lnSpc>
                        <a:spcBef>
                          <a:spcPct val="15000"/>
                        </a:spcBef>
                        <a:spcAft>
                          <a:spcPct val="0"/>
                        </a:spcAft>
                        <a:buClr>
                          <a:schemeClr val="tx1"/>
                        </a:buClr>
                        <a:buSzPct val="80000"/>
                        <a:buFontTx/>
                        <a:buNone/>
                        <a:tabLst/>
                      </a:pPr>
                      <a:r>
                        <a:rPr kumimoji="0" lang="en-US" sz="1800" b="1" i="0" u="none" strike="noStrike" cap="none" normalizeH="0" baseline="0" smtClean="0">
                          <a:ln>
                            <a:noFill/>
                          </a:ln>
                          <a:solidFill>
                            <a:schemeClr val="bg1"/>
                          </a:solidFill>
                          <a:effectLst/>
                          <a:latin typeface="Arial" pitchFamily="34" charset="0"/>
                        </a:rPr>
                        <a:t>Diagnostics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A1c</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Lipid profiling</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Neuropathy</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Retinopathy</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Protein albumin</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75">
                <a:tc>
                  <a:txBody>
                    <a:bodyPr/>
                    <a:lstStyle/>
                    <a:p>
                      <a:pPr marL="0" marR="0" lvl="0" indent="0" algn="ctr" defTabSz="966788" rtl="0" eaLnBrk="1" fontAlgn="base" latinLnBrk="0" hangingPunct="1">
                        <a:lnSpc>
                          <a:spcPct val="100000"/>
                        </a:lnSpc>
                        <a:spcBef>
                          <a:spcPct val="15000"/>
                        </a:spcBef>
                        <a:spcAft>
                          <a:spcPct val="0"/>
                        </a:spcAft>
                        <a:buClr>
                          <a:schemeClr val="tx1"/>
                        </a:buClr>
                        <a:buSzPct val="80000"/>
                        <a:buFontTx/>
                        <a:buNone/>
                        <a:tabLst/>
                      </a:pPr>
                      <a:r>
                        <a:rPr kumimoji="0" lang="en-US" sz="1800" b="1" i="0" u="none" strike="noStrike" cap="none" normalizeH="0" baseline="0" smtClean="0">
                          <a:ln>
                            <a:noFill/>
                          </a:ln>
                          <a:solidFill>
                            <a:schemeClr val="bg1"/>
                          </a:solidFill>
                          <a:effectLst/>
                          <a:latin typeface="Arial" pitchFamily="34" charset="0"/>
                        </a:rPr>
                        <a:t>Therapeutics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Hypertensive agents</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Cholesterol lowering agents</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Oral diabetes meds</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Insulin</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Pumps</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ctr" defTabSz="966788" rtl="0" eaLnBrk="1" fontAlgn="base" latinLnBrk="0" hangingPunct="1">
                        <a:lnSpc>
                          <a:spcPct val="100000"/>
                        </a:lnSpc>
                        <a:spcBef>
                          <a:spcPct val="15000"/>
                        </a:spcBef>
                        <a:spcAft>
                          <a:spcPct val="0"/>
                        </a:spcAft>
                        <a:buClr>
                          <a:schemeClr val="tx1"/>
                        </a:buClr>
                        <a:buSzPct val="80000"/>
                        <a:buFontTx/>
                        <a:buNone/>
                        <a:tabLst/>
                      </a:pPr>
                      <a:r>
                        <a:rPr kumimoji="0" lang="en-US" sz="1800" b="1" i="0" u="none" strike="noStrike" cap="none" normalizeH="0" baseline="0" smtClean="0">
                          <a:ln>
                            <a:noFill/>
                          </a:ln>
                          <a:solidFill>
                            <a:schemeClr val="bg1"/>
                          </a:solidFill>
                          <a:effectLst/>
                          <a:latin typeface="Arial" pitchFamily="34" charset="0"/>
                        </a:rPr>
                        <a:t>Monitoring</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Blood pressure</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smtClean="0">
                          <a:ln>
                            <a:noFill/>
                          </a:ln>
                          <a:solidFill>
                            <a:schemeClr val="bg1"/>
                          </a:solidFill>
                          <a:effectLst/>
                          <a:latin typeface="Arial" pitchFamily="34" charset="0"/>
                        </a:rPr>
                        <a:t>Glucose monitoring</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ctr" defTabSz="966788" rtl="0" eaLnBrk="1" fontAlgn="base" latinLnBrk="0" hangingPunct="1">
                        <a:lnSpc>
                          <a:spcPct val="100000"/>
                        </a:lnSpc>
                        <a:spcBef>
                          <a:spcPct val="15000"/>
                        </a:spcBef>
                        <a:spcAft>
                          <a:spcPct val="0"/>
                        </a:spcAft>
                        <a:buClr>
                          <a:schemeClr val="tx1"/>
                        </a:buClr>
                        <a:buSzPct val="80000"/>
                        <a:buFontTx/>
                        <a:buNone/>
                        <a:tabLst/>
                      </a:pPr>
                      <a:r>
                        <a:rPr kumimoji="0" lang="en-US" sz="1800" b="1" i="0" u="none" strike="noStrike" cap="none" normalizeH="0" baseline="0" smtClean="0">
                          <a:ln>
                            <a:noFill/>
                          </a:ln>
                          <a:solidFill>
                            <a:schemeClr val="bg1"/>
                          </a:solidFill>
                          <a:effectLst/>
                          <a:latin typeface="Arial" pitchFamily="34" charset="0"/>
                        </a:rPr>
                        <a:t>Patient Support</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Disease management</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Endocrinologist/PCP</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Nurse educator</a:t>
                      </a:r>
                    </a:p>
                    <a:p>
                      <a:pPr marL="168275" marR="0" lvl="0" indent="-168275"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Dietician/exercise physiologist</a:t>
                      </a:r>
                    </a:p>
                  </a:txBody>
                  <a:tcPr marL="45720" marR="45720" marT="9144" marB="914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53266" name="Rectangle 39"/>
          <p:cNvSpPr>
            <a:spLocks noChangeArrowheads="1"/>
          </p:cNvSpPr>
          <p:nvPr/>
        </p:nvSpPr>
        <p:spPr bwMode="auto">
          <a:xfrm>
            <a:off x="180975" y="450850"/>
            <a:ext cx="8734425" cy="1074738"/>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1600" b="1"/>
          </a:p>
        </p:txBody>
      </p:sp>
      <p:sp>
        <p:nvSpPr>
          <p:cNvPr id="53267" name="Rectangle 5"/>
          <p:cNvSpPr>
            <a:spLocks noChangeArrowheads="1"/>
          </p:cNvSpPr>
          <p:nvPr/>
        </p:nvSpPr>
        <p:spPr bwMode="auto">
          <a:xfrm>
            <a:off x="609600" y="6353175"/>
            <a:ext cx="7986713" cy="430887"/>
          </a:xfrm>
          <a:prstGeom prst="rect">
            <a:avLst/>
          </a:prstGeom>
          <a:noFill/>
          <a:ln w="9525">
            <a:noFill/>
            <a:miter lim="800000"/>
            <a:headEnd/>
            <a:tailEnd/>
          </a:ln>
        </p:spPr>
        <p:txBody>
          <a:bodyPr lIns="0" tIns="0" rIns="0" bIns="0">
            <a:spAutoFit/>
          </a:bodyPr>
          <a:lstStyle/>
          <a:p>
            <a:pPr marL="166688" indent="-166688" algn="r">
              <a:buFontTx/>
              <a:buAutoNum type="arabicPeriod"/>
              <a:tabLst>
                <a:tab pos="457200" algn="r"/>
              </a:tabLst>
            </a:pPr>
            <a:r>
              <a:rPr lang="en-US" sz="1400" dirty="0">
                <a:solidFill>
                  <a:schemeClr val="bg1"/>
                </a:solidFill>
                <a:latin typeface="Arial Narrow" pitchFamily="34" charset="0"/>
              </a:rPr>
              <a:t>American Diabetes Association.</a:t>
            </a:r>
            <a:r>
              <a:rPr lang="en-US" sz="1400" b="1" dirty="0">
                <a:solidFill>
                  <a:schemeClr val="bg1"/>
                </a:solidFill>
                <a:latin typeface="Arial Narrow" pitchFamily="34" charset="0"/>
              </a:rPr>
              <a:t> </a:t>
            </a:r>
            <a:r>
              <a:rPr lang="en-US" sz="1400" i="1" dirty="0" err="1">
                <a:solidFill>
                  <a:schemeClr val="bg1"/>
                </a:solidFill>
                <a:latin typeface="Arial Narrow" pitchFamily="34" charset="0"/>
              </a:rPr>
              <a:t>Diab</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Care </a:t>
            </a:r>
            <a:r>
              <a:rPr lang="en-US" sz="1400" dirty="0">
                <a:solidFill>
                  <a:schemeClr val="bg1"/>
                </a:solidFill>
                <a:latin typeface="Arial Narrow" pitchFamily="34" charset="0"/>
              </a:rPr>
              <a:t>2009;32(</a:t>
            </a:r>
            <a:r>
              <a:rPr lang="en-US" sz="1400" dirty="0" err="1">
                <a:solidFill>
                  <a:schemeClr val="bg1"/>
                </a:solidFill>
                <a:latin typeface="Arial Narrow" pitchFamily="34" charset="0"/>
              </a:rPr>
              <a:t>suppl</a:t>
            </a:r>
            <a:r>
              <a:rPr lang="en-US" sz="1400" dirty="0">
                <a:solidFill>
                  <a:schemeClr val="bg1"/>
                </a:solidFill>
                <a:latin typeface="Arial Narrow" pitchFamily="34" charset="0"/>
              </a:rPr>
              <a:t> 1): S13-S61.</a:t>
            </a:r>
          </a:p>
          <a:p>
            <a:pPr marL="166688" indent="-166688" algn="r">
              <a:buFontTx/>
              <a:buAutoNum type="arabicPeriod"/>
              <a:tabLst>
                <a:tab pos="457200" algn="r"/>
              </a:tabLst>
            </a:pPr>
            <a:r>
              <a:rPr lang="en-US" sz="1400" dirty="0" err="1">
                <a:solidFill>
                  <a:schemeClr val="bg1"/>
                </a:solidFill>
                <a:latin typeface="Arial Narrow" pitchFamily="34" charset="0"/>
              </a:rPr>
              <a:t>Rodbard</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err="1">
                <a:solidFill>
                  <a:schemeClr val="bg1"/>
                </a:solidFill>
                <a:latin typeface="Arial Narrow" pitchFamily="34" charset="0"/>
              </a:rPr>
              <a:t>Endocr</a:t>
            </a:r>
            <a:r>
              <a:rPr lang="en-US" sz="1400" i="1" dirty="0">
                <a:solidFill>
                  <a:schemeClr val="bg1"/>
                </a:solidFill>
                <a:latin typeface="Arial Narrow" pitchFamily="34" charset="0"/>
              </a:rPr>
              <a:t> </a:t>
            </a:r>
            <a:r>
              <a:rPr lang="en-US" sz="1400" i="1" dirty="0" err="1" smtClean="0">
                <a:solidFill>
                  <a:schemeClr val="bg1"/>
                </a:solidFill>
                <a:latin typeface="Arial Narrow" pitchFamily="34" charset="0"/>
              </a:rPr>
              <a:t>Pract</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2007;13 </a:t>
            </a:r>
            <a:r>
              <a:rPr lang="en-US" sz="1400" dirty="0" err="1">
                <a:solidFill>
                  <a:schemeClr val="bg1"/>
                </a:solidFill>
                <a:latin typeface="Arial Narrow" pitchFamily="34" charset="0"/>
              </a:rPr>
              <a:t>Suppl</a:t>
            </a:r>
            <a:r>
              <a:rPr lang="en-US" sz="1400" dirty="0">
                <a:solidFill>
                  <a:schemeClr val="bg1"/>
                </a:solidFill>
                <a:latin typeface="Arial Narrow" pitchFamily="34" charset="0"/>
              </a:rPr>
              <a:t> 1:1-68.</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5150" y="2413000"/>
            <a:ext cx="8015288" cy="2032000"/>
          </a:xfrm>
        </p:spPr>
        <p:txBody>
          <a:bodyPr anchor="ctr"/>
          <a:lstStyle/>
          <a:p>
            <a:pPr algn="ctr">
              <a:defRPr/>
            </a:pPr>
            <a:r>
              <a:rPr lang="en-US" dirty="0" smtClean="0"/>
              <a:t>Type 1 Diabetes </a:t>
            </a:r>
            <a:r>
              <a:rPr lang="en-US" dirty="0" smtClean="0"/>
              <a:t/>
            </a:r>
            <a:br>
              <a:rPr lang="en-US" dirty="0" smtClean="0"/>
            </a:br>
            <a:r>
              <a:rPr lang="en-US" cap="none" dirty="0" smtClean="0"/>
              <a:t>New </a:t>
            </a:r>
            <a:r>
              <a:rPr lang="en-US" cap="none" dirty="0" smtClean="0"/>
              <a:t>Therapeutic Directions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5"/>
          <p:cNvSpPr>
            <a:spLocks noGrp="1" noChangeArrowheads="1"/>
          </p:cNvSpPr>
          <p:nvPr>
            <p:ph type="title" idx="4294967295"/>
          </p:nvPr>
        </p:nvSpPr>
        <p:spPr>
          <a:noFill/>
        </p:spPr>
        <p:txBody>
          <a:bodyPr>
            <a:normAutofit fontScale="90000"/>
          </a:bodyPr>
          <a:lstStyle/>
          <a:p>
            <a:pPr>
              <a:lnSpc>
                <a:spcPct val="100000"/>
              </a:lnSpc>
            </a:pPr>
            <a:r>
              <a:rPr lang="en-US" sz="2800" dirty="0" smtClean="0">
                <a:effectLst>
                  <a:outerShdw blurRad="38100" dist="38100" dir="2700000" algn="tl">
                    <a:srgbClr val="000000">
                      <a:alpha val="43137"/>
                    </a:srgbClr>
                  </a:outerShdw>
                </a:effectLst>
              </a:rPr>
              <a:t>Preserving Residual Beta Cell Function Is Likely to Produce Important Clinical Benefits</a:t>
            </a:r>
          </a:p>
        </p:txBody>
      </p:sp>
      <p:graphicFrame>
        <p:nvGraphicFramePr>
          <p:cNvPr id="53276" name="Group 28"/>
          <p:cNvGraphicFramePr>
            <a:graphicFrameLocks noGrp="1"/>
          </p:cNvGraphicFramePr>
          <p:nvPr>
            <p:ph idx="1"/>
          </p:nvPr>
        </p:nvGraphicFramePr>
        <p:xfrm>
          <a:off x="457200" y="1676400"/>
          <a:ext cx="8686800" cy="3848926"/>
        </p:xfrm>
        <a:graphic>
          <a:graphicData uri="http://schemas.openxmlformats.org/drawingml/2006/table">
            <a:tbl>
              <a:tblPr/>
              <a:tblGrid>
                <a:gridCol w="2384425"/>
                <a:gridCol w="2162175"/>
                <a:gridCol w="2220913"/>
                <a:gridCol w="1919287"/>
              </a:tblGrid>
              <a:tr h="688975">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endParaRPr kumimoji="0" lang="en-GB" sz="1600" b="1" i="0" u="none" strike="noStrike" cap="none" normalizeH="0" baseline="0" dirty="0" smtClean="0">
                        <a:ln>
                          <a:noFill/>
                        </a:ln>
                        <a:solidFill>
                          <a:schemeClr val="bg1"/>
                        </a:solidFill>
                        <a:effectLst/>
                        <a:latin typeface="Arial" pitchFamily="34"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Incidence (rate per 100 patient-years)</a:t>
                      </a:r>
                    </a:p>
                  </a:txBody>
                  <a:tcPr marL="0" marR="0" marT="0" marB="0" anchor="ctr" anchorCtr="1" horzOverflow="overflow">
                    <a:lnL>
                      <a:noFill/>
                    </a:lnL>
                    <a:lnR>
                      <a:noFill/>
                    </a:lnR>
                    <a:lnT>
                      <a:noFill/>
                    </a:lnT>
                    <a:lnB>
                      <a:noFill/>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Relative Risk   Reduction</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873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smtClean="0">
                          <a:ln>
                            <a:noFill/>
                          </a:ln>
                          <a:solidFill>
                            <a:schemeClr val="tx2">
                              <a:lumMod val="20000"/>
                              <a:lumOff val="80000"/>
                            </a:schemeClr>
                          </a:solidFill>
                          <a:effectLst/>
                          <a:latin typeface="Arial" pitchFamily="34" charset="0"/>
                        </a:rPr>
                        <a:t>C-peptide        Responders</a:t>
                      </a:r>
                      <a:r>
                        <a:rPr kumimoji="0" lang="en-US" sz="1600" b="1" i="0" u="none" strike="noStrike" cap="none" normalizeH="0" baseline="0" smtClean="0">
                          <a:ln>
                            <a:noFill/>
                          </a:ln>
                          <a:solidFill>
                            <a:schemeClr val="tx2">
                              <a:lumMod val="20000"/>
                              <a:lumOff val="80000"/>
                            </a:schemeClr>
                          </a:solidFill>
                          <a:effectLst/>
                          <a:latin typeface="Arial" pitchFamily="34" charset="0"/>
                          <a:cs typeface="Arial" pitchFamily="34" charset="0"/>
                        </a:rPr>
                        <a:t>†</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2">
                              <a:lumMod val="20000"/>
                              <a:lumOff val="80000"/>
                            </a:schemeClr>
                          </a:solidFill>
                          <a:effectLst/>
                          <a:latin typeface="Arial" pitchFamily="34" charset="0"/>
                        </a:rPr>
                        <a:t>C-peptide Non-Responders</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889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bg1"/>
                          </a:solidFill>
                          <a:effectLst/>
                          <a:latin typeface="Arial" pitchFamily="34" charset="0"/>
                        </a:rPr>
                        <a:t>Severe Hypoglycemia</a:t>
                      </a:r>
                    </a:p>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bg1"/>
                          </a:solidFill>
                          <a:effectLst/>
                          <a:latin typeface="Arial" pitchFamily="34" charset="0"/>
                        </a:rPr>
                        <a:t>(resulting in coma or seizure)</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dirty="0" smtClean="0">
                          <a:ln>
                            <a:noFill/>
                          </a:ln>
                          <a:solidFill>
                            <a:schemeClr val="bg1"/>
                          </a:solidFill>
                          <a:effectLst/>
                          <a:latin typeface="Arial" pitchFamily="34" charset="0"/>
                        </a:rPr>
                        <a:t>6.6</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smtClean="0">
                          <a:ln>
                            <a:noFill/>
                          </a:ln>
                          <a:solidFill>
                            <a:schemeClr val="bg1"/>
                          </a:solidFill>
                          <a:effectLst/>
                          <a:latin typeface="Arial" pitchFamily="34" charset="0"/>
                        </a:rPr>
                        <a:t>17.3</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smtClean="0">
                          <a:ln>
                            <a:noFill/>
                          </a:ln>
                          <a:solidFill>
                            <a:schemeClr val="bg1"/>
                          </a:solidFill>
                          <a:effectLst/>
                          <a:latin typeface="Arial" pitchFamily="34" charset="0"/>
                        </a:rPr>
                        <a:t>65%*</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bg1"/>
                          </a:solidFill>
                          <a:effectLst/>
                          <a:latin typeface="Arial" pitchFamily="34" charset="0"/>
                        </a:rPr>
                        <a:t>Retinopathy</a:t>
                      </a:r>
                    </a:p>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bg1"/>
                          </a:solidFill>
                          <a:effectLst/>
                          <a:latin typeface="Arial" pitchFamily="34" charset="0"/>
                        </a:rPr>
                        <a:t>(3-step progression)</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dirty="0" smtClean="0">
                          <a:ln>
                            <a:noFill/>
                          </a:ln>
                          <a:solidFill>
                            <a:schemeClr val="bg1"/>
                          </a:solidFill>
                          <a:effectLst/>
                          <a:latin typeface="Arial" pitchFamily="34" charset="0"/>
                        </a:rPr>
                        <a:t>2.0</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dirty="0" smtClean="0">
                          <a:ln>
                            <a:noFill/>
                          </a:ln>
                          <a:solidFill>
                            <a:schemeClr val="bg1"/>
                          </a:solidFill>
                          <a:effectLst/>
                          <a:latin typeface="Arial" pitchFamily="34" charset="0"/>
                        </a:rPr>
                        <a:t>4.7</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dirty="0" smtClean="0">
                          <a:ln>
                            <a:noFill/>
                          </a:ln>
                          <a:solidFill>
                            <a:schemeClr val="bg1"/>
                          </a:solidFill>
                          <a:effectLst/>
                          <a:latin typeface="Arial" pitchFamily="34" charset="0"/>
                        </a:rPr>
                        <a:t>50%*</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bg1"/>
                          </a:solidFill>
                          <a:effectLst/>
                          <a:latin typeface="Arial" pitchFamily="34" charset="0"/>
                        </a:rPr>
                        <a:t>Nephropathy</a:t>
                      </a:r>
                    </a:p>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bg1"/>
                          </a:solidFill>
                          <a:effectLst/>
                          <a:latin typeface="Arial" pitchFamily="34" charset="0"/>
                        </a:rPr>
                        <a:t>(≥40 mg/day urine albumin)</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dirty="0" smtClean="0">
                          <a:ln>
                            <a:noFill/>
                          </a:ln>
                          <a:solidFill>
                            <a:schemeClr val="bg1"/>
                          </a:solidFill>
                          <a:effectLst/>
                          <a:latin typeface="Arial" pitchFamily="34" charset="0"/>
                        </a:rPr>
                        <a:t>1.4</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smtClean="0">
                          <a:ln>
                            <a:noFill/>
                          </a:ln>
                          <a:solidFill>
                            <a:schemeClr val="bg1"/>
                          </a:solidFill>
                          <a:effectLst/>
                          <a:latin typeface="Arial" pitchFamily="34" charset="0"/>
                        </a:rPr>
                        <a:t>2.5</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600" b="0" i="0" u="none" strike="noStrike" cap="none" normalizeH="0" baseline="0" dirty="0" smtClean="0">
                          <a:ln>
                            <a:noFill/>
                          </a:ln>
                          <a:solidFill>
                            <a:schemeClr val="bg1"/>
                          </a:solidFill>
                          <a:effectLst/>
                          <a:latin typeface="Arial" pitchFamily="34" charset="0"/>
                        </a:rPr>
                        <a:t>23%</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22" name="Text Box 34"/>
          <p:cNvSpPr txBox="1">
            <a:spLocks noChangeArrowheads="1"/>
          </p:cNvSpPr>
          <p:nvPr/>
        </p:nvSpPr>
        <p:spPr bwMode="auto">
          <a:xfrm>
            <a:off x="1348636" y="6353175"/>
            <a:ext cx="7543800" cy="204671"/>
          </a:xfrm>
          <a:prstGeom prst="rect">
            <a:avLst/>
          </a:prstGeom>
          <a:noFill/>
          <a:ln w="9525" algn="ctr">
            <a:noFill/>
            <a:miter lim="800000"/>
            <a:headEnd/>
            <a:tailEnd/>
          </a:ln>
        </p:spPr>
        <p:txBody>
          <a:bodyPr lIns="0" tIns="0" rIns="0" bIns="0">
            <a:spAutoFit/>
          </a:bodyPr>
          <a:lstStyle/>
          <a:p>
            <a:pPr algn="r" eaLnBrk="0" hangingPunct="0">
              <a:lnSpc>
                <a:spcPct val="95000"/>
              </a:lnSpc>
            </a:pPr>
            <a:r>
              <a:rPr lang="en-US" sz="1400" dirty="0">
                <a:solidFill>
                  <a:schemeClr val="bg1"/>
                </a:solidFill>
                <a:latin typeface="Arial Narrow" pitchFamily="34" charset="0"/>
              </a:rPr>
              <a:t>The Diabetes Control and Complications Trial Research Group. </a:t>
            </a:r>
            <a:r>
              <a:rPr lang="en-US" sz="1400" i="1" dirty="0">
                <a:solidFill>
                  <a:schemeClr val="bg1"/>
                </a:solidFill>
                <a:latin typeface="Arial Narrow" pitchFamily="34" charset="0"/>
              </a:rPr>
              <a:t>Ann </a:t>
            </a:r>
            <a:r>
              <a:rPr lang="en-US" sz="1400" i="1" dirty="0" err="1">
                <a:solidFill>
                  <a:schemeClr val="bg1"/>
                </a:solidFill>
                <a:latin typeface="Arial Narrow" pitchFamily="34" charset="0"/>
              </a:rPr>
              <a:t>Int</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Med </a:t>
            </a:r>
            <a:r>
              <a:rPr lang="en-US" sz="1400" dirty="0" smtClean="0">
                <a:solidFill>
                  <a:schemeClr val="bg1"/>
                </a:solidFill>
                <a:latin typeface="Arial Narrow" pitchFamily="34" charset="0"/>
              </a:rPr>
              <a:t>1998;128:517-523</a:t>
            </a:r>
            <a:r>
              <a:rPr lang="en-US" sz="1400" dirty="0">
                <a:solidFill>
                  <a:schemeClr val="bg1"/>
                </a:solidFill>
                <a:latin typeface="Arial Narrow" pitchFamily="34" charset="0"/>
              </a:rPr>
              <a:t>.</a:t>
            </a:r>
          </a:p>
        </p:txBody>
      </p:sp>
      <p:sp>
        <p:nvSpPr>
          <p:cNvPr id="6" name="TextBox 16"/>
          <p:cNvSpPr txBox="1">
            <a:spLocks noChangeArrowheads="1"/>
          </p:cNvSpPr>
          <p:nvPr/>
        </p:nvSpPr>
        <p:spPr bwMode="auto">
          <a:xfrm>
            <a:off x="476250" y="5791200"/>
            <a:ext cx="8667750" cy="523220"/>
          </a:xfrm>
          <a:prstGeom prst="rect">
            <a:avLst/>
          </a:prstGeom>
          <a:noFill/>
          <a:ln w="9525">
            <a:noFill/>
            <a:miter lim="800000"/>
            <a:headEnd/>
            <a:tailEnd/>
          </a:ln>
        </p:spPr>
        <p:txBody>
          <a:bodyPr>
            <a:spAutoFit/>
          </a:bodyPr>
          <a:lstStyle/>
          <a:p>
            <a:pPr marL="173038" indent="-173038">
              <a:lnSpc>
                <a:spcPct val="90000"/>
              </a:lnSpc>
              <a:spcBef>
                <a:spcPct val="20000"/>
              </a:spcBef>
              <a:buClr>
                <a:srgbClr val="FFCC00"/>
              </a:buClr>
              <a:buSzPct val="100000"/>
              <a:buFont typeface="Arial" pitchFamily="34" charset="0"/>
              <a:buChar char="•"/>
            </a:pPr>
            <a:r>
              <a:rPr lang="en-US" sz="1400" baseline="30000" dirty="0" smtClean="0">
                <a:solidFill>
                  <a:schemeClr val="bg1"/>
                </a:solidFill>
              </a:rPr>
              <a:t>†</a:t>
            </a:r>
            <a:r>
              <a:rPr lang="en-US" sz="1400" baseline="0" dirty="0" smtClean="0">
                <a:solidFill>
                  <a:schemeClr val="bg1"/>
                </a:solidFill>
              </a:rPr>
              <a:t>Responders</a:t>
            </a:r>
            <a:r>
              <a:rPr lang="en-US" sz="1400" dirty="0" smtClean="0">
                <a:solidFill>
                  <a:schemeClr val="bg1"/>
                </a:solidFill>
              </a:rPr>
              <a:t> had stimulated C-peptide levels </a:t>
            </a:r>
            <a:r>
              <a:rPr lang="en-US" sz="1400" u="sng" dirty="0" smtClean="0">
                <a:solidFill>
                  <a:schemeClr val="bg1"/>
                </a:solidFill>
                <a:cs typeface="Arial" pitchFamily="34" charset="0"/>
              </a:rPr>
              <a:t>&gt;</a:t>
            </a:r>
            <a:r>
              <a:rPr lang="en-US" sz="1400" dirty="0" smtClean="0">
                <a:solidFill>
                  <a:schemeClr val="bg1"/>
                </a:solidFill>
                <a:cs typeface="Arial" pitchFamily="34" charset="0"/>
              </a:rPr>
              <a:t> 0.2 </a:t>
            </a:r>
            <a:r>
              <a:rPr lang="en-US" sz="1400" dirty="0" err="1" smtClean="0">
                <a:solidFill>
                  <a:schemeClr val="bg1"/>
                </a:solidFill>
                <a:cs typeface="Arial" pitchFamily="34" charset="0"/>
              </a:rPr>
              <a:t>pmol</a:t>
            </a:r>
            <a:r>
              <a:rPr lang="en-US" sz="1400" dirty="0" smtClean="0">
                <a:solidFill>
                  <a:schemeClr val="bg1"/>
                </a:solidFill>
                <a:cs typeface="Arial" pitchFamily="34" charset="0"/>
              </a:rPr>
              <a:t>/</a:t>
            </a:r>
            <a:r>
              <a:rPr lang="en-US" sz="1400" dirty="0" err="1" smtClean="0">
                <a:solidFill>
                  <a:schemeClr val="bg1"/>
                </a:solidFill>
                <a:cs typeface="Arial" pitchFamily="34" charset="0"/>
              </a:rPr>
              <a:t>mL</a:t>
            </a:r>
            <a:endParaRPr lang="en-US" sz="1400" dirty="0" smtClean="0">
              <a:solidFill>
                <a:schemeClr val="bg1"/>
              </a:solidFill>
              <a:cs typeface="Arial" pitchFamily="34" charset="0"/>
            </a:endParaRPr>
          </a:p>
          <a:p>
            <a:pPr marL="173038" indent="-173038">
              <a:lnSpc>
                <a:spcPct val="90000"/>
              </a:lnSpc>
              <a:spcBef>
                <a:spcPct val="20000"/>
              </a:spcBef>
              <a:buClr>
                <a:srgbClr val="FFCC00"/>
              </a:buClr>
              <a:buSzPct val="100000"/>
              <a:buFont typeface="Arial" pitchFamily="34" charset="0"/>
              <a:buChar char="•"/>
            </a:pPr>
            <a:r>
              <a:rPr lang="en-US" sz="1400" dirty="0" smtClean="0">
                <a:solidFill>
                  <a:schemeClr val="bg1"/>
                </a:solidFill>
                <a:cs typeface="Arial" pitchFamily="34" charset="0"/>
              </a:rPr>
              <a:t>*p&lt;.01</a:t>
            </a:r>
            <a:r>
              <a:rPr lang="en-US" sz="1400" dirty="0" smtClean="0">
                <a:solidFill>
                  <a:schemeClr val="bg1"/>
                </a:solidFill>
              </a:rPr>
              <a:t> </a:t>
            </a:r>
            <a:endParaRPr lang="en-US" sz="1400" baseline="0" dirty="0">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8762" name="Group 26"/>
          <p:cNvGraphicFramePr>
            <a:graphicFrameLocks noGrp="1"/>
          </p:cNvGraphicFramePr>
          <p:nvPr/>
        </p:nvGraphicFramePr>
        <p:xfrm>
          <a:off x="609600" y="1566863"/>
          <a:ext cx="8151813" cy="4170362"/>
        </p:xfrm>
        <a:graphic>
          <a:graphicData uri="http://schemas.openxmlformats.org/drawingml/2006/table">
            <a:tbl>
              <a:tblPr/>
              <a:tblGrid>
                <a:gridCol w="8151813"/>
              </a:tblGrid>
              <a:tr h="393700">
                <a:tc>
                  <a:txBody>
                    <a:bodyPr/>
                    <a:lstStyle/>
                    <a:p>
                      <a:pPr marL="0" marR="0" lvl="0" indent="0" algn="l"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1"/>
                          </a:solidFill>
                          <a:effectLst/>
                          <a:latin typeface="Arial" pitchFamily="34" charset="0"/>
                        </a:rPr>
                        <a:t>Description</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r>
              <a:tr h="1773237">
                <a:tc>
                  <a:txBody>
                    <a:bodyPr/>
                    <a:lstStyle/>
                    <a:p>
                      <a:pPr marL="112713" marR="0" lvl="0" indent="-11271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Following the introduction of the Edmonton transplant protocol in 1999, developed at the University of Alberta in Canada, major islet transplant centers have developed and refined new procedures</a:t>
                      </a:r>
                    </a:p>
                    <a:p>
                      <a:pPr marL="112713" marR="0" lvl="0" indent="-11271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There are sufficient data to conclude that there is a high rate of technical success for islet-alone transplantation</a:t>
                      </a:r>
                    </a:p>
                    <a:p>
                      <a:pPr marL="112713" marR="0" lvl="0" indent="-11271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Recent clinical trials have demonstrated that 50% to 90% of patients are free from insulin after 1 year</a:t>
                      </a:r>
                    </a:p>
                    <a:p>
                      <a:pPr marL="112713" marR="0" lvl="0" indent="-11271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Side effects (from long-term </a:t>
                      </a:r>
                      <a:r>
                        <a:rPr kumimoji="0" lang="en-US" sz="1400" b="0" i="0" u="none" strike="noStrike" cap="none" normalizeH="0" baseline="0" dirty="0" err="1" smtClean="0">
                          <a:ln>
                            <a:noFill/>
                          </a:ln>
                          <a:solidFill>
                            <a:schemeClr val="bg1"/>
                          </a:solidFill>
                          <a:effectLst/>
                          <a:latin typeface="Arial" pitchFamily="34" charset="0"/>
                        </a:rPr>
                        <a:t>immunosuppression</a:t>
                      </a:r>
                      <a:r>
                        <a:rPr kumimoji="0" lang="en-US" sz="1400" b="0" i="0" u="none" strike="noStrike" cap="none" normalizeH="0" baseline="0" dirty="0" smtClean="0">
                          <a:ln>
                            <a:noFill/>
                          </a:ln>
                          <a:solidFill>
                            <a:schemeClr val="bg1"/>
                          </a:solidFill>
                          <a:effectLst/>
                          <a:latin typeface="Arial" pitchFamily="34" charset="0"/>
                        </a:rPr>
                        <a:t>) include mouth ulcers, diarrhea, and </a:t>
                      </a:r>
                      <a:r>
                        <a:rPr kumimoji="0" lang="en-US" sz="1400" b="0" i="0" u="none" strike="noStrike" cap="none" normalizeH="0" baseline="0" dirty="0" err="1" smtClean="0">
                          <a:ln>
                            <a:noFill/>
                          </a:ln>
                          <a:solidFill>
                            <a:schemeClr val="bg1"/>
                          </a:solidFill>
                          <a:effectLst/>
                          <a:latin typeface="Arial" pitchFamily="34" charset="0"/>
                        </a:rPr>
                        <a:t>neutropenia</a:t>
                      </a:r>
                      <a:endParaRPr kumimoji="0" lang="en-US" sz="1400" b="0" i="0" u="none" strike="noStrike" cap="none" normalizeH="0" baseline="0" dirty="0" smtClean="0">
                        <a:ln>
                          <a:noFill/>
                        </a:ln>
                        <a:solidFill>
                          <a:schemeClr val="bg1"/>
                        </a:solidFill>
                        <a:effectLst/>
                        <a:latin typeface="Arial"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112713" marR="0" lvl="0" indent="-112713" algn="l" defTabSz="966788" rtl="0" eaLnBrk="1" fontAlgn="base" latinLnBrk="0" hangingPunct="1">
                        <a:lnSpc>
                          <a:spcPct val="100000"/>
                        </a:lnSpc>
                        <a:spcBef>
                          <a:spcPct val="20000"/>
                        </a:spcBef>
                        <a:spcAft>
                          <a:spcPct val="0"/>
                        </a:spcAft>
                        <a:buClr>
                          <a:schemeClr val="accent2"/>
                        </a:buClr>
                        <a:buSzPct val="80000"/>
                        <a:buFont typeface="Wingdings" pitchFamily="2" charset="2"/>
                        <a:buChar char="§"/>
                        <a:tabLst/>
                      </a:pPr>
                      <a:endParaRPr kumimoji="0" lang="en-GB" sz="1400" b="1" i="0" u="none" strike="noStrike" cap="none" normalizeH="0" baseline="0" smtClean="0">
                        <a:ln>
                          <a:noFill/>
                        </a:ln>
                        <a:solidFill>
                          <a:schemeClr val="bg1"/>
                        </a:solidFill>
                        <a:effectLst/>
                        <a:latin typeface="Arial" pitchFamily="34" charset="0"/>
                      </a:endParaRP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112713" marR="0" lvl="0" indent="-112713" algn="l" defTabSz="966788" rtl="0" eaLnBrk="1" fontAlgn="base" latinLnBrk="0" hangingPunct="1">
                        <a:lnSpc>
                          <a:spcPct val="100000"/>
                        </a:lnSpc>
                        <a:spcBef>
                          <a:spcPct val="20000"/>
                        </a:spcBef>
                        <a:spcAft>
                          <a:spcPct val="0"/>
                        </a:spcAft>
                        <a:buClr>
                          <a:schemeClr val="tx1"/>
                        </a:buClr>
                        <a:buSzPct val="80000"/>
                        <a:buFontTx/>
                        <a:buNone/>
                        <a:tabLst/>
                      </a:pPr>
                      <a:r>
                        <a:rPr kumimoji="0" lang="en-US" sz="1600" b="1" i="0" u="none" strike="noStrike" cap="none" normalizeH="0" baseline="0" dirty="0" smtClean="0">
                          <a:ln>
                            <a:noFill/>
                          </a:ln>
                          <a:solidFill>
                            <a:schemeClr val="tx1"/>
                          </a:solidFill>
                          <a:effectLst/>
                          <a:latin typeface="Arial" pitchFamily="34" charset="0"/>
                        </a:rPr>
                        <a:t>Limitations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D"/>
                    </a:solidFill>
                  </a:tcPr>
                </a:tc>
              </a:tr>
              <a:tr h="1304925">
                <a:tc>
                  <a:txBody>
                    <a:bodyPr/>
                    <a:lstStyle/>
                    <a:p>
                      <a:pPr marL="112713" marR="0" lvl="0" indent="-11271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Need for chronic </a:t>
                      </a:r>
                      <a:r>
                        <a:rPr kumimoji="0" lang="en-US" sz="1400" b="0" i="0" u="none" strike="noStrike" cap="none" normalizeH="0" baseline="0" dirty="0" err="1" smtClean="0">
                          <a:ln>
                            <a:noFill/>
                          </a:ln>
                          <a:solidFill>
                            <a:schemeClr val="bg1"/>
                          </a:solidFill>
                          <a:effectLst/>
                          <a:latin typeface="Arial" pitchFamily="34" charset="0"/>
                        </a:rPr>
                        <a:t>immunosuppression</a:t>
                      </a:r>
                      <a:r>
                        <a:rPr kumimoji="0" lang="en-US" sz="1400" b="0" i="0" u="none" strike="noStrike" cap="none" normalizeH="0" baseline="0" dirty="0" smtClean="0">
                          <a:ln>
                            <a:noFill/>
                          </a:ln>
                          <a:solidFill>
                            <a:schemeClr val="bg1"/>
                          </a:solidFill>
                          <a:effectLst/>
                          <a:latin typeface="Arial" pitchFamily="34" charset="0"/>
                        </a:rPr>
                        <a:t> will limit transplantation to only the most brittle patients</a:t>
                      </a:r>
                    </a:p>
                    <a:p>
                      <a:pPr marL="112713" marR="0" lvl="0" indent="-112713" algn="l" defTabSz="966788" rtl="0" eaLnBrk="1" fontAlgn="base" latinLnBrk="0" hangingPunct="1">
                        <a:lnSpc>
                          <a:spcPct val="100000"/>
                        </a:lnSpc>
                        <a:spcBef>
                          <a:spcPct val="20000"/>
                        </a:spcBef>
                        <a:spcAft>
                          <a:spcPct val="0"/>
                        </a:spcAft>
                        <a:buClr>
                          <a:schemeClr val="tx1"/>
                        </a:buClr>
                        <a:buSzPct val="80000"/>
                        <a:buFontTx/>
                        <a:buChar char="•"/>
                        <a:tabLst/>
                      </a:pPr>
                      <a:r>
                        <a:rPr kumimoji="0" lang="en-US" sz="1400" b="0" i="0" u="none" strike="noStrike" cap="none" normalizeH="0" baseline="0" dirty="0" smtClean="0">
                          <a:ln>
                            <a:noFill/>
                          </a:ln>
                          <a:solidFill>
                            <a:schemeClr val="bg1"/>
                          </a:solidFill>
                          <a:effectLst/>
                          <a:latin typeface="Arial" pitchFamily="34" charset="0"/>
                        </a:rPr>
                        <a:t>Organ availability will limit the number of procedures performed</a:t>
                      </a:r>
                    </a:p>
                    <a:p>
                      <a:pPr marL="344488" marR="0" lvl="1" indent="-117475" algn="l" defTabSz="966788" rtl="0" eaLnBrk="1" fontAlgn="base" latinLnBrk="0" hangingPunct="1">
                        <a:lnSpc>
                          <a:spcPct val="100000"/>
                        </a:lnSpc>
                        <a:spcBef>
                          <a:spcPct val="20000"/>
                        </a:spcBef>
                        <a:spcAft>
                          <a:spcPct val="0"/>
                        </a:spcAft>
                        <a:buClr>
                          <a:schemeClr val="tx1"/>
                        </a:buClr>
                        <a:buSzPct val="80000"/>
                        <a:buFont typeface="Arial" pitchFamily="34" charset="0"/>
                        <a:buChar char="–"/>
                        <a:tabLst/>
                      </a:pPr>
                      <a:r>
                        <a:rPr kumimoji="0" lang="en-US" sz="1400" b="0" i="0" u="none" strike="noStrike" cap="none" normalizeH="0" baseline="0" dirty="0" smtClean="0">
                          <a:ln>
                            <a:noFill/>
                          </a:ln>
                          <a:solidFill>
                            <a:schemeClr val="bg1"/>
                          </a:solidFill>
                          <a:effectLst/>
                          <a:latin typeface="Arial" pitchFamily="34" charset="0"/>
                        </a:rPr>
                        <a:t>Each transplant requires at least 2 pancreases</a:t>
                      </a:r>
                    </a:p>
                    <a:p>
                      <a:pPr marL="344488" marR="0" lvl="1" indent="-117475" algn="l" defTabSz="966788" rtl="0" eaLnBrk="1" fontAlgn="base" latinLnBrk="0" hangingPunct="1">
                        <a:lnSpc>
                          <a:spcPct val="100000"/>
                        </a:lnSpc>
                        <a:spcBef>
                          <a:spcPct val="20000"/>
                        </a:spcBef>
                        <a:spcAft>
                          <a:spcPct val="0"/>
                        </a:spcAft>
                        <a:buClr>
                          <a:schemeClr val="tx1"/>
                        </a:buClr>
                        <a:buSzPct val="80000"/>
                        <a:buFont typeface="Arial" pitchFamily="34" charset="0"/>
                        <a:buChar char="–"/>
                        <a:tabLst/>
                      </a:pPr>
                      <a:r>
                        <a:rPr kumimoji="0" lang="en-US" sz="1400" b="0" i="0" u="none" strike="noStrike" cap="none" normalizeH="0" baseline="0" dirty="0" smtClean="0">
                          <a:ln>
                            <a:noFill/>
                          </a:ln>
                          <a:solidFill>
                            <a:schemeClr val="bg1"/>
                          </a:solidFill>
                          <a:effectLst/>
                          <a:latin typeface="Arial" pitchFamily="34" charset="0"/>
                        </a:rPr>
                        <a:t>For 2002, the Organ Procurement and Transplantation Network reported 6,187 total deceased organ donors, 1,870 pancreas organs recovered, and 1,461 pancreas organs transplanted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8" name="Rectangle 20"/>
          <p:cNvSpPr>
            <a:spLocks noChangeArrowheads="1"/>
          </p:cNvSpPr>
          <p:nvPr/>
        </p:nvSpPr>
        <p:spPr bwMode="auto">
          <a:xfrm>
            <a:off x="609600" y="6353175"/>
            <a:ext cx="8534400" cy="430887"/>
          </a:xfrm>
          <a:prstGeom prst="rect">
            <a:avLst/>
          </a:prstGeom>
          <a:noFill/>
          <a:ln w="9525" algn="ctr">
            <a:noFill/>
            <a:miter lim="800000"/>
            <a:headEnd/>
            <a:tailEnd/>
          </a:ln>
        </p:spPr>
        <p:txBody>
          <a:bodyPr wrap="square" lIns="0" tIns="0" rIns="0" bIns="0">
            <a:spAutoFit/>
          </a:bodyPr>
          <a:lstStyle/>
          <a:p>
            <a:pPr algn="r"/>
            <a:r>
              <a:rPr lang="en-US" sz="1400" dirty="0">
                <a:solidFill>
                  <a:schemeClr val="bg1"/>
                </a:solidFill>
                <a:latin typeface="Arial Narrow" pitchFamily="34" charset="0"/>
              </a:rPr>
              <a:t>Islet transplantation in patients with type 1 diabetes mellitus. Available at:  http://www.ahrq.gov/clinic/epcsums/isletsum.htm. Accessed on 8 April, 2010.</a:t>
            </a:r>
          </a:p>
        </p:txBody>
      </p:sp>
      <p:sp>
        <p:nvSpPr>
          <p:cNvPr id="56339" name="Rectangle 23"/>
          <p:cNvSpPr>
            <a:spLocks noChangeArrowheads="1"/>
          </p:cNvSpPr>
          <p:nvPr/>
        </p:nvSpPr>
        <p:spPr bwMode="auto">
          <a:xfrm>
            <a:off x="228600" y="450850"/>
            <a:ext cx="8915400" cy="844550"/>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endParaRPr lang="en-GB" sz="2000" b="1"/>
          </a:p>
        </p:txBody>
      </p:sp>
      <p:sp>
        <p:nvSpPr>
          <p:cNvPr id="46104" name="Rectangle 24"/>
          <p:cNvSpPr>
            <a:spLocks noGrp="1" noChangeArrowheads="1"/>
          </p:cNvSpPr>
          <p:nvPr>
            <p:ph type="title"/>
          </p:nvPr>
        </p:nvSpPr>
        <p:spPr/>
        <p:txBody>
          <a:bodyPr/>
          <a:lstStyle/>
          <a:p>
            <a:pPr eaLnBrk="1" hangingPunct="1">
              <a:defRPr/>
            </a:pPr>
            <a:r>
              <a:rPr lang="en-US" sz="3600" dirty="0" smtClean="0"/>
              <a:t>Islet Cell Transplantation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idx="4294967295"/>
          </p:nvPr>
        </p:nvSpPr>
        <p:spPr>
          <a:noFill/>
        </p:spPr>
        <p:txBody>
          <a:bodyPr>
            <a:normAutofit/>
          </a:bodyPr>
          <a:lstStyle/>
          <a:p>
            <a:r>
              <a:rPr lang="en-US" sz="4400" dirty="0" smtClean="0"/>
              <a:t>T1DM: </a:t>
            </a:r>
            <a:r>
              <a:rPr lang="en-US" sz="4400" dirty="0" smtClean="0"/>
              <a:t>Unmet Needs</a:t>
            </a:r>
          </a:p>
        </p:txBody>
      </p:sp>
      <p:sp>
        <p:nvSpPr>
          <p:cNvPr id="11267" name="Rectangle 7"/>
          <p:cNvSpPr>
            <a:spLocks noGrp="1" noChangeAspect="1" noChangeArrowheads="1"/>
          </p:cNvSpPr>
          <p:nvPr>
            <p:ph type="body" idx="4294967295"/>
          </p:nvPr>
        </p:nvSpPr>
        <p:spPr>
          <a:xfrm>
            <a:off x="457200" y="1600200"/>
            <a:ext cx="8229600" cy="4876800"/>
          </a:xfrm>
          <a:prstGeom prst="rect">
            <a:avLst/>
          </a:prstGeom>
        </p:spPr>
        <p:txBody>
          <a:bodyPr/>
          <a:lstStyle/>
          <a:p>
            <a:pPr>
              <a:spcAft>
                <a:spcPct val="40000"/>
              </a:spcAft>
            </a:pPr>
            <a:r>
              <a:rPr lang="en-US" sz="2200" dirty="0" smtClean="0">
                <a:solidFill>
                  <a:schemeClr val="bg1"/>
                </a:solidFill>
              </a:rPr>
              <a:t>A1c control – difficult to reach goal</a:t>
            </a:r>
          </a:p>
          <a:p>
            <a:pPr>
              <a:spcAft>
                <a:spcPct val="40000"/>
              </a:spcAft>
            </a:pPr>
            <a:r>
              <a:rPr lang="en-US" sz="2200" dirty="0" smtClean="0">
                <a:solidFill>
                  <a:schemeClr val="bg1"/>
                </a:solidFill>
              </a:rPr>
              <a:t>Multiple insulin injections – negative impact on activities of daily living</a:t>
            </a:r>
          </a:p>
          <a:p>
            <a:pPr>
              <a:spcAft>
                <a:spcPct val="40000"/>
              </a:spcAft>
            </a:pPr>
            <a:r>
              <a:rPr lang="en-US" sz="2200" dirty="0" smtClean="0">
                <a:solidFill>
                  <a:schemeClr val="bg1"/>
                </a:solidFill>
              </a:rPr>
              <a:t>Multiple glucose self-tests – negative impact on activities of daily living</a:t>
            </a:r>
          </a:p>
          <a:p>
            <a:pPr>
              <a:spcAft>
                <a:spcPct val="40000"/>
              </a:spcAft>
            </a:pPr>
            <a:r>
              <a:rPr lang="en-US" sz="2200" dirty="0" smtClean="0">
                <a:solidFill>
                  <a:schemeClr val="bg1"/>
                </a:solidFill>
              </a:rPr>
              <a:t>Hypoglycemia – major concern for both patients and their caregivers; can be life-threatening</a:t>
            </a:r>
          </a:p>
          <a:p>
            <a:pPr>
              <a:spcAft>
                <a:spcPct val="40000"/>
              </a:spcAft>
            </a:pPr>
            <a:r>
              <a:rPr lang="en-US" sz="2200" dirty="0" smtClean="0">
                <a:solidFill>
                  <a:schemeClr val="bg1"/>
                </a:solidFill>
              </a:rPr>
              <a:t>Hyperglycemia/diabetic </a:t>
            </a:r>
            <a:r>
              <a:rPr lang="en-US" sz="2200" dirty="0" err="1" smtClean="0">
                <a:solidFill>
                  <a:schemeClr val="bg1"/>
                </a:solidFill>
              </a:rPr>
              <a:t>ketoacidosis</a:t>
            </a:r>
            <a:r>
              <a:rPr lang="en-US" sz="2200" dirty="0" smtClean="0">
                <a:solidFill>
                  <a:schemeClr val="bg1"/>
                </a:solidFill>
              </a:rPr>
              <a:t> – can be life-threatening</a:t>
            </a:r>
          </a:p>
          <a:p>
            <a:pPr>
              <a:spcAft>
                <a:spcPct val="40000"/>
              </a:spcAft>
            </a:pPr>
            <a:r>
              <a:rPr lang="en-US" sz="2200" dirty="0" smtClean="0">
                <a:solidFill>
                  <a:schemeClr val="bg1"/>
                </a:solidFill>
              </a:rPr>
              <a:t>Chronic complications – nephropathy (dialysis), retinopathy (vision loss), neuropathy (amputations), </a:t>
            </a:r>
            <a:r>
              <a:rPr lang="en-US" sz="2200" dirty="0" err="1" smtClean="0">
                <a:solidFill>
                  <a:schemeClr val="bg1"/>
                </a:solidFill>
              </a:rPr>
              <a:t>macrovascular</a:t>
            </a:r>
            <a:r>
              <a:rPr lang="en-US" sz="2200" dirty="0" smtClean="0">
                <a:solidFill>
                  <a:schemeClr val="bg1"/>
                </a:solidFill>
              </a:rPr>
              <a:t> disease (MI/stroke)</a:t>
            </a:r>
          </a:p>
        </p:txBody>
      </p:sp>
      <p:sp>
        <p:nvSpPr>
          <p:cNvPr id="11268" name="TextBox 4"/>
          <p:cNvSpPr txBox="1">
            <a:spLocks noChangeArrowheads="1"/>
          </p:cNvSpPr>
          <p:nvPr/>
        </p:nvSpPr>
        <p:spPr bwMode="auto">
          <a:xfrm>
            <a:off x="609600" y="6353175"/>
            <a:ext cx="7086600" cy="215444"/>
          </a:xfrm>
          <a:prstGeom prst="rect">
            <a:avLst/>
          </a:prstGeom>
          <a:noFill/>
          <a:ln w="9525">
            <a:noFill/>
            <a:miter lim="800000"/>
            <a:headEnd/>
            <a:tailEnd/>
          </a:ln>
        </p:spPr>
        <p:txBody>
          <a:bodyPr lIns="0" tIns="0" rIns="0" bIns="0">
            <a:spAutoFit/>
          </a:bodyPr>
          <a:lstStyle/>
          <a:p>
            <a:pPr marL="457200" indent="-457200" algn="r"/>
            <a:r>
              <a:rPr lang="en-US" sz="1400" dirty="0" err="1">
                <a:solidFill>
                  <a:schemeClr val="bg1"/>
                </a:solidFill>
                <a:latin typeface="Arial Narrow" pitchFamily="34" charset="0"/>
              </a:rPr>
              <a:t>Frier</a:t>
            </a:r>
            <a:r>
              <a:rPr lang="en-US" sz="1400" dirty="0">
                <a:solidFill>
                  <a:schemeClr val="bg1"/>
                </a:solidFill>
                <a:latin typeface="Arial Narrow" pitchFamily="34" charset="0"/>
              </a:rPr>
              <a:t> BM et al. Diabetes mellitus. </a:t>
            </a:r>
            <a:r>
              <a:rPr lang="en-US" sz="1400" i="1" dirty="0">
                <a:solidFill>
                  <a:schemeClr val="bg1"/>
                </a:solidFill>
                <a:latin typeface="Arial Narrow" pitchFamily="34" charset="0"/>
              </a:rPr>
              <a:t>Davidson's Principles and Practice of Medicine</a:t>
            </a:r>
            <a:r>
              <a:rPr lang="en-US" sz="1400" dirty="0">
                <a:solidFill>
                  <a:schemeClr val="bg1"/>
                </a:solidFill>
                <a:latin typeface="Arial Narrow" pitchFamily="34" charset="0"/>
              </a:rPr>
              <a:t>, 20th ed. 2006:805-847.</a:t>
            </a:r>
            <a:endParaRPr lang="de-DE" sz="1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509838" y="5181600"/>
            <a:ext cx="76200" cy="100013"/>
            <a:chOff x="954" y="2643"/>
            <a:chExt cx="48" cy="63"/>
          </a:xfrm>
        </p:grpSpPr>
        <p:sp>
          <p:nvSpPr>
            <p:cNvPr id="57536" name="Oval 11"/>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537" name="Line 12"/>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sp>
        <p:nvSpPr>
          <p:cNvPr id="57347" name="Freeform 69"/>
          <p:cNvSpPr>
            <a:spLocks/>
          </p:cNvSpPr>
          <p:nvPr/>
        </p:nvSpPr>
        <p:spPr bwMode="auto">
          <a:xfrm>
            <a:off x="1362075" y="4800600"/>
            <a:ext cx="2409825" cy="433388"/>
          </a:xfrm>
          <a:custGeom>
            <a:avLst/>
            <a:gdLst>
              <a:gd name="T0" fmla="*/ 0 w 1518"/>
              <a:gd name="T1" fmla="*/ 0 h 273"/>
              <a:gd name="T2" fmla="*/ 2147483647 w 1518"/>
              <a:gd name="T3" fmla="*/ 2147483647 h 273"/>
              <a:gd name="T4" fmla="*/ 2147483647 w 1518"/>
              <a:gd name="T5" fmla="*/ 2147483647 h 273"/>
              <a:gd name="T6" fmla="*/ 2147483647 w 1518"/>
              <a:gd name="T7" fmla="*/ 2147483647 h 273"/>
              <a:gd name="T8" fmla="*/ 2147483647 w 1518"/>
              <a:gd name="T9" fmla="*/ 2147483647 h 273"/>
              <a:gd name="T10" fmla="*/ 2147483647 w 1518"/>
              <a:gd name="T11" fmla="*/ 2147483647 h 273"/>
              <a:gd name="T12" fmla="*/ 2147483647 w 1518"/>
              <a:gd name="T13" fmla="*/ 2147483647 h 273"/>
              <a:gd name="T14" fmla="*/ 0 60000 65536"/>
              <a:gd name="T15" fmla="*/ 0 60000 65536"/>
              <a:gd name="T16" fmla="*/ 0 60000 65536"/>
              <a:gd name="T17" fmla="*/ 0 60000 65536"/>
              <a:gd name="T18" fmla="*/ 0 60000 65536"/>
              <a:gd name="T19" fmla="*/ 0 60000 65536"/>
              <a:gd name="T20" fmla="*/ 0 60000 65536"/>
              <a:gd name="T21" fmla="*/ 0 w 1518"/>
              <a:gd name="T22" fmla="*/ 0 h 273"/>
              <a:gd name="T23" fmla="*/ 1518 w 1518"/>
              <a:gd name="T24" fmla="*/ 273 h 2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273">
                <a:moveTo>
                  <a:pt x="0" y="0"/>
                </a:moveTo>
                <a:lnTo>
                  <a:pt x="390" y="273"/>
                </a:lnTo>
                <a:lnTo>
                  <a:pt x="774" y="258"/>
                </a:lnTo>
                <a:lnTo>
                  <a:pt x="888" y="246"/>
                </a:lnTo>
                <a:lnTo>
                  <a:pt x="1134" y="210"/>
                </a:lnTo>
                <a:lnTo>
                  <a:pt x="1515" y="183"/>
                </a:lnTo>
                <a:lnTo>
                  <a:pt x="1518" y="180"/>
                </a:lnTo>
              </a:path>
            </a:pathLst>
          </a:custGeom>
          <a:noFill/>
          <a:ln w="9525">
            <a:solidFill>
              <a:schemeClr val="bg1"/>
            </a:solidFill>
            <a:round/>
            <a:headEnd/>
            <a:tailEnd/>
          </a:ln>
        </p:spPr>
        <p:txBody>
          <a:bodyPr/>
          <a:lstStyle/>
          <a:p>
            <a:endParaRPr lang="en-US"/>
          </a:p>
        </p:txBody>
      </p:sp>
      <p:sp>
        <p:nvSpPr>
          <p:cNvPr id="57348" name="Freeform 70"/>
          <p:cNvSpPr>
            <a:spLocks/>
          </p:cNvSpPr>
          <p:nvPr/>
        </p:nvSpPr>
        <p:spPr bwMode="auto">
          <a:xfrm>
            <a:off x="1328738" y="4876800"/>
            <a:ext cx="2447925" cy="466725"/>
          </a:xfrm>
          <a:custGeom>
            <a:avLst/>
            <a:gdLst>
              <a:gd name="T0" fmla="*/ 0 w 1542"/>
              <a:gd name="T1" fmla="*/ 0 h 294"/>
              <a:gd name="T2" fmla="*/ 2147483647 w 1542"/>
              <a:gd name="T3" fmla="*/ 2147483647 h 294"/>
              <a:gd name="T4" fmla="*/ 2147483647 w 1542"/>
              <a:gd name="T5" fmla="*/ 2147483647 h 294"/>
              <a:gd name="T6" fmla="*/ 2147483647 w 1542"/>
              <a:gd name="T7" fmla="*/ 2147483647 h 294"/>
              <a:gd name="T8" fmla="*/ 2147483647 w 1542"/>
              <a:gd name="T9" fmla="*/ 2147483647 h 294"/>
              <a:gd name="T10" fmla="*/ 2147483647 w 1542"/>
              <a:gd name="T11" fmla="*/ 2147483647 h 294"/>
              <a:gd name="T12" fmla="*/ 2147483647 w 1542"/>
              <a:gd name="T13" fmla="*/ 2147483647 h 294"/>
              <a:gd name="T14" fmla="*/ 0 60000 65536"/>
              <a:gd name="T15" fmla="*/ 0 60000 65536"/>
              <a:gd name="T16" fmla="*/ 0 60000 65536"/>
              <a:gd name="T17" fmla="*/ 0 60000 65536"/>
              <a:gd name="T18" fmla="*/ 0 60000 65536"/>
              <a:gd name="T19" fmla="*/ 0 60000 65536"/>
              <a:gd name="T20" fmla="*/ 0 60000 65536"/>
              <a:gd name="T21" fmla="*/ 0 w 1542"/>
              <a:gd name="T22" fmla="*/ 0 h 294"/>
              <a:gd name="T23" fmla="*/ 1542 w 1542"/>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2" h="294">
                <a:moveTo>
                  <a:pt x="0" y="0"/>
                </a:moveTo>
                <a:lnTo>
                  <a:pt x="390" y="273"/>
                </a:lnTo>
                <a:lnTo>
                  <a:pt x="771" y="231"/>
                </a:lnTo>
                <a:lnTo>
                  <a:pt x="903" y="258"/>
                </a:lnTo>
                <a:lnTo>
                  <a:pt x="1152" y="294"/>
                </a:lnTo>
                <a:lnTo>
                  <a:pt x="1542" y="225"/>
                </a:lnTo>
              </a:path>
            </a:pathLst>
          </a:custGeom>
          <a:noFill/>
          <a:ln w="9525">
            <a:solidFill>
              <a:schemeClr val="tx2"/>
            </a:solidFill>
            <a:round/>
            <a:headEnd/>
            <a:tailEnd/>
          </a:ln>
        </p:spPr>
        <p:txBody>
          <a:bodyPr/>
          <a:lstStyle/>
          <a:p>
            <a:endParaRPr lang="en-US"/>
          </a:p>
        </p:txBody>
      </p:sp>
      <p:grpSp>
        <p:nvGrpSpPr>
          <p:cNvPr id="3" name="Group 166"/>
          <p:cNvGrpSpPr>
            <a:grpSpLocks/>
          </p:cNvGrpSpPr>
          <p:nvPr/>
        </p:nvGrpSpPr>
        <p:grpSpPr bwMode="auto">
          <a:xfrm rot="10800000">
            <a:off x="2505075" y="5157788"/>
            <a:ext cx="76200" cy="171450"/>
            <a:chOff x="2088" y="1134"/>
            <a:chExt cx="48" cy="108"/>
          </a:xfrm>
        </p:grpSpPr>
        <p:sp>
          <p:nvSpPr>
            <p:cNvPr id="57534" name="Oval 167"/>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rot="10800000" wrap="none" anchor="ctr"/>
            <a:lstStyle/>
            <a:p>
              <a:endParaRPr lang="en-GB" sz="1600">
                <a:solidFill>
                  <a:schemeClr val="bg1"/>
                </a:solidFill>
              </a:endParaRPr>
            </a:p>
          </p:txBody>
        </p:sp>
        <p:sp>
          <p:nvSpPr>
            <p:cNvPr id="57535" name="Line 168"/>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sp>
        <p:nvSpPr>
          <p:cNvPr id="57350" name="Rectangle 9"/>
          <p:cNvSpPr>
            <a:spLocks noGrp="1" noChangeArrowheads="1"/>
          </p:cNvSpPr>
          <p:nvPr>
            <p:ph type="title" idx="4294967295"/>
          </p:nvPr>
        </p:nvSpPr>
        <p:spPr>
          <a:noFill/>
        </p:spPr>
        <p:txBody>
          <a:bodyPr/>
          <a:lstStyle/>
          <a:p>
            <a:r>
              <a:rPr lang="en-US" sz="3600" dirty="0" err="1" smtClean="0">
                <a:effectLst>
                  <a:outerShdw blurRad="38100" dist="38100" dir="2700000" algn="tl">
                    <a:srgbClr val="000000">
                      <a:alpha val="43137"/>
                    </a:srgbClr>
                  </a:outerShdw>
                </a:effectLst>
              </a:rPr>
              <a:t>Immunosuppression</a:t>
            </a:r>
            <a:endParaRPr lang="en-US" sz="3600" dirty="0" smtClean="0">
              <a:effectLst>
                <a:outerShdw blurRad="38100" dist="38100" dir="2700000" algn="tl">
                  <a:srgbClr val="000000">
                    <a:alpha val="43137"/>
                  </a:srgbClr>
                </a:outerShdw>
              </a:effectLst>
            </a:endParaRPr>
          </a:p>
        </p:txBody>
      </p:sp>
      <p:sp>
        <p:nvSpPr>
          <p:cNvPr id="57351" name="Rectangle 3"/>
          <p:cNvSpPr>
            <a:spLocks noChangeArrowheads="1"/>
          </p:cNvSpPr>
          <p:nvPr/>
        </p:nvSpPr>
        <p:spPr bwMode="auto">
          <a:xfrm>
            <a:off x="609600" y="6353175"/>
            <a:ext cx="8077200" cy="215444"/>
          </a:xfrm>
          <a:prstGeom prst="rect">
            <a:avLst/>
          </a:prstGeom>
          <a:noFill/>
          <a:ln w="9525">
            <a:noFill/>
            <a:miter lim="800000"/>
            <a:headEnd/>
            <a:tailEnd/>
          </a:ln>
        </p:spPr>
        <p:txBody>
          <a:bodyPr wrap="square" lIns="0" tIns="0" rIns="0" bIns="0">
            <a:spAutoFit/>
          </a:bodyPr>
          <a:lstStyle/>
          <a:p>
            <a:pPr algn="r"/>
            <a:r>
              <a:rPr lang="en-US" sz="1400" dirty="0" err="1">
                <a:solidFill>
                  <a:schemeClr val="bg1"/>
                </a:solidFill>
                <a:latin typeface="Arial Narrow" pitchFamily="34" charset="0"/>
              </a:rPr>
              <a:t>Dupre</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err="1">
                <a:solidFill>
                  <a:schemeClr val="bg1"/>
                </a:solidFill>
                <a:latin typeface="Arial Narrow" pitchFamily="34" charset="0"/>
              </a:rPr>
              <a:t>Diab</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Care</a:t>
            </a:r>
            <a:r>
              <a:rPr lang="en-US" sz="1400" dirty="0" smtClean="0">
                <a:solidFill>
                  <a:schemeClr val="bg1"/>
                </a:solidFill>
                <a:latin typeface="Arial Narrow" pitchFamily="34" charset="0"/>
              </a:rPr>
              <a:t> 1988;1:37-44. Reprinted with permission from the American Diabetes Association.</a:t>
            </a:r>
            <a:endParaRPr lang="en-US" sz="1400" dirty="0">
              <a:solidFill>
                <a:schemeClr val="bg1"/>
              </a:solidFill>
              <a:latin typeface="Arial Narrow" pitchFamily="34" charset="0"/>
            </a:endParaRPr>
          </a:p>
        </p:txBody>
      </p:sp>
      <p:sp>
        <p:nvSpPr>
          <p:cNvPr id="57352" name="TextBox 14"/>
          <p:cNvSpPr txBox="1">
            <a:spLocks noChangeArrowheads="1"/>
          </p:cNvSpPr>
          <p:nvPr/>
        </p:nvSpPr>
        <p:spPr bwMode="auto">
          <a:xfrm>
            <a:off x="4257675" y="1447800"/>
            <a:ext cx="4724400" cy="923330"/>
          </a:xfrm>
          <a:prstGeom prst="rect">
            <a:avLst/>
          </a:prstGeom>
          <a:noFill/>
          <a:ln w="9525">
            <a:noFill/>
            <a:miter lim="800000"/>
            <a:headEnd/>
            <a:tailEnd/>
          </a:ln>
        </p:spPr>
        <p:txBody>
          <a:bodyPr>
            <a:spAutoFit/>
          </a:bodyPr>
          <a:lstStyle/>
          <a:p>
            <a:r>
              <a:rPr lang="en-US" dirty="0" err="1">
                <a:solidFill>
                  <a:schemeClr val="bg1"/>
                </a:solidFill>
              </a:rPr>
              <a:t>Immunosuppression</a:t>
            </a:r>
            <a:r>
              <a:rPr lang="en-US" dirty="0">
                <a:solidFill>
                  <a:schemeClr val="bg1"/>
                </a:solidFill>
              </a:rPr>
              <a:t> with </a:t>
            </a:r>
            <a:r>
              <a:rPr lang="en-US" dirty="0" err="1">
                <a:solidFill>
                  <a:schemeClr val="bg1"/>
                </a:solidFill>
              </a:rPr>
              <a:t>cyclosporin</a:t>
            </a:r>
            <a:r>
              <a:rPr lang="en-US" dirty="0">
                <a:solidFill>
                  <a:schemeClr val="bg1"/>
                </a:solidFill>
              </a:rPr>
              <a:t> enhances beta-cell function but lacks tolerability and safety</a:t>
            </a:r>
          </a:p>
        </p:txBody>
      </p:sp>
      <p:sp>
        <p:nvSpPr>
          <p:cNvPr id="57353" name="Line 13"/>
          <p:cNvSpPr>
            <a:spLocks noChangeShapeType="1"/>
          </p:cNvSpPr>
          <p:nvPr/>
        </p:nvSpPr>
        <p:spPr bwMode="auto">
          <a:xfrm>
            <a:off x="1209675" y="1514475"/>
            <a:ext cx="0" cy="1419225"/>
          </a:xfrm>
          <a:prstGeom prst="line">
            <a:avLst/>
          </a:prstGeom>
          <a:noFill/>
          <a:ln w="12700">
            <a:solidFill>
              <a:schemeClr val="bg1"/>
            </a:solidFill>
            <a:round/>
            <a:headEnd/>
            <a:tailEnd/>
          </a:ln>
        </p:spPr>
        <p:txBody>
          <a:bodyPr/>
          <a:lstStyle/>
          <a:p>
            <a:endParaRPr lang="en-US"/>
          </a:p>
        </p:txBody>
      </p:sp>
      <p:sp>
        <p:nvSpPr>
          <p:cNvPr id="57354" name="Line 14"/>
          <p:cNvSpPr>
            <a:spLocks noChangeShapeType="1"/>
          </p:cNvSpPr>
          <p:nvPr/>
        </p:nvSpPr>
        <p:spPr bwMode="auto">
          <a:xfrm>
            <a:off x="1149350" y="2895600"/>
            <a:ext cx="2589213" cy="0"/>
          </a:xfrm>
          <a:prstGeom prst="line">
            <a:avLst/>
          </a:prstGeom>
          <a:noFill/>
          <a:ln w="12700">
            <a:solidFill>
              <a:schemeClr val="bg1"/>
            </a:solidFill>
            <a:round/>
            <a:headEnd/>
            <a:tailEnd/>
          </a:ln>
        </p:spPr>
        <p:txBody>
          <a:bodyPr/>
          <a:lstStyle/>
          <a:p>
            <a:endParaRPr lang="en-US"/>
          </a:p>
        </p:txBody>
      </p:sp>
      <p:sp>
        <p:nvSpPr>
          <p:cNvPr id="57355" name="Line 15"/>
          <p:cNvSpPr>
            <a:spLocks noChangeShapeType="1"/>
          </p:cNvSpPr>
          <p:nvPr/>
        </p:nvSpPr>
        <p:spPr bwMode="auto">
          <a:xfrm>
            <a:off x="1149350" y="1719263"/>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56" name="Line 16"/>
          <p:cNvSpPr>
            <a:spLocks noChangeShapeType="1"/>
          </p:cNvSpPr>
          <p:nvPr/>
        </p:nvSpPr>
        <p:spPr bwMode="auto">
          <a:xfrm>
            <a:off x="1149350" y="2020888"/>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57" name="Line 17"/>
          <p:cNvSpPr>
            <a:spLocks noChangeShapeType="1"/>
          </p:cNvSpPr>
          <p:nvPr/>
        </p:nvSpPr>
        <p:spPr bwMode="auto">
          <a:xfrm>
            <a:off x="1149350" y="2338388"/>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58" name="Line 18"/>
          <p:cNvSpPr>
            <a:spLocks noChangeShapeType="1"/>
          </p:cNvSpPr>
          <p:nvPr/>
        </p:nvSpPr>
        <p:spPr bwMode="auto">
          <a:xfrm>
            <a:off x="1149350" y="2633663"/>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59" name="Line 19"/>
          <p:cNvSpPr>
            <a:spLocks noChangeShapeType="1"/>
          </p:cNvSpPr>
          <p:nvPr/>
        </p:nvSpPr>
        <p:spPr bwMode="auto">
          <a:xfrm>
            <a:off x="1149350" y="2909888"/>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60" name="Rectangle 36"/>
          <p:cNvSpPr>
            <a:spLocks noChangeArrowheads="1"/>
          </p:cNvSpPr>
          <p:nvPr/>
        </p:nvSpPr>
        <p:spPr bwMode="auto">
          <a:xfrm>
            <a:off x="880895" y="2833688"/>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0.2</a:t>
            </a:r>
          </a:p>
        </p:txBody>
      </p:sp>
      <p:sp>
        <p:nvSpPr>
          <p:cNvPr id="57361" name="Rectangle 57"/>
          <p:cNvSpPr>
            <a:spLocks noChangeArrowheads="1"/>
          </p:cNvSpPr>
          <p:nvPr/>
        </p:nvSpPr>
        <p:spPr bwMode="auto">
          <a:xfrm rot="-5400000">
            <a:off x="301796" y="2132549"/>
            <a:ext cx="785471"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dirty="0">
                <a:solidFill>
                  <a:schemeClr val="bg1"/>
                </a:solidFill>
              </a:rPr>
              <a:t>CP </a:t>
            </a:r>
            <a:r>
              <a:rPr lang="en-US" sz="1200" b="1" dirty="0" err="1">
                <a:solidFill>
                  <a:schemeClr val="bg1"/>
                </a:solidFill>
              </a:rPr>
              <a:t>pmol</a:t>
            </a:r>
            <a:r>
              <a:rPr lang="en-US" sz="1200" b="1" dirty="0">
                <a:solidFill>
                  <a:schemeClr val="bg1"/>
                </a:solidFill>
              </a:rPr>
              <a:t>/</a:t>
            </a:r>
            <a:r>
              <a:rPr lang="en-US" sz="1200" b="1" dirty="0" err="1">
                <a:solidFill>
                  <a:schemeClr val="bg1"/>
                </a:solidFill>
              </a:rPr>
              <a:t>mL</a:t>
            </a:r>
            <a:endParaRPr lang="en-US" sz="1200" b="1" dirty="0">
              <a:solidFill>
                <a:schemeClr val="bg1"/>
              </a:solidFill>
            </a:endParaRPr>
          </a:p>
        </p:txBody>
      </p:sp>
      <p:sp>
        <p:nvSpPr>
          <p:cNvPr id="57362" name="Rectangle 36"/>
          <p:cNvSpPr>
            <a:spLocks noChangeArrowheads="1"/>
          </p:cNvSpPr>
          <p:nvPr/>
        </p:nvSpPr>
        <p:spPr bwMode="auto">
          <a:xfrm>
            <a:off x="880895" y="2538413"/>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0.4</a:t>
            </a:r>
          </a:p>
        </p:txBody>
      </p:sp>
      <p:sp>
        <p:nvSpPr>
          <p:cNvPr id="57363" name="Rectangle 36"/>
          <p:cNvSpPr>
            <a:spLocks noChangeArrowheads="1"/>
          </p:cNvSpPr>
          <p:nvPr/>
        </p:nvSpPr>
        <p:spPr bwMode="auto">
          <a:xfrm>
            <a:off x="880895" y="2252663"/>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0.6</a:t>
            </a:r>
          </a:p>
        </p:txBody>
      </p:sp>
      <p:sp>
        <p:nvSpPr>
          <p:cNvPr id="57364" name="Rectangle 36"/>
          <p:cNvSpPr>
            <a:spLocks noChangeArrowheads="1"/>
          </p:cNvSpPr>
          <p:nvPr/>
        </p:nvSpPr>
        <p:spPr bwMode="auto">
          <a:xfrm>
            <a:off x="880895" y="1919288"/>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0.8</a:t>
            </a:r>
          </a:p>
        </p:txBody>
      </p:sp>
      <p:sp>
        <p:nvSpPr>
          <p:cNvPr id="57365" name="Rectangle 36"/>
          <p:cNvSpPr>
            <a:spLocks noChangeArrowheads="1"/>
          </p:cNvSpPr>
          <p:nvPr/>
        </p:nvSpPr>
        <p:spPr bwMode="auto">
          <a:xfrm>
            <a:off x="874713" y="1619250"/>
            <a:ext cx="211137" cy="182563"/>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dirty="0"/>
              <a:t>1.0</a:t>
            </a:r>
          </a:p>
        </p:txBody>
      </p:sp>
      <p:sp>
        <p:nvSpPr>
          <p:cNvPr id="57366" name="Freeform 30"/>
          <p:cNvSpPr>
            <a:spLocks/>
          </p:cNvSpPr>
          <p:nvPr/>
        </p:nvSpPr>
        <p:spPr bwMode="auto">
          <a:xfrm>
            <a:off x="1285875" y="1695450"/>
            <a:ext cx="2438400" cy="666750"/>
          </a:xfrm>
          <a:custGeom>
            <a:avLst/>
            <a:gdLst>
              <a:gd name="T0" fmla="*/ 0 w 1536"/>
              <a:gd name="T1" fmla="*/ 2147483647 h 420"/>
              <a:gd name="T2" fmla="*/ 2147483647 w 1536"/>
              <a:gd name="T3" fmla="*/ 0 h 420"/>
              <a:gd name="T4" fmla="*/ 2147483647 w 1536"/>
              <a:gd name="T5" fmla="*/ 2147483647 h 420"/>
              <a:gd name="T6" fmla="*/ 2147483647 w 1536"/>
              <a:gd name="T7" fmla="*/ 2147483647 h 420"/>
              <a:gd name="T8" fmla="*/ 2147483647 w 1536"/>
              <a:gd name="T9" fmla="*/ 2147483647 h 420"/>
              <a:gd name="T10" fmla="*/ 0 60000 65536"/>
              <a:gd name="T11" fmla="*/ 0 60000 65536"/>
              <a:gd name="T12" fmla="*/ 0 60000 65536"/>
              <a:gd name="T13" fmla="*/ 0 60000 65536"/>
              <a:gd name="T14" fmla="*/ 0 60000 65536"/>
              <a:gd name="T15" fmla="*/ 0 w 1536"/>
              <a:gd name="T16" fmla="*/ 0 h 420"/>
              <a:gd name="T17" fmla="*/ 1536 w 1536"/>
              <a:gd name="T18" fmla="*/ 420 h 420"/>
            </a:gdLst>
            <a:ahLst/>
            <a:cxnLst>
              <a:cxn ang="T10">
                <a:pos x="T0" y="T1"/>
              </a:cxn>
              <a:cxn ang="T11">
                <a:pos x="T2" y="T3"/>
              </a:cxn>
              <a:cxn ang="T12">
                <a:pos x="T4" y="T5"/>
              </a:cxn>
              <a:cxn ang="T13">
                <a:pos x="T6" y="T7"/>
              </a:cxn>
              <a:cxn ang="T14">
                <a:pos x="T8" y="T9"/>
              </a:cxn>
            </a:cxnLst>
            <a:rect l="T15" t="T16" r="T17" b="T18"/>
            <a:pathLst>
              <a:path w="1536" h="420">
                <a:moveTo>
                  <a:pt x="0" y="420"/>
                </a:moveTo>
                <a:lnTo>
                  <a:pt x="378" y="0"/>
                </a:lnTo>
                <a:lnTo>
                  <a:pt x="768" y="105"/>
                </a:lnTo>
                <a:lnTo>
                  <a:pt x="1143" y="105"/>
                </a:lnTo>
                <a:lnTo>
                  <a:pt x="1536" y="90"/>
                </a:lnTo>
              </a:path>
            </a:pathLst>
          </a:custGeom>
          <a:noFill/>
          <a:ln w="12700">
            <a:solidFill>
              <a:schemeClr val="tx2"/>
            </a:solidFill>
            <a:round/>
            <a:headEnd/>
            <a:tailEnd/>
          </a:ln>
        </p:spPr>
        <p:txBody>
          <a:bodyPr/>
          <a:lstStyle/>
          <a:p>
            <a:endParaRPr lang="en-US"/>
          </a:p>
        </p:txBody>
      </p:sp>
      <p:sp>
        <p:nvSpPr>
          <p:cNvPr id="57367" name="Freeform 31"/>
          <p:cNvSpPr>
            <a:spLocks/>
          </p:cNvSpPr>
          <p:nvPr/>
        </p:nvSpPr>
        <p:spPr bwMode="auto">
          <a:xfrm>
            <a:off x="1285875" y="1966913"/>
            <a:ext cx="2457450" cy="514350"/>
          </a:xfrm>
          <a:custGeom>
            <a:avLst/>
            <a:gdLst>
              <a:gd name="T0" fmla="*/ 0 w 1548"/>
              <a:gd name="T1" fmla="*/ 2147483647 h 324"/>
              <a:gd name="T2" fmla="*/ 2147483647 w 1548"/>
              <a:gd name="T3" fmla="*/ 0 h 324"/>
              <a:gd name="T4" fmla="*/ 2147483647 w 1548"/>
              <a:gd name="T5" fmla="*/ 2147483647 h 324"/>
              <a:gd name="T6" fmla="*/ 2147483647 w 1548"/>
              <a:gd name="T7" fmla="*/ 2147483647 h 324"/>
              <a:gd name="T8" fmla="*/ 2147483647 w 1548"/>
              <a:gd name="T9" fmla="*/ 2147483647 h 324"/>
              <a:gd name="T10" fmla="*/ 0 60000 65536"/>
              <a:gd name="T11" fmla="*/ 0 60000 65536"/>
              <a:gd name="T12" fmla="*/ 0 60000 65536"/>
              <a:gd name="T13" fmla="*/ 0 60000 65536"/>
              <a:gd name="T14" fmla="*/ 0 60000 65536"/>
              <a:gd name="T15" fmla="*/ 0 w 1548"/>
              <a:gd name="T16" fmla="*/ 0 h 324"/>
              <a:gd name="T17" fmla="*/ 1548 w 1548"/>
              <a:gd name="T18" fmla="*/ 324 h 324"/>
            </a:gdLst>
            <a:ahLst/>
            <a:cxnLst>
              <a:cxn ang="T10">
                <a:pos x="T0" y="T1"/>
              </a:cxn>
              <a:cxn ang="T11">
                <a:pos x="T2" y="T3"/>
              </a:cxn>
              <a:cxn ang="T12">
                <a:pos x="T4" y="T5"/>
              </a:cxn>
              <a:cxn ang="T13">
                <a:pos x="T6" y="T7"/>
              </a:cxn>
              <a:cxn ang="T14">
                <a:pos x="T8" y="T9"/>
              </a:cxn>
            </a:cxnLst>
            <a:rect l="T15" t="T16" r="T17" b="T18"/>
            <a:pathLst>
              <a:path w="1548" h="324">
                <a:moveTo>
                  <a:pt x="0" y="324"/>
                </a:moveTo>
                <a:lnTo>
                  <a:pt x="378" y="0"/>
                </a:lnTo>
                <a:lnTo>
                  <a:pt x="768" y="78"/>
                </a:lnTo>
                <a:lnTo>
                  <a:pt x="1155" y="78"/>
                </a:lnTo>
                <a:lnTo>
                  <a:pt x="1548" y="63"/>
                </a:lnTo>
              </a:path>
            </a:pathLst>
          </a:custGeom>
          <a:noFill/>
          <a:ln w="12700">
            <a:solidFill>
              <a:schemeClr val="bg1"/>
            </a:solidFill>
            <a:round/>
            <a:headEnd/>
            <a:tailEnd/>
          </a:ln>
        </p:spPr>
        <p:txBody>
          <a:bodyPr/>
          <a:lstStyle/>
          <a:p>
            <a:endParaRPr lang="en-US"/>
          </a:p>
        </p:txBody>
      </p:sp>
      <p:sp>
        <p:nvSpPr>
          <p:cNvPr id="57368" name="Freeform 32"/>
          <p:cNvSpPr>
            <a:spLocks/>
          </p:cNvSpPr>
          <p:nvPr/>
        </p:nvSpPr>
        <p:spPr bwMode="auto">
          <a:xfrm>
            <a:off x="1295400" y="2324100"/>
            <a:ext cx="2438400" cy="357188"/>
          </a:xfrm>
          <a:custGeom>
            <a:avLst/>
            <a:gdLst>
              <a:gd name="T0" fmla="*/ 0 w 1536"/>
              <a:gd name="T1" fmla="*/ 2147483647 h 225"/>
              <a:gd name="T2" fmla="*/ 2147483647 w 1536"/>
              <a:gd name="T3" fmla="*/ 0 h 225"/>
              <a:gd name="T4" fmla="*/ 2147483647 w 1536"/>
              <a:gd name="T5" fmla="*/ 2147483647 h 225"/>
              <a:gd name="T6" fmla="*/ 2147483647 w 1536"/>
              <a:gd name="T7" fmla="*/ 2147483647 h 225"/>
              <a:gd name="T8" fmla="*/ 2147483647 w 1536"/>
              <a:gd name="T9" fmla="*/ 2147483647 h 225"/>
              <a:gd name="T10" fmla="*/ 0 60000 65536"/>
              <a:gd name="T11" fmla="*/ 0 60000 65536"/>
              <a:gd name="T12" fmla="*/ 0 60000 65536"/>
              <a:gd name="T13" fmla="*/ 0 60000 65536"/>
              <a:gd name="T14" fmla="*/ 0 60000 65536"/>
              <a:gd name="T15" fmla="*/ 0 w 1536"/>
              <a:gd name="T16" fmla="*/ 0 h 225"/>
              <a:gd name="T17" fmla="*/ 1536 w 1536"/>
              <a:gd name="T18" fmla="*/ 225 h 225"/>
            </a:gdLst>
            <a:ahLst/>
            <a:cxnLst>
              <a:cxn ang="T10">
                <a:pos x="T0" y="T1"/>
              </a:cxn>
              <a:cxn ang="T11">
                <a:pos x="T2" y="T3"/>
              </a:cxn>
              <a:cxn ang="T12">
                <a:pos x="T4" y="T5"/>
              </a:cxn>
              <a:cxn ang="T13">
                <a:pos x="T6" y="T7"/>
              </a:cxn>
              <a:cxn ang="T14">
                <a:pos x="T8" y="T9"/>
              </a:cxn>
            </a:cxnLst>
            <a:rect l="T15" t="T16" r="T17" b="T18"/>
            <a:pathLst>
              <a:path w="1536" h="225">
                <a:moveTo>
                  <a:pt x="0" y="180"/>
                </a:moveTo>
                <a:lnTo>
                  <a:pt x="372" y="0"/>
                </a:lnTo>
                <a:lnTo>
                  <a:pt x="765" y="63"/>
                </a:lnTo>
                <a:lnTo>
                  <a:pt x="1158" y="162"/>
                </a:lnTo>
                <a:lnTo>
                  <a:pt x="1536" y="225"/>
                </a:lnTo>
              </a:path>
            </a:pathLst>
          </a:custGeom>
          <a:noFill/>
          <a:ln w="12700">
            <a:solidFill>
              <a:srgbClr val="33CC33"/>
            </a:solidFill>
            <a:round/>
            <a:headEnd/>
            <a:tailEnd/>
          </a:ln>
        </p:spPr>
        <p:txBody>
          <a:bodyPr/>
          <a:lstStyle/>
          <a:p>
            <a:endParaRPr lang="en-US"/>
          </a:p>
        </p:txBody>
      </p:sp>
      <p:sp>
        <p:nvSpPr>
          <p:cNvPr id="57369" name="Line 33"/>
          <p:cNvSpPr>
            <a:spLocks noChangeShapeType="1"/>
          </p:cNvSpPr>
          <p:nvPr/>
        </p:nvSpPr>
        <p:spPr bwMode="auto">
          <a:xfrm>
            <a:off x="1233488" y="3109913"/>
            <a:ext cx="0" cy="1214437"/>
          </a:xfrm>
          <a:prstGeom prst="line">
            <a:avLst/>
          </a:prstGeom>
          <a:noFill/>
          <a:ln w="12700">
            <a:solidFill>
              <a:schemeClr val="bg1"/>
            </a:solidFill>
            <a:round/>
            <a:headEnd/>
            <a:tailEnd/>
          </a:ln>
        </p:spPr>
        <p:txBody>
          <a:bodyPr/>
          <a:lstStyle/>
          <a:p>
            <a:endParaRPr lang="en-US">
              <a:solidFill>
                <a:schemeClr val="bg1"/>
              </a:solidFill>
            </a:endParaRPr>
          </a:p>
        </p:txBody>
      </p:sp>
      <p:sp>
        <p:nvSpPr>
          <p:cNvPr id="57370" name="Line 34"/>
          <p:cNvSpPr>
            <a:spLocks noChangeShapeType="1"/>
          </p:cNvSpPr>
          <p:nvPr/>
        </p:nvSpPr>
        <p:spPr bwMode="auto">
          <a:xfrm>
            <a:off x="1233488" y="4324350"/>
            <a:ext cx="2532062" cy="0"/>
          </a:xfrm>
          <a:prstGeom prst="line">
            <a:avLst/>
          </a:prstGeom>
          <a:noFill/>
          <a:ln w="12700">
            <a:solidFill>
              <a:schemeClr val="bg1"/>
            </a:solidFill>
            <a:round/>
            <a:headEnd/>
            <a:tailEnd/>
          </a:ln>
        </p:spPr>
        <p:txBody>
          <a:bodyPr/>
          <a:lstStyle/>
          <a:p>
            <a:endParaRPr lang="en-US"/>
          </a:p>
        </p:txBody>
      </p:sp>
      <p:sp>
        <p:nvSpPr>
          <p:cNvPr id="57371" name="Line 35"/>
          <p:cNvSpPr>
            <a:spLocks noChangeShapeType="1"/>
          </p:cNvSpPr>
          <p:nvPr/>
        </p:nvSpPr>
        <p:spPr bwMode="auto">
          <a:xfrm>
            <a:off x="1173163" y="3109913"/>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72" name="Line 36"/>
          <p:cNvSpPr>
            <a:spLocks noChangeShapeType="1"/>
          </p:cNvSpPr>
          <p:nvPr/>
        </p:nvSpPr>
        <p:spPr bwMode="auto">
          <a:xfrm>
            <a:off x="1173163" y="3419475"/>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73" name="Line 37"/>
          <p:cNvSpPr>
            <a:spLocks noChangeShapeType="1"/>
          </p:cNvSpPr>
          <p:nvPr/>
        </p:nvSpPr>
        <p:spPr bwMode="auto">
          <a:xfrm>
            <a:off x="1173163" y="3724275"/>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74" name="Line 38"/>
          <p:cNvSpPr>
            <a:spLocks noChangeShapeType="1"/>
          </p:cNvSpPr>
          <p:nvPr/>
        </p:nvSpPr>
        <p:spPr bwMode="auto">
          <a:xfrm>
            <a:off x="1173163" y="4038600"/>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75" name="Line 39"/>
          <p:cNvSpPr>
            <a:spLocks noChangeShapeType="1"/>
          </p:cNvSpPr>
          <p:nvPr/>
        </p:nvSpPr>
        <p:spPr bwMode="auto">
          <a:xfrm>
            <a:off x="1173163" y="4324350"/>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76" name="Freeform 40"/>
          <p:cNvSpPr>
            <a:spLocks/>
          </p:cNvSpPr>
          <p:nvPr/>
        </p:nvSpPr>
        <p:spPr bwMode="auto">
          <a:xfrm>
            <a:off x="1314450" y="3162300"/>
            <a:ext cx="2433638" cy="476250"/>
          </a:xfrm>
          <a:custGeom>
            <a:avLst/>
            <a:gdLst>
              <a:gd name="T0" fmla="*/ 0 w 1533"/>
              <a:gd name="T1" fmla="*/ 0 h 300"/>
              <a:gd name="T2" fmla="*/ 2147483647 w 1533"/>
              <a:gd name="T3" fmla="*/ 2147483647 h 300"/>
              <a:gd name="T4" fmla="*/ 2147483647 w 1533"/>
              <a:gd name="T5" fmla="*/ 2147483647 h 300"/>
              <a:gd name="T6" fmla="*/ 2147483647 w 1533"/>
              <a:gd name="T7" fmla="*/ 2147483647 h 300"/>
              <a:gd name="T8" fmla="*/ 2147483647 w 1533"/>
              <a:gd name="T9" fmla="*/ 2147483647 h 300"/>
              <a:gd name="T10" fmla="*/ 2147483647 w 1533"/>
              <a:gd name="T11" fmla="*/ 2147483647 h 300"/>
              <a:gd name="T12" fmla="*/ 0 60000 65536"/>
              <a:gd name="T13" fmla="*/ 0 60000 65536"/>
              <a:gd name="T14" fmla="*/ 0 60000 65536"/>
              <a:gd name="T15" fmla="*/ 0 60000 65536"/>
              <a:gd name="T16" fmla="*/ 0 60000 65536"/>
              <a:gd name="T17" fmla="*/ 0 60000 65536"/>
              <a:gd name="T18" fmla="*/ 0 w 1533"/>
              <a:gd name="T19" fmla="*/ 0 h 300"/>
              <a:gd name="T20" fmla="*/ 1533 w 1533"/>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533" h="300">
                <a:moveTo>
                  <a:pt x="0" y="0"/>
                </a:moveTo>
                <a:lnTo>
                  <a:pt x="393" y="300"/>
                </a:lnTo>
                <a:lnTo>
                  <a:pt x="774" y="243"/>
                </a:lnTo>
                <a:lnTo>
                  <a:pt x="1146" y="138"/>
                </a:lnTo>
                <a:lnTo>
                  <a:pt x="1533" y="48"/>
                </a:lnTo>
                <a:lnTo>
                  <a:pt x="1518" y="72"/>
                </a:lnTo>
              </a:path>
            </a:pathLst>
          </a:custGeom>
          <a:noFill/>
          <a:ln w="9525">
            <a:solidFill>
              <a:srgbClr val="33CC33"/>
            </a:solidFill>
            <a:round/>
            <a:headEnd/>
            <a:tailEnd/>
          </a:ln>
        </p:spPr>
        <p:txBody>
          <a:bodyPr/>
          <a:lstStyle/>
          <a:p>
            <a:endParaRPr lang="en-US"/>
          </a:p>
        </p:txBody>
      </p:sp>
      <p:sp>
        <p:nvSpPr>
          <p:cNvPr id="57377" name="Rectangle 36"/>
          <p:cNvSpPr>
            <a:spLocks noChangeArrowheads="1"/>
          </p:cNvSpPr>
          <p:nvPr/>
        </p:nvSpPr>
        <p:spPr bwMode="auto">
          <a:xfrm>
            <a:off x="928520" y="3948113"/>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0.2</a:t>
            </a:r>
          </a:p>
        </p:txBody>
      </p:sp>
      <p:sp>
        <p:nvSpPr>
          <p:cNvPr id="57378" name="Rectangle 36"/>
          <p:cNvSpPr>
            <a:spLocks noChangeArrowheads="1"/>
          </p:cNvSpPr>
          <p:nvPr/>
        </p:nvSpPr>
        <p:spPr bwMode="auto">
          <a:xfrm>
            <a:off x="928520" y="3638550"/>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0.4</a:t>
            </a:r>
          </a:p>
        </p:txBody>
      </p:sp>
      <p:sp>
        <p:nvSpPr>
          <p:cNvPr id="57379" name="Rectangle 36"/>
          <p:cNvSpPr>
            <a:spLocks noChangeArrowheads="1"/>
          </p:cNvSpPr>
          <p:nvPr/>
        </p:nvSpPr>
        <p:spPr bwMode="auto">
          <a:xfrm>
            <a:off x="928520" y="3328988"/>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0.6</a:t>
            </a:r>
          </a:p>
        </p:txBody>
      </p:sp>
      <p:sp>
        <p:nvSpPr>
          <p:cNvPr id="57380" name="Rectangle 36"/>
          <p:cNvSpPr>
            <a:spLocks noChangeArrowheads="1"/>
          </p:cNvSpPr>
          <p:nvPr/>
        </p:nvSpPr>
        <p:spPr bwMode="auto">
          <a:xfrm>
            <a:off x="928520" y="3014663"/>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0.8</a:t>
            </a:r>
          </a:p>
        </p:txBody>
      </p:sp>
      <p:sp>
        <p:nvSpPr>
          <p:cNvPr id="57381" name="Rectangle 36"/>
          <p:cNvSpPr>
            <a:spLocks noChangeArrowheads="1"/>
          </p:cNvSpPr>
          <p:nvPr/>
        </p:nvSpPr>
        <p:spPr bwMode="auto">
          <a:xfrm>
            <a:off x="933283" y="4219575"/>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0.0</a:t>
            </a:r>
          </a:p>
        </p:txBody>
      </p:sp>
      <p:sp>
        <p:nvSpPr>
          <p:cNvPr id="57382" name="Freeform 46"/>
          <p:cNvSpPr>
            <a:spLocks/>
          </p:cNvSpPr>
          <p:nvPr/>
        </p:nvSpPr>
        <p:spPr bwMode="auto">
          <a:xfrm>
            <a:off x="1314450" y="3429000"/>
            <a:ext cx="2428875" cy="690563"/>
          </a:xfrm>
          <a:custGeom>
            <a:avLst/>
            <a:gdLst>
              <a:gd name="T0" fmla="*/ 0 w 1530"/>
              <a:gd name="T1" fmla="*/ 0 h 435"/>
              <a:gd name="T2" fmla="*/ 2147483647 w 1530"/>
              <a:gd name="T3" fmla="*/ 2147483647 h 435"/>
              <a:gd name="T4" fmla="*/ 2147483647 w 1530"/>
              <a:gd name="T5" fmla="*/ 2147483647 h 435"/>
              <a:gd name="T6" fmla="*/ 2147483647 w 1530"/>
              <a:gd name="T7" fmla="*/ 2147483647 h 435"/>
              <a:gd name="T8" fmla="*/ 2147483647 w 1530"/>
              <a:gd name="T9" fmla="*/ 2147483647 h 435"/>
              <a:gd name="T10" fmla="*/ 2147483647 w 1530"/>
              <a:gd name="T11" fmla="*/ 2147483647 h 435"/>
              <a:gd name="T12" fmla="*/ 0 60000 65536"/>
              <a:gd name="T13" fmla="*/ 0 60000 65536"/>
              <a:gd name="T14" fmla="*/ 0 60000 65536"/>
              <a:gd name="T15" fmla="*/ 0 60000 65536"/>
              <a:gd name="T16" fmla="*/ 0 60000 65536"/>
              <a:gd name="T17" fmla="*/ 0 60000 65536"/>
              <a:gd name="T18" fmla="*/ 0 w 1530"/>
              <a:gd name="T19" fmla="*/ 0 h 435"/>
              <a:gd name="T20" fmla="*/ 1530 w 1530"/>
              <a:gd name="T21" fmla="*/ 435 h 435"/>
            </a:gdLst>
            <a:ahLst/>
            <a:cxnLst>
              <a:cxn ang="T12">
                <a:pos x="T0" y="T1"/>
              </a:cxn>
              <a:cxn ang="T13">
                <a:pos x="T2" y="T3"/>
              </a:cxn>
              <a:cxn ang="T14">
                <a:pos x="T4" y="T5"/>
              </a:cxn>
              <a:cxn ang="T15">
                <a:pos x="T6" y="T7"/>
              </a:cxn>
              <a:cxn ang="T16">
                <a:pos x="T8" y="T9"/>
              </a:cxn>
              <a:cxn ang="T17">
                <a:pos x="T10" y="T11"/>
              </a:cxn>
            </a:cxnLst>
            <a:rect l="T18" t="T19" r="T20" b="T21"/>
            <a:pathLst>
              <a:path w="1530" h="435">
                <a:moveTo>
                  <a:pt x="0" y="0"/>
                </a:moveTo>
                <a:lnTo>
                  <a:pt x="393" y="387"/>
                </a:lnTo>
                <a:lnTo>
                  <a:pt x="771" y="348"/>
                </a:lnTo>
                <a:lnTo>
                  <a:pt x="1158" y="435"/>
                </a:lnTo>
                <a:lnTo>
                  <a:pt x="1530" y="402"/>
                </a:lnTo>
                <a:lnTo>
                  <a:pt x="1527" y="402"/>
                </a:lnTo>
              </a:path>
            </a:pathLst>
          </a:custGeom>
          <a:noFill/>
          <a:ln w="9525">
            <a:solidFill>
              <a:schemeClr val="bg1"/>
            </a:solidFill>
            <a:round/>
            <a:headEnd/>
            <a:tailEnd/>
          </a:ln>
        </p:spPr>
        <p:txBody>
          <a:bodyPr/>
          <a:lstStyle/>
          <a:p>
            <a:endParaRPr lang="en-US"/>
          </a:p>
        </p:txBody>
      </p:sp>
      <p:sp>
        <p:nvSpPr>
          <p:cNvPr id="57383" name="Freeform 47"/>
          <p:cNvSpPr>
            <a:spLocks/>
          </p:cNvSpPr>
          <p:nvPr/>
        </p:nvSpPr>
        <p:spPr bwMode="auto">
          <a:xfrm>
            <a:off x="1314450" y="3624263"/>
            <a:ext cx="2447925" cy="657225"/>
          </a:xfrm>
          <a:custGeom>
            <a:avLst/>
            <a:gdLst>
              <a:gd name="T0" fmla="*/ 0 w 1542"/>
              <a:gd name="T1" fmla="*/ 0 h 414"/>
              <a:gd name="T2" fmla="*/ 2147483647 w 1542"/>
              <a:gd name="T3" fmla="*/ 2147483647 h 414"/>
              <a:gd name="T4" fmla="*/ 2147483647 w 1542"/>
              <a:gd name="T5" fmla="*/ 2147483647 h 414"/>
              <a:gd name="T6" fmla="*/ 2147483647 w 1542"/>
              <a:gd name="T7" fmla="*/ 2147483647 h 414"/>
              <a:gd name="T8" fmla="*/ 2147483647 w 1542"/>
              <a:gd name="T9" fmla="*/ 2147483647 h 414"/>
              <a:gd name="T10" fmla="*/ 2147483647 w 1542"/>
              <a:gd name="T11" fmla="*/ 2147483647 h 414"/>
              <a:gd name="T12" fmla="*/ 0 60000 65536"/>
              <a:gd name="T13" fmla="*/ 0 60000 65536"/>
              <a:gd name="T14" fmla="*/ 0 60000 65536"/>
              <a:gd name="T15" fmla="*/ 0 60000 65536"/>
              <a:gd name="T16" fmla="*/ 0 60000 65536"/>
              <a:gd name="T17" fmla="*/ 0 60000 65536"/>
              <a:gd name="T18" fmla="*/ 0 w 1542"/>
              <a:gd name="T19" fmla="*/ 0 h 414"/>
              <a:gd name="T20" fmla="*/ 1542 w 1542"/>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1542" h="414">
                <a:moveTo>
                  <a:pt x="0" y="0"/>
                </a:moveTo>
                <a:lnTo>
                  <a:pt x="387" y="390"/>
                </a:lnTo>
                <a:lnTo>
                  <a:pt x="780" y="399"/>
                </a:lnTo>
                <a:lnTo>
                  <a:pt x="1158" y="414"/>
                </a:lnTo>
                <a:lnTo>
                  <a:pt x="1542" y="408"/>
                </a:lnTo>
                <a:lnTo>
                  <a:pt x="1541" y="408"/>
                </a:lnTo>
              </a:path>
            </a:pathLst>
          </a:custGeom>
          <a:noFill/>
          <a:ln w="9525">
            <a:solidFill>
              <a:schemeClr val="tx2"/>
            </a:solidFill>
            <a:round/>
            <a:headEnd/>
            <a:tailEnd/>
          </a:ln>
        </p:spPr>
        <p:txBody>
          <a:bodyPr/>
          <a:lstStyle/>
          <a:p>
            <a:endParaRPr lang="en-US"/>
          </a:p>
        </p:txBody>
      </p:sp>
      <p:sp>
        <p:nvSpPr>
          <p:cNvPr id="57384" name="Line 48"/>
          <p:cNvSpPr>
            <a:spLocks noChangeShapeType="1"/>
          </p:cNvSpPr>
          <p:nvPr/>
        </p:nvSpPr>
        <p:spPr bwMode="auto">
          <a:xfrm>
            <a:off x="1257300" y="4448175"/>
            <a:ext cx="0" cy="1271588"/>
          </a:xfrm>
          <a:prstGeom prst="line">
            <a:avLst/>
          </a:prstGeom>
          <a:noFill/>
          <a:ln w="12700">
            <a:solidFill>
              <a:schemeClr val="bg1"/>
            </a:solidFill>
            <a:round/>
            <a:headEnd/>
            <a:tailEnd/>
          </a:ln>
        </p:spPr>
        <p:txBody>
          <a:bodyPr/>
          <a:lstStyle/>
          <a:p>
            <a:endParaRPr lang="en-US">
              <a:solidFill>
                <a:schemeClr val="bg1"/>
              </a:solidFill>
            </a:endParaRPr>
          </a:p>
        </p:txBody>
      </p:sp>
      <p:sp>
        <p:nvSpPr>
          <p:cNvPr id="57385" name="Line 49"/>
          <p:cNvSpPr>
            <a:spLocks noChangeShapeType="1"/>
          </p:cNvSpPr>
          <p:nvPr/>
        </p:nvSpPr>
        <p:spPr bwMode="auto">
          <a:xfrm>
            <a:off x="1257300" y="5719763"/>
            <a:ext cx="2536825" cy="0"/>
          </a:xfrm>
          <a:prstGeom prst="line">
            <a:avLst/>
          </a:prstGeom>
          <a:noFill/>
          <a:ln w="12700">
            <a:solidFill>
              <a:schemeClr val="bg1"/>
            </a:solidFill>
            <a:round/>
            <a:headEnd/>
            <a:tailEnd/>
          </a:ln>
        </p:spPr>
        <p:txBody>
          <a:bodyPr/>
          <a:lstStyle/>
          <a:p>
            <a:endParaRPr lang="en-US"/>
          </a:p>
        </p:txBody>
      </p:sp>
      <p:sp>
        <p:nvSpPr>
          <p:cNvPr id="57386" name="Line 50"/>
          <p:cNvSpPr>
            <a:spLocks noChangeShapeType="1"/>
          </p:cNvSpPr>
          <p:nvPr/>
        </p:nvSpPr>
        <p:spPr bwMode="auto">
          <a:xfrm>
            <a:off x="1196975" y="4629150"/>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87" name="Line 51"/>
          <p:cNvSpPr>
            <a:spLocks noChangeShapeType="1"/>
          </p:cNvSpPr>
          <p:nvPr/>
        </p:nvSpPr>
        <p:spPr bwMode="auto">
          <a:xfrm>
            <a:off x="1196975" y="4943475"/>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88" name="Line 52"/>
          <p:cNvSpPr>
            <a:spLocks noChangeShapeType="1"/>
          </p:cNvSpPr>
          <p:nvPr/>
        </p:nvSpPr>
        <p:spPr bwMode="auto">
          <a:xfrm>
            <a:off x="1196975" y="5257800"/>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89" name="Line 53"/>
          <p:cNvSpPr>
            <a:spLocks noChangeShapeType="1"/>
          </p:cNvSpPr>
          <p:nvPr/>
        </p:nvSpPr>
        <p:spPr bwMode="auto">
          <a:xfrm>
            <a:off x="1196975" y="5572125"/>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90" name="Line 54"/>
          <p:cNvSpPr>
            <a:spLocks noChangeShapeType="1"/>
          </p:cNvSpPr>
          <p:nvPr/>
        </p:nvSpPr>
        <p:spPr bwMode="auto">
          <a:xfrm rot="-5400000">
            <a:off x="3141662" y="5749926"/>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91" name="Line 55"/>
          <p:cNvSpPr>
            <a:spLocks noChangeShapeType="1"/>
          </p:cNvSpPr>
          <p:nvPr/>
        </p:nvSpPr>
        <p:spPr bwMode="auto">
          <a:xfrm rot="-5400000">
            <a:off x="2532062" y="5749926"/>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92" name="Line 56"/>
          <p:cNvSpPr>
            <a:spLocks noChangeShapeType="1"/>
          </p:cNvSpPr>
          <p:nvPr/>
        </p:nvSpPr>
        <p:spPr bwMode="auto">
          <a:xfrm rot="-5400000">
            <a:off x="1912937" y="5749926"/>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93" name="Line 57"/>
          <p:cNvSpPr>
            <a:spLocks noChangeShapeType="1"/>
          </p:cNvSpPr>
          <p:nvPr/>
        </p:nvSpPr>
        <p:spPr bwMode="auto">
          <a:xfrm rot="-5400000">
            <a:off x="1308100" y="5749926"/>
            <a:ext cx="60325" cy="0"/>
          </a:xfrm>
          <a:prstGeom prst="line">
            <a:avLst/>
          </a:prstGeom>
          <a:noFill/>
          <a:ln w="12700">
            <a:solidFill>
              <a:schemeClr val="tx1"/>
            </a:solidFill>
            <a:round/>
            <a:headEnd/>
            <a:tailEnd/>
          </a:ln>
        </p:spPr>
        <p:txBody>
          <a:bodyPr/>
          <a:lstStyle/>
          <a:p>
            <a:endParaRPr lang="en-US">
              <a:solidFill>
                <a:schemeClr val="bg1"/>
              </a:solidFill>
            </a:endParaRPr>
          </a:p>
        </p:txBody>
      </p:sp>
      <p:sp>
        <p:nvSpPr>
          <p:cNvPr id="57394" name="Rectangle 36"/>
          <p:cNvSpPr>
            <a:spLocks noChangeArrowheads="1"/>
          </p:cNvSpPr>
          <p:nvPr/>
        </p:nvSpPr>
        <p:spPr bwMode="auto">
          <a:xfrm>
            <a:off x="966620" y="5481638"/>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6.0</a:t>
            </a:r>
          </a:p>
        </p:txBody>
      </p:sp>
      <p:sp>
        <p:nvSpPr>
          <p:cNvPr id="57395" name="Rectangle 36"/>
          <p:cNvSpPr>
            <a:spLocks noChangeArrowheads="1"/>
          </p:cNvSpPr>
          <p:nvPr/>
        </p:nvSpPr>
        <p:spPr bwMode="auto">
          <a:xfrm>
            <a:off x="966620" y="5167313"/>
            <a:ext cx="198772"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8.0</a:t>
            </a:r>
          </a:p>
        </p:txBody>
      </p:sp>
      <p:sp>
        <p:nvSpPr>
          <p:cNvPr id="57396" name="Rectangle 36"/>
          <p:cNvSpPr>
            <a:spLocks noChangeArrowheads="1"/>
          </p:cNvSpPr>
          <p:nvPr/>
        </p:nvSpPr>
        <p:spPr bwMode="auto">
          <a:xfrm>
            <a:off x="828675" y="4857750"/>
            <a:ext cx="342900" cy="184666"/>
          </a:xfrm>
          <a:prstGeom prst="rect">
            <a:avLst/>
          </a:prstGeom>
          <a:noFill/>
          <a:ln w="9525">
            <a:noFill/>
            <a:miter lim="800000"/>
            <a:headEnd/>
            <a:tailEnd/>
          </a:ln>
        </p:spPr>
        <p:txBody>
          <a:bodyPr lIns="0" tIns="0" rIns="0" bIns="0">
            <a:spAutoFit/>
          </a:bodyPr>
          <a:lstStyle/>
          <a:p>
            <a:pPr algn="ctr" eaLnBrk="0" hangingPunct="0">
              <a:spcBef>
                <a:spcPct val="20000"/>
              </a:spcBef>
              <a:buClr>
                <a:schemeClr val="tx1"/>
              </a:buClr>
              <a:buSzPct val="80000"/>
            </a:pPr>
            <a:r>
              <a:rPr lang="en-US" sz="1200" b="1">
                <a:solidFill>
                  <a:schemeClr val="bg1"/>
                </a:solidFill>
              </a:rPr>
              <a:t>10.0</a:t>
            </a:r>
          </a:p>
        </p:txBody>
      </p:sp>
      <p:sp>
        <p:nvSpPr>
          <p:cNvPr id="57397" name="Rectangle 36"/>
          <p:cNvSpPr>
            <a:spLocks noChangeArrowheads="1"/>
          </p:cNvSpPr>
          <p:nvPr/>
        </p:nvSpPr>
        <p:spPr bwMode="auto">
          <a:xfrm>
            <a:off x="828675" y="4543425"/>
            <a:ext cx="342900" cy="184666"/>
          </a:xfrm>
          <a:prstGeom prst="rect">
            <a:avLst/>
          </a:prstGeom>
          <a:noFill/>
          <a:ln w="9525">
            <a:noFill/>
            <a:miter lim="800000"/>
            <a:headEnd/>
            <a:tailEnd/>
          </a:ln>
        </p:spPr>
        <p:txBody>
          <a:bodyPr lIns="0" tIns="0" rIns="0" bIns="0">
            <a:spAutoFit/>
          </a:bodyPr>
          <a:lstStyle/>
          <a:p>
            <a:pPr algn="ctr" eaLnBrk="0" hangingPunct="0">
              <a:spcBef>
                <a:spcPct val="20000"/>
              </a:spcBef>
              <a:buClr>
                <a:schemeClr val="tx1"/>
              </a:buClr>
              <a:buSzPct val="80000"/>
            </a:pPr>
            <a:r>
              <a:rPr lang="en-US" sz="1200" b="1">
                <a:solidFill>
                  <a:schemeClr val="bg1"/>
                </a:solidFill>
              </a:rPr>
              <a:t>12.0</a:t>
            </a:r>
          </a:p>
        </p:txBody>
      </p:sp>
      <p:sp>
        <p:nvSpPr>
          <p:cNvPr id="57398" name="Rectangle 36"/>
          <p:cNvSpPr>
            <a:spLocks noChangeArrowheads="1"/>
          </p:cNvSpPr>
          <p:nvPr/>
        </p:nvSpPr>
        <p:spPr bwMode="auto">
          <a:xfrm>
            <a:off x="1298195" y="5772150"/>
            <a:ext cx="78548"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0</a:t>
            </a:r>
          </a:p>
        </p:txBody>
      </p:sp>
      <p:sp>
        <p:nvSpPr>
          <p:cNvPr id="57399" name="Rectangle 36"/>
          <p:cNvSpPr>
            <a:spLocks noChangeArrowheads="1"/>
          </p:cNvSpPr>
          <p:nvPr/>
        </p:nvSpPr>
        <p:spPr bwMode="auto">
          <a:xfrm>
            <a:off x="1903033" y="5772150"/>
            <a:ext cx="78547"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3</a:t>
            </a:r>
          </a:p>
        </p:txBody>
      </p:sp>
      <p:sp>
        <p:nvSpPr>
          <p:cNvPr id="57400" name="Rectangle 36"/>
          <p:cNvSpPr>
            <a:spLocks noChangeArrowheads="1"/>
          </p:cNvSpPr>
          <p:nvPr/>
        </p:nvSpPr>
        <p:spPr bwMode="auto">
          <a:xfrm>
            <a:off x="2525333" y="5772150"/>
            <a:ext cx="78547"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6</a:t>
            </a:r>
          </a:p>
        </p:txBody>
      </p:sp>
      <p:sp>
        <p:nvSpPr>
          <p:cNvPr id="57401" name="Rectangle 36"/>
          <p:cNvSpPr>
            <a:spLocks noChangeArrowheads="1"/>
          </p:cNvSpPr>
          <p:nvPr/>
        </p:nvSpPr>
        <p:spPr bwMode="auto">
          <a:xfrm>
            <a:off x="3134933" y="5772150"/>
            <a:ext cx="78547"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9</a:t>
            </a:r>
          </a:p>
        </p:txBody>
      </p:sp>
      <p:sp>
        <p:nvSpPr>
          <p:cNvPr id="57402" name="Rectangle 36"/>
          <p:cNvSpPr>
            <a:spLocks noChangeArrowheads="1"/>
          </p:cNvSpPr>
          <p:nvPr/>
        </p:nvSpPr>
        <p:spPr bwMode="auto">
          <a:xfrm>
            <a:off x="3703638" y="5772150"/>
            <a:ext cx="173037" cy="184666"/>
          </a:xfrm>
          <a:prstGeom prst="rect">
            <a:avLst/>
          </a:prstGeom>
          <a:noFill/>
          <a:ln w="9525">
            <a:noFill/>
            <a:miter lim="800000"/>
            <a:headEnd/>
            <a:tailEnd/>
          </a:ln>
        </p:spPr>
        <p:txBody>
          <a:bodyPr lIns="0" tIns="0" rIns="0" bIns="0">
            <a:spAutoFit/>
          </a:bodyPr>
          <a:lstStyle/>
          <a:p>
            <a:pPr algn="ctr" eaLnBrk="0" hangingPunct="0">
              <a:spcBef>
                <a:spcPct val="20000"/>
              </a:spcBef>
              <a:buClr>
                <a:schemeClr val="tx1"/>
              </a:buClr>
              <a:buSzPct val="80000"/>
            </a:pPr>
            <a:r>
              <a:rPr lang="en-US" sz="1200" b="1">
                <a:solidFill>
                  <a:schemeClr val="bg1"/>
                </a:solidFill>
              </a:rPr>
              <a:t>12</a:t>
            </a:r>
          </a:p>
        </p:txBody>
      </p:sp>
      <p:sp>
        <p:nvSpPr>
          <p:cNvPr id="57403" name="Line 67"/>
          <p:cNvSpPr>
            <a:spLocks noChangeShapeType="1"/>
          </p:cNvSpPr>
          <p:nvPr/>
        </p:nvSpPr>
        <p:spPr bwMode="auto">
          <a:xfrm rot="-5400000">
            <a:off x="3759200" y="5749926"/>
            <a:ext cx="60325" cy="0"/>
          </a:xfrm>
          <a:prstGeom prst="line">
            <a:avLst/>
          </a:prstGeom>
          <a:noFill/>
          <a:ln w="12700">
            <a:solidFill>
              <a:schemeClr val="tx1"/>
            </a:solidFill>
            <a:round/>
            <a:headEnd/>
            <a:tailEnd/>
          </a:ln>
        </p:spPr>
        <p:txBody>
          <a:bodyPr/>
          <a:lstStyle/>
          <a:p>
            <a:endParaRPr lang="en-US"/>
          </a:p>
        </p:txBody>
      </p:sp>
      <p:sp>
        <p:nvSpPr>
          <p:cNvPr id="57404" name="Freeform 68"/>
          <p:cNvSpPr>
            <a:spLocks/>
          </p:cNvSpPr>
          <p:nvPr/>
        </p:nvSpPr>
        <p:spPr bwMode="auto">
          <a:xfrm>
            <a:off x="1338263" y="4729163"/>
            <a:ext cx="2433637" cy="557212"/>
          </a:xfrm>
          <a:custGeom>
            <a:avLst/>
            <a:gdLst>
              <a:gd name="T0" fmla="*/ 0 w 1533"/>
              <a:gd name="T1" fmla="*/ 0 h 351"/>
              <a:gd name="T2" fmla="*/ 2147483647 w 1533"/>
              <a:gd name="T3" fmla="*/ 2147483647 h 351"/>
              <a:gd name="T4" fmla="*/ 2147483647 w 1533"/>
              <a:gd name="T5" fmla="*/ 2147483647 h 351"/>
              <a:gd name="T6" fmla="*/ 2147483647 w 1533"/>
              <a:gd name="T7" fmla="*/ 2147483647 h 351"/>
              <a:gd name="T8" fmla="*/ 2147483647 w 1533"/>
              <a:gd name="T9" fmla="*/ 2147483647 h 351"/>
              <a:gd name="T10" fmla="*/ 2147483647 w 1533"/>
              <a:gd name="T11" fmla="*/ 2147483647 h 351"/>
              <a:gd name="T12" fmla="*/ 0 60000 65536"/>
              <a:gd name="T13" fmla="*/ 0 60000 65536"/>
              <a:gd name="T14" fmla="*/ 0 60000 65536"/>
              <a:gd name="T15" fmla="*/ 0 60000 65536"/>
              <a:gd name="T16" fmla="*/ 0 60000 65536"/>
              <a:gd name="T17" fmla="*/ 0 60000 65536"/>
              <a:gd name="T18" fmla="*/ 0 w 1533"/>
              <a:gd name="T19" fmla="*/ 0 h 351"/>
              <a:gd name="T20" fmla="*/ 1533 w 1533"/>
              <a:gd name="T21" fmla="*/ 351 h 351"/>
            </a:gdLst>
            <a:ahLst/>
            <a:cxnLst>
              <a:cxn ang="T12">
                <a:pos x="T0" y="T1"/>
              </a:cxn>
              <a:cxn ang="T13">
                <a:pos x="T2" y="T3"/>
              </a:cxn>
              <a:cxn ang="T14">
                <a:pos x="T4" y="T5"/>
              </a:cxn>
              <a:cxn ang="T15">
                <a:pos x="T6" y="T7"/>
              </a:cxn>
              <a:cxn ang="T16">
                <a:pos x="T8" y="T9"/>
              </a:cxn>
              <a:cxn ang="T17">
                <a:pos x="T10" y="T11"/>
              </a:cxn>
            </a:cxnLst>
            <a:rect l="T18" t="T19" r="T20" b="T21"/>
            <a:pathLst>
              <a:path w="1533" h="351">
                <a:moveTo>
                  <a:pt x="0" y="0"/>
                </a:moveTo>
                <a:lnTo>
                  <a:pt x="384" y="312"/>
                </a:lnTo>
                <a:lnTo>
                  <a:pt x="756" y="351"/>
                </a:lnTo>
                <a:lnTo>
                  <a:pt x="1146" y="204"/>
                </a:lnTo>
                <a:lnTo>
                  <a:pt x="1533" y="99"/>
                </a:lnTo>
                <a:lnTo>
                  <a:pt x="1530" y="96"/>
                </a:lnTo>
              </a:path>
            </a:pathLst>
          </a:custGeom>
          <a:noFill/>
          <a:ln w="9525">
            <a:solidFill>
              <a:srgbClr val="33CC33"/>
            </a:solidFill>
            <a:round/>
            <a:headEnd/>
            <a:tailEnd/>
          </a:ln>
        </p:spPr>
        <p:txBody>
          <a:bodyPr/>
          <a:lstStyle/>
          <a:p>
            <a:endParaRPr lang="en-US"/>
          </a:p>
        </p:txBody>
      </p:sp>
      <p:sp>
        <p:nvSpPr>
          <p:cNvPr id="57405" name="Rectangle 36"/>
          <p:cNvSpPr>
            <a:spLocks noChangeArrowheads="1"/>
          </p:cNvSpPr>
          <p:nvPr/>
        </p:nvSpPr>
        <p:spPr bwMode="auto">
          <a:xfrm>
            <a:off x="1906401" y="5980113"/>
            <a:ext cx="1240211"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Months Since Entry</a:t>
            </a:r>
          </a:p>
        </p:txBody>
      </p:sp>
      <p:grpSp>
        <p:nvGrpSpPr>
          <p:cNvPr id="4" name="Group 73"/>
          <p:cNvGrpSpPr>
            <a:grpSpLocks/>
          </p:cNvGrpSpPr>
          <p:nvPr/>
        </p:nvGrpSpPr>
        <p:grpSpPr bwMode="auto">
          <a:xfrm>
            <a:off x="3686175" y="1800225"/>
            <a:ext cx="76200" cy="171450"/>
            <a:chOff x="2088" y="1134"/>
            <a:chExt cx="48" cy="108"/>
          </a:xfrm>
        </p:grpSpPr>
        <p:sp>
          <p:nvSpPr>
            <p:cNvPr id="57532" name="Oval 74"/>
            <p:cNvSpPr>
              <a:spLocks noChangeArrowheads="1"/>
            </p:cNvSpPr>
            <p:nvPr/>
          </p:nvSpPr>
          <p:spPr bwMode="auto">
            <a:xfrm>
              <a:off x="2088" y="1134"/>
              <a:ext cx="48" cy="48"/>
            </a:xfrm>
            <a:prstGeom prst="ellipse">
              <a:avLst/>
            </a:prstGeom>
            <a:solidFill>
              <a:schemeClr val="tx2"/>
            </a:solidFill>
            <a:ln w="9525">
              <a:solidFill>
                <a:schemeClr val="tx2"/>
              </a:solidFill>
              <a:round/>
              <a:headEnd/>
              <a:tailEnd/>
            </a:ln>
          </p:spPr>
          <p:txBody>
            <a:bodyPr wrap="none" anchor="ctr"/>
            <a:lstStyle/>
            <a:p>
              <a:endParaRPr lang="en-GB"/>
            </a:p>
          </p:txBody>
        </p:sp>
        <p:sp>
          <p:nvSpPr>
            <p:cNvPr id="57533" name="Line 75"/>
            <p:cNvSpPr>
              <a:spLocks noChangeShapeType="1"/>
            </p:cNvSpPr>
            <p:nvPr/>
          </p:nvSpPr>
          <p:spPr bwMode="auto">
            <a:xfrm>
              <a:off x="2112" y="1152"/>
              <a:ext cx="0" cy="90"/>
            </a:xfrm>
            <a:prstGeom prst="line">
              <a:avLst/>
            </a:prstGeom>
            <a:noFill/>
            <a:ln w="9525">
              <a:solidFill>
                <a:schemeClr val="tx2"/>
              </a:solidFill>
              <a:round/>
              <a:headEnd/>
              <a:tailEnd/>
            </a:ln>
          </p:spPr>
          <p:txBody>
            <a:bodyPr/>
            <a:lstStyle/>
            <a:p>
              <a:endParaRPr lang="en-US"/>
            </a:p>
          </p:txBody>
        </p:sp>
      </p:grpSp>
      <p:grpSp>
        <p:nvGrpSpPr>
          <p:cNvPr id="5" name="Group 76"/>
          <p:cNvGrpSpPr>
            <a:grpSpLocks/>
          </p:cNvGrpSpPr>
          <p:nvPr/>
        </p:nvGrpSpPr>
        <p:grpSpPr bwMode="auto">
          <a:xfrm>
            <a:off x="3062288" y="1800225"/>
            <a:ext cx="76200" cy="171450"/>
            <a:chOff x="2088" y="1134"/>
            <a:chExt cx="48" cy="108"/>
          </a:xfrm>
        </p:grpSpPr>
        <p:sp>
          <p:nvSpPr>
            <p:cNvPr id="57530" name="Oval 77"/>
            <p:cNvSpPr>
              <a:spLocks noChangeArrowheads="1"/>
            </p:cNvSpPr>
            <p:nvPr/>
          </p:nvSpPr>
          <p:spPr bwMode="auto">
            <a:xfrm>
              <a:off x="2088" y="1134"/>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531" name="Line 78"/>
            <p:cNvSpPr>
              <a:spLocks noChangeShapeType="1"/>
            </p:cNvSpPr>
            <p:nvPr/>
          </p:nvSpPr>
          <p:spPr bwMode="auto">
            <a:xfrm>
              <a:off x="2112" y="1152"/>
              <a:ext cx="0" cy="90"/>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6" name="Group 79"/>
          <p:cNvGrpSpPr>
            <a:grpSpLocks/>
          </p:cNvGrpSpPr>
          <p:nvPr/>
        </p:nvGrpSpPr>
        <p:grpSpPr bwMode="auto">
          <a:xfrm>
            <a:off x="2462213" y="1800225"/>
            <a:ext cx="76200" cy="171450"/>
            <a:chOff x="2088" y="1134"/>
            <a:chExt cx="48" cy="108"/>
          </a:xfrm>
        </p:grpSpPr>
        <p:sp>
          <p:nvSpPr>
            <p:cNvPr id="57528" name="Oval 80"/>
            <p:cNvSpPr>
              <a:spLocks noChangeArrowheads="1"/>
            </p:cNvSpPr>
            <p:nvPr/>
          </p:nvSpPr>
          <p:spPr bwMode="auto">
            <a:xfrm>
              <a:off x="2088" y="1134"/>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529" name="Line 81"/>
            <p:cNvSpPr>
              <a:spLocks noChangeShapeType="1"/>
            </p:cNvSpPr>
            <p:nvPr/>
          </p:nvSpPr>
          <p:spPr bwMode="auto">
            <a:xfrm>
              <a:off x="2112" y="1152"/>
              <a:ext cx="0" cy="90"/>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7" name="Group 82"/>
          <p:cNvGrpSpPr>
            <a:grpSpLocks/>
          </p:cNvGrpSpPr>
          <p:nvPr/>
        </p:nvGrpSpPr>
        <p:grpSpPr bwMode="auto">
          <a:xfrm>
            <a:off x="1843088" y="1681163"/>
            <a:ext cx="76200" cy="171450"/>
            <a:chOff x="2088" y="1134"/>
            <a:chExt cx="48" cy="108"/>
          </a:xfrm>
        </p:grpSpPr>
        <p:sp>
          <p:nvSpPr>
            <p:cNvPr id="57526" name="Oval 83"/>
            <p:cNvSpPr>
              <a:spLocks noChangeArrowheads="1"/>
            </p:cNvSpPr>
            <p:nvPr/>
          </p:nvSpPr>
          <p:spPr bwMode="auto">
            <a:xfrm>
              <a:off x="2088" y="1134"/>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527" name="Line 84"/>
            <p:cNvSpPr>
              <a:spLocks noChangeShapeType="1"/>
            </p:cNvSpPr>
            <p:nvPr/>
          </p:nvSpPr>
          <p:spPr bwMode="auto">
            <a:xfrm>
              <a:off x="2112" y="1152"/>
              <a:ext cx="0" cy="90"/>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8" name="Group 85"/>
          <p:cNvGrpSpPr>
            <a:grpSpLocks/>
          </p:cNvGrpSpPr>
          <p:nvPr/>
        </p:nvGrpSpPr>
        <p:grpSpPr bwMode="auto">
          <a:xfrm rot="10800000">
            <a:off x="1252538" y="2233613"/>
            <a:ext cx="76200" cy="171450"/>
            <a:chOff x="2088" y="1134"/>
            <a:chExt cx="48" cy="108"/>
          </a:xfrm>
        </p:grpSpPr>
        <p:sp>
          <p:nvSpPr>
            <p:cNvPr id="57524" name="Oval 86"/>
            <p:cNvSpPr>
              <a:spLocks noChangeArrowheads="1"/>
            </p:cNvSpPr>
            <p:nvPr/>
          </p:nvSpPr>
          <p:spPr bwMode="auto">
            <a:xfrm>
              <a:off x="2088" y="1134"/>
              <a:ext cx="48" cy="48"/>
            </a:xfrm>
            <a:prstGeom prst="ellipse">
              <a:avLst/>
            </a:prstGeom>
            <a:solidFill>
              <a:schemeClr val="tx2"/>
            </a:solidFill>
            <a:ln w="9525">
              <a:solidFill>
                <a:schemeClr val="tx2"/>
              </a:solidFill>
              <a:round/>
              <a:headEnd/>
              <a:tailEnd/>
            </a:ln>
          </p:spPr>
          <p:txBody>
            <a:bodyPr rot="10800000" wrap="none" anchor="ctr"/>
            <a:lstStyle/>
            <a:p>
              <a:endParaRPr lang="en-GB">
                <a:solidFill>
                  <a:schemeClr val="bg1"/>
                </a:solidFill>
              </a:endParaRPr>
            </a:p>
          </p:txBody>
        </p:sp>
        <p:sp>
          <p:nvSpPr>
            <p:cNvPr id="57525" name="Line 87"/>
            <p:cNvSpPr>
              <a:spLocks noChangeShapeType="1"/>
            </p:cNvSpPr>
            <p:nvPr/>
          </p:nvSpPr>
          <p:spPr bwMode="auto">
            <a:xfrm>
              <a:off x="2112" y="1152"/>
              <a:ext cx="0" cy="90"/>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9" name="Group 88"/>
          <p:cNvGrpSpPr>
            <a:grpSpLocks/>
          </p:cNvGrpSpPr>
          <p:nvPr/>
        </p:nvGrpSpPr>
        <p:grpSpPr bwMode="auto">
          <a:xfrm>
            <a:off x="3071813" y="2057400"/>
            <a:ext cx="76200" cy="171450"/>
            <a:chOff x="2088" y="1134"/>
            <a:chExt cx="48" cy="108"/>
          </a:xfrm>
        </p:grpSpPr>
        <p:sp>
          <p:nvSpPr>
            <p:cNvPr id="57522" name="Oval 89"/>
            <p:cNvSpPr>
              <a:spLocks noChangeArrowheads="1"/>
            </p:cNvSpPr>
            <p:nvPr/>
          </p:nvSpPr>
          <p:spPr bwMode="auto">
            <a:xfrm>
              <a:off x="2088" y="1134"/>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523" name="Line 90"/>
            <p:cNvSpPr>
              <a:spLocks noChangeShapeType="1"/>
            </p:cNvSpPr>
            <p:nvPr/>
          </p:nvSpPr>
          <p:spPr bwMode="auto">
            <a:xfrm>
              <a:off x="2112" y="1152"/>
              <a:ext cx="0" cy="90"/>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10" name="Group 91"/>
          <p:cNvGrpSpPr>
            <a:grpSpLocks/>
          </p:cNvGrpSpPr>
          <p:nvPr/>
        </p:nvGrpSpPr>
        <p:grpSpPr bwMode="auto">
          <a:xfrm>
            <a:off x="3695700" y="2033588"/>
            <a:ext cx="76200" cy="171450"/>
            <a:chOff x="2088" y="1134"/>
            <a:chExt cx="48" cy="108"/>
          </a:xfrm>
        </p:grpSpPr>
        <p:sp>
          <p:nvSpPr>
            <p:cNvPr id="57520" name="Oval 92"/>
            <p:cNvSpPr>
              <a:spLocks noChangeArrowheads="1"/>
            </p:cNvSpPr>
            <p:nvPr/>
          </p:nvSpPr>
          <p:spPr bwMode="auto">
            <a:xfrm>
              <a:off x="2088" y="1134"/>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57521" name="Line 93"/>
            <p:cNvSpPr>
              <a:spLocks noChangeShapeType="1"/>
            </p:cNvSpPr>
            <p:nvPr/>
          </p:nvSpPr>
          <p:spPr bwMode="auto">
            <a:xfrm>
              <a:off x="2112" y="1152"/>
              <a:ext cx="0" cy="90"/>
            </a:xfrm>
            <a:prstGeom prst="line">
              <a:avLst/>
            </a:prstGeom>
            <a:noFill/>
            <a:ln w="9525">
              <a:solidFill>
                <a:schemeClr val="tx1"/>
              </a:solidFill>
              <a:round/>
              <a:headEnd/>
              <a:tailEnd/>
            </a:ln>
          </p:spPr>
          <p:txBody>
            <a:bodyPr/>
            <a:lstStyle/>
            <a:p>
              <a:endParaRPr lang="en-US"/>
            </a:p>
          </p:txBody>
        </p:sp>
      </p:grpSp>
      <p:grpSp>
        <p:nvGrpSpPr>
          <p:cNvPr id="11" name="Group 94"/>
          <p:cNvGrpSpPr>
            <a:grpSpLocks/>
          </p:cNvGrpSpPr>
          <p:nvPr/>
        </p:nvGrpSpPr>
        <p:grpSpPr bwMode="auto">
          <a:xfrm>
            <a:off x="2462213" y="2052638"/>
            <a:ext cx="76200" cy="171450"/>
            <a:chOff x="2088" y="1134"/>
            <a:chExt cx="48" cy="108"/>
          </a:xfrm>
        </p:grpSpPr>
        <p:sp>
          <p:nvSpPr>
            <p:cNvPr id="57518" name="Oval 95"/>
            <p:cNvSpPr>
              <a:spLocks noChangeArrowheads="1"/>
            </p:cNvSpPr>
            <p:nvPr/>
          </p:nvSpPr>
          <p:spPr bwMode="auto">
            <a:xfrm>
              <a:off x="2088" y="1134"/>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519" name="Line 96"/>
            <p:cNvSpPr>
              <a:spLocks noChangeShapeType="1"/>
            </p:cNvSpPr>
            <p:nvPr/>
          </p:nvSpPr>
          <p:spPr bwMode="auto">
            <a:xfrm>
              <a:off x="2112" y="1152"/>
              <a:ext cx="0" cy="90"/>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12" name="Group 97"/>
          <p:cNvGrpSpPr>
            <a:grpSpLocks/>
          </p:cNvGrpSpPr>
          <p:nvPr/>
        </p:nvGrpSpPr>
        <p:grpSpPr bwMode="auto">
          <a:xfrm>
            <a:off x="1852613" y="1933575"/>
            <a:ext cx="76200" cy="171450"/>
            <a:chOff x="2088" y="1134"/>
            <a:chExt cx="48" cy="108"/>
          </a:xfrm>
        </p:grpSpPr>
        <p:sp>
          <p:nvSpPr>
            <p:cNvPr id="57516" name="Oval 98"/>
            <p:cNvSpPr>
              <a:spLocks noChangeArrowheads="1"/>
            </p:cNvSpPr>
            <p:nvPr/>
          </p:nvSpPr>
          <p:spPr bwMode="auto">
            <a:xfrm>
              <a:off x="2088" y="1134"/>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517" name="Line 99"/>
            <p:cNvSpPr>
              <a:spLocks noChangeShapeType="1"/>
            </p:cNvSpPr>
            <p:nvPr/>
          </p:nvSpPr>
          <p:spPr bwMode="auto">
            <a:xfrm>
              <a:off x="2112" y="1152"/>
              <a:ext cx="0" cy="90"/>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13" name="Group 100"/>
          <p:cNvGrpSpPr>
            <a:grpSpLocks/>
          </p:cNvGrpSpPr>
          <p:nvPr/>
        </p:nvGrpSpPr>
        <p:grpSpPr bwMode="auto">
          <a:xfrm>
            <a:off x="1252538" y="2433638"/>
            <a:ext cx="76200" cy="114300"/>
            <a:chOff x="555" y="1533"/>
            <a:chExt cx="48" cy="72"/>
          </a:xfrm>
        </p:grpSpPr>
        <p:sp>
          <p:nvSpPr>
            <p:cNvPr id="57514" name="Oval 101"/>
            <p:cNvSpPr>
              <a:spLocks noChangeArrowheads="1"/>
            </p:cNvSpPr>
            <p:nvPr/>
          </p:nvSpPr>
          <p:spPr bwMode="auto">
            <a:xfrm>
              <a:off x="555" y="1533"/>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515" name="Line 102"/>
            <p:cNvSpPr>
              <a:spLocks noChangeShapeType="1"/>
            </p:cNvSpPr>
            <p:nvPr/>
          </p:nvSpPr>
          <p:spPr bwMode="auto">
            <a:xfrm>
              <a:off x="579" y="1551"/>
              <a:ext cx="0" cy="54"/>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14" name="Group 103"/>
          <p:cNvGrpSpPr>
            <a:grpSpLocks/>
          </p:cNvGrpSpPr>
          <p:nvPr/>
        </p:nvGrpSpPr>
        <p:grpSpPr bwMode="auto">
          <a:xfrm>
            <a:off x="3700463" y="2643188"/>
            <a:ext cx="76200" cy="171450"/>
            <a:chOff x="2088" y="1134"/>
            <a:chExt cx="48" cy="108"/>
          </a:xfrm>
        </p:grpSpPr>
        <p:sp>
          <p:nvSpPr>
            <p:cNvPr id="57512" name="Oval 104"/>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p>
          </p:txBody>
        </p:sp>
        <p:sp>
          <p:nvSpPr>
            <p:cNvPr id="57513" name="Line 105"/>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p>
          </p:txBody>
        </p:sp>
      </p:grpSp>
      <p:grpSp>
        <p:nvGrpSpPr>
          <p:cNvPr id="15" name="Group 106"/>
          <p:cNvGrpSpPr>
            <a:grpSpLocks/>
          </p:cNvGrpSpPr>
          <p:nvPr/>
        </p:nvGrpSpPr>
        <p:grpSpPr bwMode="auto">
          <a:xfrm>
            <a:off x="3086100" y="2547938"/>
            <a:ext cx="76200" cy="171450"/>
            <a:chOff x="2088" y="1134"/>
            <a:chExt cx="48" cy="108"/>
          </a:xfrm>
        </p:grpSpPr>
        <p:sp>
          <p:nvSpPr>
            <p:cNvPr id="57510" name="Oval 107"/>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511" name="Line 108"/>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16" name="Group 109"/>
          <p:cNvGrpSpPr>
            <a:grpSpLocks/>
          </p:cNvGrpSpPr>
          <p:nvPr/>
        </p:nvGrpSpPr>
        <p:grpSpPr bwMode="auto">
          <a:xfrm>
            <a:off x="2471738" y="2395538"/>
            <a:ext cx="76200" cy="171450"/>
            <a:chOff x="2088" y="1134"/>
            <a:chExt cx="48" cy="108"/>
          </a:xfrm>
        </p:grpSpPr>
        <p:sp>
          <p:nvSpPr>
            <p:cNvPr id="57508" name="Oval 110"/>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509" name="Line 111"/>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17" name="Group 112"/>
          <p:cNvGrpSpPr>
            <a:grpSpLocks/>
          </p:cNvGrpSpPr>
          <p:nvPr/>
        </p:nvGrpSpPr>
        <p:grpSpPr bwMode="auto">
          <a:xfrm>
            <a:off x="1862138" y="2290763"/>
            <a:ext cx="76200" cy="171450"/>
            <a:chOff x="2088" y="1134"/>
            <a:chExt cx="48" cy="108"/>
          </a:xfrm>
        </p:grpSpPr>
        <p:sp>
          <p:nvSpPr>
            <p:cNvPr id="57506" name="Oval 113"/>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507" name="Line 114"/>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18" name="Group 115"/>
          <p:cNvGrpSpPr>
            <a:grpSpLocks/>
          </p:cNvGrpSpPr>
          <p:nvPr/>
        </p:nvGrpSpPr>
        <p:grpSpPr bwMode="auto">
          <a:xfrm>
            <a:off x="1266825" y="2566988"/>
            <a:ext cx="76200" cy="171450"/>
            <a:chOff x="2088" y="1134"/>
            <a:chExt cx="48" cy="108"/>
          </a:xfrm>
        </p:grpSpPr>
        <p:sp>
          <p:nvSpPr>
            <p:cNvPr id="57504" name="Oval 116"/>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505" name="Line 117"/>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19" name="Group 118"/>
          <p:cNvGrpSpPr>
            <a:grpSpLocks/>
          </p:cNvGrpSpPr>
          <p:nvPr/>
        </p:nvGrpSpPr>
        <p:grpSpPr bwMode="auto">
          <a:xfrm>
            <a:off x="3700463" y="3200400"/>
            <a:ext cx="76200" cy="171450"/>
            <a:chOff x="2088" y="1134"/>
            <a:chExt cx="48" cy="108"/>
          </a:xfrm>
        </p:grpSpPr>
        <p:sp>
          <p:nvSpPr>
            <p:cNvPr id="57502" name="Oval 119"/>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p>
          </p:txBody>
        </p:sp>
        <p:sp>
          <p:nvSpPr>
            <p:cNvPr id="57503" name="Line 120"/>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p>
          </p:txBody>
        </p:sp>
      </p:grpSp>
      <p:grpSp>
        <p:nvGrpSpPr>
          <p:cNvPr id="20" name="Group 121"/>
          <p:cNvGrpSpPr>
            <a:grpSpLocks/>
          </p:cNvGrpSpPr>
          <p:nvPr/>
        </p:nvGrpSpPr>
        <p:grpSpPr bwMode="auto">
          <a:xfrm>
            <a:off x="3095625" y="3357563"/>
            <a:ext cx="76200" cy="171450"/>
            <a:chOff x="2088" y="1134"/>
            <a:chExt cx="48" cy="108"/>
          </a:xfrm>
        </p:grpSpPr>
        <p:sp>
          <p:nvSpPr>
            <p:cNvPr id="57500" name="Oval 122"/>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501" name="Line 123"/>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21" name="Group 124"/>
          <p:cNvGrpSpPr>
            <a:grpSpLocks/>
          </p:cNvGrpSpPr>
          <p:nvPr/>
        </p:nvGrpSpPr>
        <p:grpSpPr bwMode="auto">
          <a:xfrm>
            <a:off x="2495550" y="3505200"/>
            <a:ext cx="76200" cy="171450"/>
            <a:chOff x="2088" y="1134"/>
            <a:chExt cx="48" cy="108"/>
          </a:xfrm>
        </p:grpSpPr>
        <p:sp>
          <p:nvSpPr>
            <p:cNvPr id="57498" name="Oval 125"/>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499" name="Line 126"/>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22" name="Group 127"/>
          <p:cNvGrpSpPr>
            <a:grpSpLocks/>
          </p:cNvGrpSpPr>
          <p:nvPr/>
        </p:nvGrpSpPr>
        <p:grpSpPr bwMode="auto">
          <a:xfrm>
            <a:off x="1881188" y="3614738"/>
            <a:ext cx="76200" cy="171450"/>
            <a:chOff x="2088" y="1134"/>
            <a:chExt cx="48" cy="108"/>
          </a:xfrm>
        </p:grpSpPr>
        <p:sp>
          <p:nvSpPr>
            <p:cNvPr id="57496" name="Oval 128"/>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497" name="Line 129"/>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23" name="Group 130"/>
          <p:cNvGrpSpPr>
            <a:grpSpLocks/>
          </p:cNvGrpSpPr>
          <p:nvPr/>
        </p:nvGrpSpPr>
        <p:grpSpPr bwMode="auto">
          <a:xfrm>
            <a:off x="1271588" y="3133725"/>
            <a:ext cx="76200" cy="171450"/>
            <a:chOff x="2088" y="1134"/>
            <a:chExt cx="48" cy="108"/>
          </a:xfrm>
        </p:grpSpPr>
        <p:sp>
          <p:nvSpPr>
            <p:cNvPr id="57494" name="Oval 131"/>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wrap="none" anchor="ctr"/>
            <a:lstStyle/>
            <a:p>
              <a:endParaRPr lang="en-GB">
                <a:solidFill>
                  <a:schemeClr val="bg1"/>
                </a:solidFill>
              </a:endParaRPr>
            </a:p>
          </p:txBody>
        </p:sp>
        <p:sp>
          <p:nvSpPr>
            <p:cNvPr id="57495" name="Line 132"/>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24" name="Group 133"/>
          <p:cNvGrpSpPr>
            <a:grpSpLocks/>
          </p:cNvGrpSpPr>
          <p:nvPr/>
        </p:nvGrpSpPr>
        <p:grpSpPr bwMode="auto">
          <a:xfrm>
            <a:off x="3705225" y="4033838"/>
            <a:ext cx="76200" cy="138112"/>
            <a:chOff x="2100" y="2541"/>
            <a:chExt cx="48" cy="87"/>
          </a:xfrm>
        </p:grpSpPr>
        <p:sp>
          <p:nvSpPr>
            <p:cNvPr id="57492" name="Oval 134"/>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57493" name="Line 135"/>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p>
          </p:txBody>
        </p:sp>
      </p:grpSp>
      <p:grpSp>
        <p:nvGrpSpPr>
          <p:cNvPr id="25" name="Group 136"/>
          <p:cNvGrpSpPr>
            <a:grpSpLocks/>
          </p:cNvGrpSpPr>
          <p:nvPr/>
        </p:nvGrpSpPr>
        <p:grpSpPr bwMode="auto">
          <a:xfrm>
            <a:off x="3105150" y="4081463"/>
            <a:ext cx="76200" cy="138112"/>
            <a:chOff x="2100" y="2541"/>
            <a:chExt cx="48" cy="87"/>
          </a:xfrm>
        </p:grpSpPr>
        <p:sp>
          <p:nvSpPr>
            <p:cNvPr id="57490" name="Oval 137"/>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91" name="Line 138"/>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26" name="Group 139"/>
          <p:cNvGrpSpPr>
            <a:grpSpLocks/>
          </p:cNvGrpSpPr>
          <p:nvPr/>
        </p:nvGrpSpPr>
        <p:grpSpPr bwMode="auto">
          <a:xfrm>
            <a:off x="2495550" y="3952875"/>
            <a:ext cx="76200" cy="138113"/>
            <a:chOff x="2100" y="2541"/>
            <a:chExt cx="48" cy="87"/>
          </a:xfrm>
        </p:grpSpPr>
        <p:sp>
          <p:nvSpPr>
            <p:cNvPr id="57488" name="Oval 140"/>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89" name="Line 141"/>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27" name="Group 142"/>
          <p:cNvGrpSpPr>
            <a:grpSpLocks/>
          </p:cNvGrpSpPr>
          <p:nvPr/>
        </p:nvGrpSpPr>
        <p:grpSpPr bwMode="auto">
          <a:xfrm>
            <a:off x="1900238" y="4000500"/>
            <a:ext cx="76200" cy="138113"/>
            <a:chOff x="2100" y="2541"/>
            <a:chExt cx="48" cy="87"/>
          </a:xfrm>
        </p:grpSpPr>
        <p:sp>
          <p:nvSpPr>
            <p:cNvPr id="57486" name="Oval 143"/>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87" name="Line 144"/>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28" name="Group 145"/>
          <p:cNvGrpSpPr>
            <a:grpSpLocks/>
          </p:cNvGrpSpPr>
          <p:nvPr/>
        </p:nvGrpSpPr>
        <p:grpSpPr bwMode="auto">
          <a:xfrm>
            <a:off x="1271588" y="3400425"/>
            <a:ext cx="76200" cy="138113"/>
            <a:chOff x="2100" y="2541"/>
            <a:chExt cx="48" cy="87"/>
          </a:xfrm>
        </p:grpSpPr>
        <p:sp>
          <p:nvSpPr>
            <p:cNvPr id="57484" name="Oval 146"/>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85" name="Line 147"/>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29" name="Group 148"/>
          <p:cNvGrpSpPr>
            <a:grpSpLocks/>
          </p:cNvGrpSpPr>
          <p:nvPr/>
        </p:nvGrpSpPr>
        <p:grpSpPr bwMode="auto">
          <a:xfrm>
            <a:off x="1285875" y="3600450"/>
            <a:ext cx="76200" cy="171450"/>
            <a:chOff x="2088" y="1134"/>
            <a:chExt cx="48" cy="108"/>
          </a:xfrm>
        </p:grpSpPr>
        <p:sp>
          <p:nvSpPr>
            <p:cNvPr id="57482" name="Oval 149"/>
            <p:cNvSpPr>
              <a:spLocks noChangeArrowheads="1"/>
            </p:cNvSpPr>
            <p:nvPr/>
          </p:nvSpPr>
          <p:spPr bwMode="auto">
            <a:xfrm>
              <a:off x="2088" y="1134"/>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83" name="Line 150"/>
            <p:cNvSpPr>
              <a:spLocks noChangeShapeType="1"/>
            </p:cNvSpPr>
            <p:nvPr/>
          </p:nvSpPr>
          <p:spPr bwMode="auto">
            <a:xfrm>
              <a:off x="2112" y="1152"/>
              <a:ext cx="0" cy="90"/>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30" name="Group 151"/>
          <p:cNvGrpSpPr>
            <a:grpSpLocks/>
          </p:cNvGrpSpPr>
          <p:nvPr/>
        </p:nvGrpSpPr>
        <p:grpSpPr bwMode="auto">
          <a:xfrm>
            <a:off x="1885950" y="4195763"/>
            <a:ext cx="76200" cy="100012"/>
            <a:chOff x="954" y="2643"/>
            <a:chExt cx="48" cy="63"/>
          </a:xfrm>
        </p:grpSpPr>
        <p:sp>
          <p:nvSpPr>
            <p:cNvPr id="57480" name="Oval 152"/>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81" name="Line 153"/>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31" name="Group 154"/>
          <p:cNvGrpSpPr>
            <a:grpSpLocks/>
          </p:cNvGrpSpPr>
          <p:nvPr/>
        </p:nvGrpSpPr>
        <p:grpSpPr bwMode="auto">
          <a:xfrm>
            <a:off x="2505075" y="4195763"/>
            <a:ext cx="76200" cy="100012"/>
            <a:chOff x="954" y="2643"/>
            <a:chExt cx="48" cy="63"/>
          </a:xfrm>
        </p:grpSpPr>
        <p:sp>
          <p:nvSpPr>
            <p:cNvPr id="57478" name="Oval 155"/>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79" name="Line 156"/>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57344" name="Group 157"/>
          <p:cNvGrpSpPr>
            <a:grpSpLocks/>
          </p:cNvGrpSpPr>
          <p:nvPr/>
        </p:nvGrpSpPr>
        <p:grpSpPr bwMode="auto">
          <a:xfrm>
            <a:off x="3109913" y="4238625"/>
            <a:ext cx="76200" cy="100013"/>
            <a:chOff x="954" y="2643"/>
            <a:chExt cx="48" cy="63"/>
          </a:xfrm>
        </p:grpSpPr>
        <p:sp>
          <p:nvSpPr>
            <p:cNvPr id="57476" name="Oval 158"/>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77" name="Line 159"/>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sp>
        <p:nvSpPr>
          <p:cNvPr id="57435" name="Oval 161"/>
          <p:cNvSpPr>
            <a:spLocks noChangeArrowheads="1"/>
          </p:cNvSpPr>
          <p:nvPr/>
        </p:nvSpPr>
        <p:spPr bwMode="auto">
          <a:xfrm rot="10800000">
            <a:off x="3736975" y="4851400"/>
            <a:ext cx="76200" cy="76200"/>
          </a:xfrm>
          <a:prstGeom prst="ellipse">
            <a:avLst/>
          </a:prstGeom>
          <a:solidFill>
            <a:srgbClr val="33CC33"/>
          </a:solidFill>
          <a:ln w="9525">
            <a:solidFill>
              <a:srgbClr val="33CC33"/>
            </a:solidFill>
            <a:round/>
            <a:headEnd/>
            <a:tailEnd/>
          </a:ln>
        </p:spPr>
        <p:txBody>
          <a:bodyPr rot="10800000" wrap="none" anchor="ctr"/>
          <a:lstStyle/>
          <a:p>
            <a:endParaRPr lang="en-GB"/>
          </a:p>
        </p:txBody>
      </p:sp>
      <p:grpSp>
        <p:nvGrpSpPr>
          <p:cNvPr id="57345" name="Group 163"/>
          <p:cNvGrpSpPr>
            <a:grpSpLocks/>
          </p:cNvGrpSpPr>
          <p:nvPr/>
        </p:nvGrpSpPr>
        <p:grpSpPr bwMode="auto">
          <a:xfrm rot="10800000">
            <a:off x="3124200" y="4919663"/>
            <a:ext cx="76200" cy="171450"/>
            <a:chOff x="2088" y="1134"/>
            <a:chExt cx="48" cy="108"/>
          </a:xfrm>
        </p:grpSpPr>
        <p:sp>
          <p:nvSpPr>
            <p:cNvPr id="57474" name="Oval 164"/>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rot="10800000" wrap="none" anchor="ctr"/>
            <a:lstStyle/>
            <a:p>
              <a:endParaRPr lang="en-GB">
                <a:solidFill>
                  <a:schemeClr val="bg1"/>
                </a:solidFill>
              </a:endParaRPr>
            </a:p>
          </p:txBody>
        </p:sp>
        <p:sp>
          <p:nvSpPr>
            <p:cNvPr id="57475" name="Line 165"/>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57346" name="Group 169"/>
          <p:cNvGrpSpPr>
            <a:grpSpLocks/>
          </p:cNvGrpSpPr>
          <p:nvPr/>
        </p:nvGrpSpPr>
        <p:grpSpPr bwMode="auto">
          <a:xfrm rot="10800000">
            <a:off x="1924050" y="5091113"/>
            <a:ext cx="76200" cy="171450"/>
            <a:chOff x="2088" y="1134"/>
            <a:chExt cx="48" cy="108"/>
          </a:xfrm>
        </p:grpSpPr>
        <p:sp>
          <p:nvSpPr>
            <p:cNvPr id="57472" name="Oval 170"/>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rot="10800000" wrap="none" anchor="ctr"/>
            <a:lstStyle/>
            <a:p>
              <a:endParaRPr lang="en-GB">
                <a:solidFill>
                  <a:schemeClr val="bg1"/>
                </a:solidFill>
              </a:endParaRPr>
            </a:p>
          </p:txBody>
        </p:sp>
        <p:sp>
          <p:nvSpPr>
            <p:cNvPr id="57473" name="Line 171"/>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57349" name="Group 172"/>
          <p:cNvGrpSpPr>
            <a:grpSpLocks/>
          </p:cNvGrpSpPr>
          <p:nvPr/>
        </p:nvGrpSpPr>
        <p:grpSpPr bwMode="auto">
          <a:xfrm rot="10800000">
            <a:off x="1304925" y="4595813"/>
            <a:ext cx="76200" cy="171450"/>
            <a:chOff x="2088" y="1134"/>
            <a:chExt cx="48" cy="108"/>
          </a:xfrm>
        </p:grpSpPr>
        <p:sp>
          <p:nvSpPr>
            <p:cNvPr id="57470" name="Oval 173"/>
            <p:cNvSpPr>
              <a:spLocks noChangeArrowheads="1"/>
            </p:cNvSpPr>
            <p:nvPr/>
          </p:nvSpPr>
          <p:spPr bwMode="auto">
            <a:xfrm>
              <a:off x="2088" y="1134"/>
              <a:ext cx="48" cy="48"/>
            </a:xfrm>
            <a:prstGeom prst="ellipse">
              <a:avLst/>
            </a:prstGeom>
            <a:solidFill>
              <a:srgbClr val="33CC33"/>
            </a:solidFill>
            <a:ln w="9525">
              <a:solidFill>
                <a:srgbClr val="33CC33"/>
              </a:solidFill>
              <a:round/>
              <a:headEnd/>
              <a:tailEnd/>
            </a:ln>
          </p:spPr>
          <p:txBody>
            <a:bodyPr rot="10800000" wrap="none" anchor="ctr"/>
            <a:lstStyle/>
            <a:p>
              <a:endParaRPr lang="en-GB">
                <a:solidFill>
                  <a:schemeClr val="bg1"/>
                </a:solidFill>
              </a:endParaRPr>
            </a:p>
          </p:txBody>
        </p:sp>
        <p:sp>
          <p:nvSpPr>
            <p:cNvPr id="57471" name="Line 174"/>
            <p:cNvSpPr>
              <a:spLocks noChangeShapeType="1"/>
            </p:cNvSpPr>
            <p:nvPr/>
          </p:nvSpPr>
          <p:spPr bwMode="auto">
            <a:xfrm>
              <a:off x="2112" y="1152"/>
              <a:ext cx="0" cy="90"/>
            </a:xfrm>
            <a:prstGeom prst="line">
              <a:avLst/>
            </a:prstGeom>
            <a:noFill/>
            <a:ln w="9525">
              <a:solidFill>
                <a:srgbClr val="33CC33"/>
              </a:solidFill>
              <a:round/>
              <a:headEnd/>
              <a:tailEnd/>
            </a:ln>
          </p:spPr>
          <p:txBody>
            <a:bodyPr/>
            <a:lstStyle/>
            <a:p>
              <a:endParaRPr lang="en-US">
                <a:solidFill>
                  <a:schemeClr val="bg1"/>
                </a:solidFill>
              </a:endParaRPr>
            </a:p>
          </p:txBody>
        </p:sp>
      </p:grpSp>
      <p:grpSp>
        <p:nvGrpSpPr>
          <p:cNvPr id="57406" name="Group 175"/>
          <p:cNvGrpSpPr>
            <a:grpSpLocks/>
          </p:cNvGrpSpPr>
          <p:nvPr/>
        </p:nvGrpSpPr>
        <p:grpSpPr bwMode="auto">
          <a:xfrm>
            <a:off x="3729038" y="5048250"/>
            <a:ext cx="76200" cy="138113"/>
            <a:chOff x="2100" y="2541"/>
            <a:chExt cx="48" cy="87"/>
          </a:xfrm>
        </p:grpSpPr>
        <p:sp>
          <p:nvSpPr>
            <p:cNvPr id="57468" name="Oval 176"/>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p>
          </p:txBody>
        </p:sp>
        <p:sp>
          <p:nvSpPr>
            <p:cNvPr id="57469" name="Line 177"/>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p>
          </p:txBody>
        </p:sp>
      </p:grpSp>
      <p:grpSp>
        <p:nvGrpSpPr>
          <p:cNvPr id="57407" name="Group 178"/>
          <p:cNvGrpSpPr>
            <a:grpSpLocks/>
          </p:cNvGrpSpPr>
          <p:nvPr/>
        </p:nvGrpSpPr>
        <p:grpSpPr bwMode="auto">
          <a:xfrm>
            <a:off x="3109913" y="5105400"/>
            <a:ext cx="76200" cy="138113"/>
            <a:chOff x="2100" y="2541"/>
            <a:chExt cx="48" cy="87"/>
          </a:xfrm>
        </p:grpSpPr>
        <p:sp>
          <p:nvSpPr>
            <p:cNvPr id="57466" name="Oval 179"/>
            <p:cNvSpPr>
              <a:spLocks noChangeArrowheads="1"/>
            </p:cNvSpPr>
            <p:nvPr/>
          </p:nvSpPr>
          <p:spPr bwMode="auto">
            <a:xfrm>
              <a:off x="2100" y="254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67" name="Line 180"/>
            <p:cNvSpPr>
              <a:spLocks noChangeShapeType="1"/>
            </p:cNvSpPr>
            <p:nvPr/>
          </p:nvSpPr>
          <p:spPr bwMode="auto">
            <a:xfrm>
              <a:off x="2124" y="2559"/>
              <a:ext cx="0" cy="69"/>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57408" name="Group 181"/>
          <p:cNvGrpSpPr>
            <a:grpSpLocks/>
          </p:cNvGrpSpPr>
          <p:nvPr/>
        </p:nvGrpSpPr>
        <p:grpSpPr bwMode="auto">
          <a:xfrm>
            <a:off x="1933575" y="5176838"/>
            <a:ext cx="76200" cy="109537"/>
            <a:chOff x="984" y="3261"/>
            <a:chExt cx="48" cy="69"/>
          </a:xfrm>
        </p:grpSpPr>
        <p:sp>
          <p:nvSpPr>
            <p:cNvPr id="57464" name="Oval 182"/>
            <p:cNvSpPr>
              <a:spLocks noChangeArrowheads="1"/>
            </p:cNvSpPr>
            <p:nvPr/>
          </p:nvSpPr>
          <p:spPr bwMode="auto">
            <a:xfrm>
              <a:off x="984" y="326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65" name="Line 183"/>
            <p:cNvSpPr>
              <a:spLocks noChangeShapeType="1"/>
            </p:cNvSpPr>
            <p:nvPr/>
          </p:nvSpPr>
          <p:spPr bwMode="auto">
            <a:xfrm>
              <a:off x="1008" y="3279"/>
              <a:ext cx="0" cy="51"/>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57409" name="Group 184"/>
          <p:cNvGrpSpPr>
            <a:grpSpLocks/>
          </p:cNvGrpSpPr>
          <p:nvPr/>
        </p:nvGrpSpPr>
        <p:grpSpPr bwMode="auto">
          <a:xfrm>
            <a:off x="1304925" y="4767263"/>
            <a:ext cx="76200" cy="109537"/>
            <a:chOff x="984" y="3261"/>
            <a:chExt cx="48" cy="69"/>
          </a:xfrm>
        </p:grpSpPr>
        <p:sp>
          <p:nvSpPr>
            <p:cNvPr id="57462" name="Oval 185"/>
            <p:cNvSpPr>
              <a:spLocks noChangeArrowheads="1"/>
            </p:cNvSpPr>
            <p:nvPr/>
          </p:nvSpPr>
          <p:spPr bwMode="auto">
            <a:xfrm>
              <a:off x="984" y="3261"/>
              <a:ext cx="48" cy="48"/>
            </a:xfrm>
            <a:prstGeom prst="ellipse">
              <a:avLst/>
            </a:prstGeom>
            <a:solidFill>
              <a:schemeClr val="tx1"/>
            </a:solidFill>
            <a:ln w="9525">
              <a:solidFill>
                <a:schemeClr val="tx1"/>
              </a:solidFill>
              <a:round/>
              <a:headEnd/>
              <a:tailEnd/>
            </a:ln>
          </p:spPr>
          <p:txBody>
            <a:bodyPr wrap="none" anchor="ctr"/>
            <a:lstStyle/>
            <a:p>
              <a:endParaRPr lang="en-GB">
                <a:solidFill>
                  <a:schemeClr val="bg1"/>
                </a:solidFill>
              </a:endParaRPr>
            </a:p>
          </p:txBody>
        </p:sp>
        <p:sp>
          <p:nvSpPr>
            <p:cNvPr id="57463" name="Line 186"/>
            <p:cNvSpPr>
              <a:spLocks noChangeShapeType="1"/>
            </p:cNvSpPr>
            <p:nvPr/>
          </p:nvSpPr>
          <p:spPr bwMode="auto">
            <a:xfrm>
              <a:off x="1008" y="3279"/>
              <a:ext cx="0" cy="51"/>
            </a:xfrm>
            <a:prstGeom prst="line">
              <a:avLst/>
            </a:prstGeom>
            <a:noFill/>
            <a:ln w="9525">
              <a:solidFill>
                <a:schemeClr val="tx1"/>
              </a:solidFill>
              <a:round/>
              <a:headEnd/>
              <a:tailEnd/>
            </a:ln>
          </p:spPr>
          <p:txBody>
            <a:bodyPr/>
            <a:lstStyle/>
            <a:p>
              <a:endParaRPr lang="en-US">
                <a:solidFill>
                  <a:schemeClr val="bg1"/>
                </a:solidFill>
              </a:endParaRPr>
            </a:p>
          </p:txBody>
        </p:sp>
      </p:grpSp>
      <p:grpSp>
        <p:nvGrpSpPr>
          <p:cNvPr id="57410" name="Group 204"/>
          <p:cNvGrpSpPr>
            <a:grpSpLocks/>
          </p:cNvGrpSpPr>
          <p:nvPr/>
        </p:nvGrpSpPr>
        <p:grpSpPr bwMode="auto">
          <a:xfrm>
            <a:off x="3738563" y="5205413"/>
            <a:ext cx="76200" cy="100012"/>
            <a:chOff x="2355" y="3279"/>
            <a:chExt cx="48" cy="63"/>
          </a:xfrm>
        </p:grpSpPr>
        <p:sp>
          <p:nvSpPr>
            <p:cNvPr id="57460" name="Oval 188"/>
            <p:cNvSpPr>
              <a:spLocks noChangeArrowheads="1"/>
            </p:cNvSpPr>
            <p:nvPr/>
          </p:nvSpPr>
          <p:spPr bwMode="auto">
            <a:xfrm>
              <a:off x="2355" y="3279"/>
              <a:ext cx="48" cy="48"/>
            </a:xfrm>
            <a:prstGeom prst="ellipse">
              <a:avLst/>
            </a:prstGeom>
            <a:solidFill>
              <a:schemeClr val="tx2"/>
            </a:solidFill>
            <a:ln w="9525">
              <a:solidFill>
                <a:schemeClr val="tx2"/>
              </a:solidFill>
              <a:round/>
              <a:headEnd/>
              <a:tailEnd/>
            </a:ln>
          </p:spPr>
          <p:txBody>
            <a:bodyPr wrap="none" anchor="ctr"/>
            <a:lstStyle/>
            <a:p>
              <a:endParaRPr lang="en-GB"/>
            </a:p>
          </p:txBody>
        </p:sp>
        <p:sp>
          <p:nvSpPr>
            <p:cNvPr id="57461" name="Line 189"/>
            <p:cNvSpPr>
              <a:spLocks noChangeShapeType="1"/>
            </p:cNvSpPr>
            <p:nvPr/>
          </p:nvSpPr>
          <p:spPr bwMode="auto">
            <a:xfrm flipH="1">
              <a:off x="2373" y="3297"/>
              <a:ext cx="6" cy="45"/>
            </a:xfrm>
            <a:prstGeom prst="line">
              <a:avLst/>
            </a:prstGeom>
            <a:noFill/>
            <a:ln w="9525">
              <a:solidFill>
                <a:schemeClr val="tx2"/>
              </a:solidFill>
              <a:round/>
              <a:headEnd/>
              <a:tailEnd/>
            </a:ln>
          </p:spPr>
          <p:txBody>
            <a:bodyPr/>
            <a:lstStyle/>
            <a:p>
              <a:endParaRPr lang="en-US"/>
            </a:p>
          </p:txBody>
        </p:sp>
      </p:grpSp>
      <p:grpSp>
        <p:nvGrpSpPr>
          <p:cNvPr id="57411" name="Group 190"/>
          <p:cNvGrpSpPr>
            <a:grpSpLocks/>
          </p:cNvGrpSpPr>
          <p:nvPr/>
        </p:nvGrpSpPr>
        <p:grpSpPr bwMode="auto">
          <a:xfrm>
            <a:off x="3124200" y="5305425"/>
            <a:ext cx="76200" cy="100013"/>
            <a:chOff x="954" y="2643"/>
            <a:chExt cx="48" cy="63"/>
          </a:xfrm>
        </p:grpSpPr>
        <p:sp>
          <p:nvSpPr>
            <p:cNvPr id="57458" name="Oval 191"/>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59" name="Line 192"/>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57412" name="Group 193"/>
          <p:cNvGrpSpPr>
            <a:grpSpLocks/>
          </p:cNvGrpSpPr>
          <p:nvPr/>
        </p:nvGrpSpPr>
        <p:grpSpPr bwMode="auto">
          <a:xfrm>
            <a:off x="1919288" y="5276850"/>
            <a:ext cx="76200" cy="100013"/>
            <a:chOff x="954" y="2643"/>
            <a:chExt cx="48" cy="63"/>
          </a:xfrm>
        </p:grpSpPr>
        <p:sp>
          <p:nvSpPr>
            <p:cNvPr id="57456" name="Oval 194"/>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57" name="Line 195"/>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grpSp>
        <p:nvGrpSpPr>
          <p:cNvPr id="57413" name="Group 196"/>
          <p:cNvGrpSpPr>
            <a:grpSpLocks/>
          </p:cNvGrpSpPr>
          <p:nvPr/>
        </p:nvGrpSpPr>
        <p:grpSpPr bwMode="auto">
          <a:xfrm>
            <a:off x="1300163" y="4862513"/>
            <a:ext cx="76200" cy="100012"/>
            <a:chOff x="954" y="2643"/>
            <a:chExt cx="48" cy="63"/>
          </a:xfrm>
        </p:grpSpPr>
        <p:sp>
          <p:nvSpPr>
            <p:cNvPr id="57454" name="Oval 197"/>
            <p:cNvSpPr>
              <a:spLocks noChangeArrowheads="1"/>
            </p:cNvSpPr>
            <p:nvPr/>
          </p:nvSpPr>
          <p:spPr bwMode="auto">
            <a:xfrm>
              <a:off x="954" y="2643"/>
              <a:ext cx="48" cy="48"/>
            </a:xfrm>
            <a:prstGeom prst="ellipse">
              <a:avLst/>
            </a:prstGeom>
            <a:solidFill>
              <a:schemeClr val="tx2"/>
            </a:solidFill>
            <a:ln w="9525">
              <a:solidFill>
                <a:schemeClr val="tx2"/>
              </a:solidFill>
              <a:round/>
              <a:headEnd/>
              <a:tailEnd/>
            </a:ln>
          </p:spPr>
          <p:txBody>
            <a:bodyPr wrap="none" anchor="ctr"/>
            <a:lstStyle/>
            <a:p>
              <a:endParaRPr lang="en-GB">
                <a:solidFill>
                  <a:schemeClr val="bg1"/>
                </a:solidFill>
              </a:endParaRPr>
            </a:p>
          </p:txBody>
        </p:sp>
        <p:sp>
          <p:nvSpPr>
            <p:cNvPr id="57455" name="Line 198"/>
            <p:cNvSpPr>
              <a:spLocks noChangeShapeType="1"/>
            </p:cNvSpPr>
            <p:nvPr/>
          </p:nvSpPr>
          <p:spPr bwMode="auto">
            <a:xfrm flipH="1">
              <a:off x="972" y="2661"/>
              <a:ext cx="6" cy="45"/>
            </a:xfrm>
            <a:prstGeom prst="line">
              <a:avLst/>
            </a:prstGeom>
            <a:noFill/>
            <a:ln w="9525">
              <a:solidFill>
                <a:schemeClr val="tx2"/>
              </a:solidFill>
              <a:round/>
              <a:headEnd/>
              <a:tailEnd/>
            </a:ln>
          </p:spPr>
          <p:txBody>
            <a:bodyPr/>
            <a:lstStyle/>
            <a:p>
              <a:endParaRPr lang="en-US">
                <a:solidFill>
                  <a:schemeClr val="bg1"/>
                </a:solidFill>
              </a:endParaRPr>
            </a:p>
          </p:txBody>
        </p:sp>
      </p:grpSp>
      <p:sp>
        <p:nvSpPr>
          <p:cNvPr id="57447" name="Rectangle 57"/>
          <p:cNvSpPr>
            <a:spLocks noChangeArrowheads="1"/>
          </p:cNvSpPr>
          <p:nvPr/>
        </p:nvSpPr>
        <p:spPr bwMode="auto">
          <a:xfrm rot="-5400000">
            <a:off x="277734" y="3561299"/>
            <a:ext cx="836768"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Insulin u/k/d</a:t>
            </a:r>
          </a:p>
        </p:txBody>
      </p:sp>
      <p:sp>
        <p:nvSpPr>
          <p:cNvPr id="57448" name="Rectangle 5"/>
          <p:cNvSpPr>
            <a:spLocks noChangeArrowheads="1"/>
          </p:cNvSpPr>
          <p:nvPr/>
        </p:nvSpPr>
        <p:spPr bwMode="auto">
          <a:xfrm>
            <a:off x="4257675" y="3733800"/>
            <a:ext cx="4800600" cy="2292350"/>
          </a:xfrm>
          <a:prstGeom prst="rect">
            <a:avLst/>
          </a:prstGeom>
          <a:noFill/>
          <a:ln w="9525">
            <a:noFill/>
            <a:miter lim="800000"/>
            <a:headEnd/>
            <a:tailEnd/>
          </a:ln>
        </p:spPr>
        <p:txBody>
          <a:bodyPr>
            <a:spAutoFit/>
          </a:bodyPr>
          <a:lstStyle/>
          <a:p>
            <a:r>
              <a:rPr lang="en-US" sz="1600" dirty="0">
                <a:solidFill>
                  <a:schemeClr val="bg1"/>
                </a:solidFill>
              </a:rPr>
              <a:t>Plasma glucagon-stimulated C-peptide (CP) levels, insulin dosage, and </a:t>
            </a:r>
            <a:r>
              <a:rPr lang="en-US" sz="1600" dirty="0" err="1">
                <a:solidFill>
                  <a:schemeClr val="bg1"/>
                </a:solidFill>
              </a:rPr>
              <a:t>glycosylated</a:t>
            </a:r>
            <a:r>
              <a:rPr lang="en-US" sz="1600" dirty="0">
                <a:solidFill>
                  <a:schemeClr val="bg1"/>
                </a:solidFill>
              </a:rPr>
              <a:t> hemoglobin (</a:t>
            </a:r>
            <a:r>
              <a:rPr lang="en-US" sz="1600" dirty="0" err="1">
                <a:solidFill>
                  <a:schemeClr val="bg1"/>
                </a:solidFill>
              </a:rPr>
              <a:t>GHb</a:t>
            </a:r>
            <a:r>
              <a:rPr lang="en-US" sz="1600" dirty="0">
                <a:solidFill>
                  <a:schemeClr val="bg1"/>
                </a:solidFill>
              </a:rPr>
              <a:t>) during 1st yr (Canadian open study). Mean values for patients taking </a:t>
            </a:r>
            <a:r>
              <a:rPr lang="en-US" sz="1600" dirty="0" err="1">
                <a:solidFill>
                  <a:schemeClr val="bg1"/>
                </a:solidFill>
              </a:rPr>
              <a:t>cyclosporin</a:t>
            </a:r>
            <a:r>
              <a:rPr lang="en-US" sz="1600" dirty="0">
                <a:solidFill>
                  <a:schemeClr val="bg1"/>
                </a:solidFill>
              </a:rPr>
              <a:t> at times indicated (   </a:t>
            </a:r>
            <a:r>
              <a:rPr lang="en-US" sz="1600" dirty="0" smtClean="0">
                <a:solidFill>
                  <a:schemeClr val="bg1"/>
                </a:solidFill>
              </a:rPr>
              <a:t>; n </a:t>
            </a:r>
            <a:r>
              <a:rPr lang="en-US" sz="1600" dirty="0">
                <a:solidFill>
                  <a:schemeClr val="bg1"/>
                </a:solidFill>
              </a:rPr>
              <a:t>= 46-81); patients who were in remission as defined at 365 days (   ; n = 31); and patients classed as "no apparent benefit" who discontinued </a:t>
            </a:r>
            <a:r>
              <a:rPr lang="en-US" sz="1600" dirty="0" err="1">
                <a:solidFill>
                  <a:schemeClr val="bg1"/>
                </a:solidFill>
              </a:rPr>
              <a:t>cyclosporin</a:t>
            </a:r>
            <a:r>
              <a:rPr lang="en-US" sz="1600" dirty="0">
                <a:solidFill>
                  <a:schemeClr val="bg1"/>
                </a:solidFill>
              </a:rPr>
              <a:t> at intervals after 6 mo </a:t>
            </a:r>
            <a:br>
              <a:rPr lang="en-US" sz="1600" dirty="0">
                <a:solidFill>
                  <a:schemeClr val="bg1"/>
                </a:solidFill>
              </a:rPr>
            </a:br>
            <a:r>
              <a:rPr lang="en-US" sz="1600" dirty="0">
                <a:solidFill>
                  <a:schemeClr val="bg1"/>
                </a:solidFill>
              </a:rPr>
              <a:t>(   </a:t>
            </a:r>
            <a:r>
              <a:rPr lang="en-US" sz="1600" dirty="0" smtClean="0">
                <a:solidFill>
                  <a:schemeClr val="bg1"/>
                </a:solidFill>
              </a:rPr>
              <a:t>; n </a:t>
            </a:r>
            <a:r>
              <a:rPr lang="en-US" sz="1600" dirty="0">
                <a:solidFill>
                  <a:schemeClr val="bg1"/>
                </a:solidFill>
              </a:rPr>
              <a:t>= 22)</a:t>
            </a:r>
          </a:p>
        </p:txBody>
      </p:sp>
      <p:sp>
        <p:nvSpPr>
          <p:cNvPr id="57449" name="Rectangle 57"/>
          <p:cNvSpPr>
            <a:spLocks noChangeArrowheads="1"/>
          </p:cNvSpPr>
          <p:nvPr/>
        </p:nvSpPr>
        <p:spPr bwMode="auto">
          <a:xfrm rot="-5400000">
            <a:off x="500552" y="4924167"/>
            <a:ext cx="391133" cy="184666"/>
          </a:xfrm>
          <a:prstGeom prst="rect">
            <a:avLst/>
          </a:prstGeom>
          <a:noFill/>
          <a:ln w="9525">
            <a:noFill/>
            <a:miter lim="800000"/>
            <a:headEnd/>
            <a:tailEnd/>
          </a:ln>
        </p:spPr>
        <p:txBody>
          <a:bodyPr wrap="none" lIns="0" tIns="0" rIns="0" bIns="0">
            <a:spAutoFit/>
          </a:bodyPr>
          <a:lstStyle/>
          <a:p>
            <a:pPr algn="ctr" eaLnBrk="0" hangingPunct="0">
              <a:spcBef>
                <a:spcPct val="20000"/>
              </a:spcBef>
              <a:buClr>
                <a:schemeClr val="tx1"/>
              </a:buClr>
              <a:buSzPct val="80000"/>
            </a:pPr>
            <a:r>
              <a:rPr lang="en-US" sz="1200" b="1">
                <a:solidFill>
                  <a:schemeClr val="bg1"/>
                </a:solidFill>
              </a:rPr>
              <a:t>%GHb</a:t>
            </a:r>
          </a:p>
        </p:txBody>
      </p:sp>
      <p:sp>
        <p:nvSpPr>
          <p:cNvPr id="57450" name="Line 213"/>
          <p:cNvSpPr>
            <a:spLocks noChangeShapeType="1"/>
          </p:cNvSpPr>
          <p:nvPr/>
        </p:nvSpPr>
        <p:spPr bwMode="auto">
          <a:xfrm>
            <a:off x="3775075" y="4768850"/>
            <a:ext cx="0" cy="109538"/>
          </a:xfrm>
          <a:prstGeom prst="line">
            <a:avLst/>
          </a:prstGeom>
          <a:noFill/>
          <a:ln w="9525">
            <a:solidFill>
              <a:srgbClr val="33CC33"/>
            </a:solidFill>
            <a:round/>
            <a:headEnd/>
            <a:tailEnd/>
          </a:ln>
        </p:spPr>
        <p:txBody>
          <a:bodyPr/>
          <a:lstStyle/>
          <a:p>
            <a:endParaRPr lang="en-US"/>
          </a:p>
        </p:txBody>
      </p:sp>
      <p:sp>
        <p:nvSpPr>
          <p:cNvPr id="57451" name="Oval 214"/>
          <p:cNvSpPr>
            <a:spLocks noChangeArrowheads="1"/>
          </p:cNvSpPr>
          <p:nvPr/>
        </p:nvSpPr>
        <p:spPr bwMode="auto">
          <a:xfrm rot="10800000">
            <a:off x="5289550" y="4838700"/>
            <a:ext cx="109538" cy="109538"/>
          </a:xfrm>
          <a:prstGeom prst="ellipse">
            <a:avLst/>
          </a:prstGeom>
          <a:solidFill>
            <a:schemeClr val="tx1"/>
          </a:solidFill>
          <a:ln w="9525">
            <a:noFill/>
            <a:round/>
            <a:headEnd/>
            <a:tailEnd/>
          </a:ln>
        </p:spPr>
        <p:txBody>
          <a:bodyPr wrap="none" anchor="ctr"/>
          <a:lstStyle/>
          <a:p>
            <a:endParaRPr lang="en-GB"/>
          </a:p>
        </p:txBody>
      </p:sp>
      <p:sp>
        <p:nvSpPr>
          <p:cNvPr id="57452" name="Oval 215"/>
          <p:cNvSpPr>
            <a:spLocks noChangeArrowheads="1"/>
          </p:cNvSpPr>
          <p:nvPr/>
        </p:nvSpPr>
        <p:spPr bwMode="auto">
          <a:xfrm rot="10800000">
            <a:off x="7458075" y="5105400"/>
            <a:ext cx="109538" cy="109538"/>
          </a:xfrm>
          <a:prstGeom prst="ellipse">
            <a:avLst/>
          </a:prstGeom>
          <a:solidFill>
            <a:schemeClr val="tx2"/>
          </a:solidFill>
          <a:ln w="9525">
            <a:noFill/>
            <a:round/>
            <a:headEnd/>
            <a:tailEnd/>
          </a:ln>
        </p:spPr>
        <p:txBody>
          <a:bodyPr wrap="none" anchor="ctr"/>
          <a:lstStyle/>
          <a:p>
            <a:endParaRPr lang="en-GB"/>
          </a:p>
        </p:txBody>
      </p:sp>
      <p:sp>
        <p:nvSpPr>
          <p:cNvPr id="57453" name="Oval 216"/>
          <p:cNvSpPr>
            <a:spLocks noChangeArrowheads="1"/>
          </p:cNvSpPr>
          <p:nvPr/>
        </p:nvSpPr>
        <p:spPr bwMode="auto">
          <a:xfrm rot="10800000">
            <a:off x="4454525" y="5829300"/>
            <a:ext cx="109538" cy="109538"/>
          </a:xfrm>
          <a:prstGeom prst="ellipse">
            <a:avLst/>
          </a:prstGeom>
          <a:solidFill>
            <a:srgbClr val="33CC33"/>
          </a:solidFill>
          <a:ln w="9525">
            <a:noFill/>
            <a:round/>
            <a:headEnd/>
            <a:tailEnd/>
          </a:ln>
        </p:spPr>
        <p:txBody>
          <a:bodyPr rot="10800000" wrap="none" anchor="ct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title" idx="4294967295"/>
          </p:nvPr>
        </p:nvSpPr>
        <p:spPr>
          <a:noFill/>
        </p:spPr>
        <p:txBody>
          <a:bodyPr>
            <a:normAutofit fontScale="90000"/>
          </a:bodyPr>
          <a:lstStyle/>
          <a:p>
            <a:r>
              <a:rPr lang="en-US" sz="3600" dirty="0" err="1" smtClean="0"/>
              <a:t>Immunomodulation</a:t>
            </a:r>
            <a:r>
              <a:rPr lang="en-US" dirty="0" smtClean="0"/>
              <a:t/>
            </a:r>
            <a:br>
              <a:rPr lang="en-US" dirty="0" smtClean="0"/>
            </a:br>
            <a:r>
              <a:rPr lang="en-US" dirty="0" smtClean="0"/>
              <a:t/>
            </a:r>
            <a:br>
              <a:rPr lang="en-US" dirty="0" smtClean="0"/>
            </a:br>
            <a:endParaRPr lang="en-US" dirty="0" smtClean="0"/>
          </a:p>
        </p:txBody>
      </p:sp>
      <p:sp>
        <p:nvSpPr>
          <p:cNvPr id="58371" name="Rectangle 5"/>
          <p:cNvSpPr>
            <a:spLocks noChangeArrowheads="1"/>
          </p:cNvSpPr>
          <p:nvPr/>
        </p:nvSpPr>
        <p:spPr bwMode="auto">
          <a:xfrm>
            <a:off x="609600" y="6353175"/>
            <a:ext cx="8686800" cy="430887"/>
          </a:xfrm>
          <a:prstGeom prst="rect">
            <a:avLst/>
          </a:prstGeom>
          <a:noFill/>
          <a:ln w="9525">
            <a:noFill/>
            <a:miter lim="800000"/>
            <a:headEnd/>
            <a:tailEnd/>
          </a:ln>
        </p:spPr>
        <p:txBody>
          <a:bodyPr lIns="0" tIns="0" rIns="0" bIns="0">
            <a:spAutoFit/>
          </a:bodyPr>
          <a:lstStyle/>
          <a:p>
            <a:pPr algn="r"/>
            <a:r>
              <a:rPr lang="en-US" sz="1400" dirty="0">
                <a:solidFill>
                  <a:schemeClr val="bg1"/>
                </a:solidFill>
                <a:latin typeface="Arial Narrow" pitchFamily="34" charset="0"/>
              </a:rPr>
              <a:t>1. </a:t>
            </a:r>
            <a:r>
              <a:rPr lang="en-US" sz="1400" dirty="0" err="1">
                <a:solidFill>
                  <a:schemeClr val="bg1"/>
                </a:solidFill>
                <a:latin typeface="Arial Narrow" pitchFamily="34" charset="0"/>
              </a:rPr>
              <a:t>Staeva</a:t>
            </a:r>
            <a:r>
              <a:rPr lang="en-US" sz="1400" dirty="0">
                <a:solidFill>
                  <a:schemeClr val="bg1"/>
                </a:solidFill>
                <a:latin typeface="Arial Narrow" pitchFamily="34" charset="0"/>
              </a:rPr>
              <a:t>-Vieira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err="1">
                <a:solidFill>
                  <a:schemeClr val="bg1"/>
                </a:solidFill>
                <a:latin typeface="Arial Narrow" pitchFamily="34" charset="0"/>
              </a:rPr>
              <a:t>Clin</a:t>
            </a:r>
            <a:r>
              <a:rPr lang="en-US" sz="1400" i="1" dirty="0">
                <a:solidFill>
                  <a:schemeClr val="bg1"/>
                </a:solidFill>
                <a:latin typeface="Arial Narrow" pitchFamily="34" charset="0"/>
              </a:rPr>
              <a:t> Experiment </a:t>
            </a:r>
            <a:r>
              <a:rPr lang="en-US" sz="1400" i="1" dirty="0" err="1" smtClean="0">
                <a:solidFill>
                  <a:schemeClr val="bg1"/>
                </a:solidFill>
                <a:latin typeface="Arial Narrow" pitchFamily="34" charset="0"/>
              </a:rPr>
              <a:t>Immunol</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2007;148: 17-31. </a:t>
            </a:r>
          </a:p>
          <a:p>
            <a:pPr algn="r"/>
            <a:r>
              <a:rPr lang="en-US" sz="1400" dirty="0">
                <a:solidFill>
                  <a:schemeClr val="bg1"/>
                </a:solidFill>
                <a:latin typeface="Arial Narrow" pitchFamily="34" charset="0"/>
              </a:rPr>
              <a:t>2. </a:t>
            </a:r>
            <a:r>
              <a:rPr lang="en-US" sz="1400" dirty="0" err="1">
                <a:solidFill>
                  <a:schemeClr val="bg1"/>
                </a:solidFill>
                <a:latin typeface="Arial Narrow" pitchFamily="34" charset="0"/>
              </a:rPr>
              <a:t>Herold</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smtClean="0">
                <a:solidFill>
                  <a:schemeClr val="bg1"/>
                </a:solidFill>
                <a:latin typeface="Arial Narrow" pitchFamily="34" charset="0"/>
              </a:rPr>
              <a:t>Diabetes </a:t>
            </a:r>
            <a:r>
              <a:rPr lang="en-US" sz="1400" dirty="0">
                <a:solidFill>
                  <a:schemeClr val="bg1"/>
                </a:solidFill>
                <a:latin typeface="Arial Narrow" pitchFamily="34" charset="0"/>
              </a:rPr>
              <a:t>2005;54:1763-1769. Reprinted with permission from </a:t>
            </a:r>
            <a:r>
              <a:rPr lang="en-US" sz="1400" dirty="0" smtClean="0">
                <a:solidFill>
                  <a:schemeClr val="bg1"/>
                </a:solidFill>
                <a:latin typeface="Arial Narrow" pitchFamily="34" charset="0"/>
              </a:rPr>
              <a:t>the </a:t>
            </a:r>
            <a:r>
              <a:rPr lang="en-US" sz="1400" dirty="0">
                <a:solidFill>
                  <a:schemeClr val="bg1"/>
                </a:solidFill>
                <a:latin typeface="Arial Narrow" pitchFamily="34" charset="0"/>
              </a:rPr>
              <a:t>American Diabetes Association.</a:t>
            </a:r>
          </a:p>
        </p:txBody>
      </p:sp>
      <p:sp>
        <p:nvSpPr>
          <p:cNvPr id="58372" name="Rectangle 5"/>
          <p:cNvSpPr>
            <a:spLocks noChangeArrowheads="1"/>
          </p:cNvSpPr>
          <p:nvPr/>
        </p:nvSpPr>
        <p:spPr bwMode="auto">
          <a:xfrm>
            <a:off x="5349875" y="1768744"/>
            <a:ext cx="3505200" cy="3785652"/>
          </a:xfrm>
          <a:prstGeom prst="rect">
            <a:avLst/>
          </a:prstGeom>
          <a:noFill/>
          <a:ln w="9525">
            <a:noFill/>
            <a:miter lim="800000"/>
            <a:headEnd/>
            <a:tailEnd/>
          </a:ln>
        </p:spPr>
        <p:txBody>
          <a:bodyPr>
            <a:spAutoFit/>
          </a:bodyPr>
          <a:lstStyle/>
          <a:p>
            <a:r>
              <a:rPr lang="en-US" sz="2400" dirty="0">
                <a:solidFill>
                  <a:schemeClr val="bg1"/>
                </a:solidFill>
              </a:rPr>
              <a:t>C-peptide responses to a mixed-meal tolerance test (MMTT) in the control and anti-CD 3 antibody groups. The total AUC of the C-peptide during a 4-h MMTT is shown for the drug-treated and control groups (means </a:t>
            </a:r>
            <a:r>
              <a:rPr lang="en-US" sz="2400" dirty="0">
                <a:solidFill>
                  <a:schemeClr val="bg1"/>
                </a:solidFill>
                <a:cs typeface="Arial" pitchFamily="34" charset="0"/>
              </a:rPr>
              <a:t>±</a:t>
            </a:r>
            <a:r>
              <a:rPr lang="en-US" sz="2400" dirty="0">
                <a:solidFill>
                  <a:schemeClr val="bg1"/>
                </a:solidFill>
              </a:rPr>
              <a:t> SE)</a:t>
            </a:r>
          </a:p>
          <a:p>
            <a:r>
              <a:rPr lang="en-US" sz="2400" dirty="0">
                <a:solidFill>
                  <a:schemeClr val="bg1"/>
                </a:solidFill>
              </a:rPr>
              <a:t>**p</a:t>
            </a:r>
            <a:r>
              <a:rPr lang="en-US" sz="2400" i="1" dirty="0">
                <a:solidFill>
                  <a:schemeClr val="bg1"/>
                </a:solidFill>
              </a:rPr>
              <a:t>&lt; .02</a:t>
            </a:r>
          </a:p>
        </p:txBody>
      </p:sp>
      <p:grpSp>
        <p:nvGrpSpPr>
          <p:cNvPr id="2" name="Group 8"/>
          <p:cNvGrpSpPr>
            <a:grpSpLocks/>
          </p:cNvGrpSpPr>
          <p:nvPr/>
        </p:nvGrpSpPr>
        <p:grpSpPr bwMode="auto">
          <a:xfrm>
            <a:off x="457200" y="1658938"/>
            <a:ext cx="4892675" cy="4454525"/>
            <a:chOff x="288" y="1045"/>
            <a:chExt cx="3082" cy="2806"/>
          </a:xfrm>
        </p:grpSpPr>
        <p:sp>
          <p:nvSpPr>
            <p:cNvPr id="58374" name="Line 9"/>
            <p:cNvSpPr>
              <a:spLocks noChangeShapeType="1"/>
            </p:cNvSpPr>
            <p:nvPr/>
          </p:nvSpPr>
          <p:spPr bwMode="auto">
            <a:xfrm>
              <a:off x="796" y="1108"/>
              <a:ext cx="0" cy="2380"/>
            </a:xfrm>
            <a:prstGeom prst="line">
              <a:avLst/>
            </a:prstGeom>
            <a:noFill/>
            <a:ln w="12700">
              <a:solidFill>
                <a:schemeClr val="bg1"/>
              </a:solidFill>
              <a:round/>
              <a:headEnd/>
              <a:tailEnd/>
            </a:ln>
          </p:spPr>
          <p:txBody>
            <a:bodyPr/>
            <a:lstStyle/>
            <a:p>
              <a:endParaRPr lang="en-US">
                <a:solidFill>
                  <a:schemeClr val="bg1"/>
                </a:solidFill>
              </a:endParaRPr>
            </a:p>
          </p:txBody>
        </p:sp>
        <p:sp>
          <p:nvSpPr>
            <p:cNvPr id="58375" name="Line 10"/>
            <p:cNvSpPr>
              <a:spLocks noChangeShapeType="1"/>
            </p:cNvSpPr>
            <p:nvPr/>
          </p:nvSpPr>
          <p:spPr bwMode="auto">
            <a:xfrm>
              <a:off x="796" y="3488"/>
              <a:ext cx="2574" cy="0"/>
            </a:xfrm>
            <a:prstGeom prst="line">
              <a:avLst/>
            </a:prstGeom>
            <a:noFill/>
            <a:ln w="12700">
              <a:solidFill>
                <a:schemeClr val="bg1"/>
              </a:solidFill>
              <a:round/>
              <a:headEnd/>
              <a:tailEnd/>
            </a:ln>
          </p:spPr>
          <p:txBody>
            <a:bodyPr/>
            <a:lstStyle/>
            <a:p>
              <a:endParaRPr lang="en-US">
                <a:solidFill>
                  <a:schemeClr val="bg1"/>
                </a:solidFill>
              </a:endParaRPr>
            </a:p>
          </p:txBody>
        </p:sp>
        <p:sp>
          <p:nvSpPr>
            <p:cNvPr id="58376" name="Line 11"/>
            <p:cNvSpPr>
              <a:spLocks noChangeShapeType="1"/>
            </p:cNvSpPr>
            <p:nvPr/>
          </p:nvSpPr>
          <p:spPr bwMode="auto">
            <a:xfrm rot="5400000">
              <a:off x="776" y="3468"/>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77" name="Line 12"/>
            <p:cNvSpPr>
              <a:spLocks noChangeShapeType="1"/>
            </p:cNvSpPr>
            <p:nvPr/>
          </p:nvSpPr>
          <p:spPr bwMode="auto">
            <a:xfrm rot="5400000">
              <a:off x="776" y="3172"/>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78" name="Line 13"/>
            <p:cNvSpPr>
              <a:spLocks noChangeShapeType="1"/>
            </p:cNvSpPr>
            <p:nvPr/>
          </p:nvSpPr>
          <p:spPr bwMode="auto">
            <a:xfrm rot="5400000">
              <a:off x="776" y="2877"/>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79" name="Line 14"/>
            <p:cNvSpPr>
              <a:spLocks noChangeShapeType="1"/>
            </p:cNvSpPr>
            <p:nvPr/>
          </p:nvSpPr>
          <p:spPr bwMode="auto">
            <a:xfrm rot="5400000">
              <a:off x="776" y="2582"/>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80" name="Line 15"/>
            <p:cNvSpPr>
              <a:spLocks noChangeShapeType="1"/>
            </p:cNvSpPr>
            <p:nvPr/>
          </p:nvSpPr>
          <p:spPr bwMode="auto">
            <a:xfrm rot="5400000">
              <a:off x="776" y="2287"/>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81" name="Line 16"/>
            <p:cNvSpPr>
              <a:spLocks noChangeShapeType="1"/>
            </p:cNvSpPr>
            <p:nvPr/>
          </p:nvSpPr>
          <p:spPr bwMode="auto">
            <a:xfrm rot="5400000">
              <a:off x="776" y="1991"/>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82" name="Line 17"/>
            <p:cNvSpPr>
              <a:spLocks noChangeShapeType="1"/>
            </p:cNvSpPr>
            <p:nvPr/>
          </p:nvSpPr>
          <p:spPr bwMode="auto">
            <a:xfrm rot="5400000">
              <a:off x="776" y="1696"/>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83" name="Line 18"/>
            <p:cNvSpPr>
              <a:spLocks noChangeShapeType="1"/>
            </p:cNvSpPr>
            <p:nvPr/>
          </p:nvSpPr>
          <p:spPr bwMode="auto">
            <a:xfrm rot="5400000">
              <a:off x="776" y="1401"/>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84" name="Line 19"/>
            <p:cNvSpPr>
              <a:spLocks noChangeShapeType="1"/>
            </p:cNvSpPr>
            <p:nvPr/>
          </p:nvSpPr>
          <p:spPr bwMode="auto">
            <a:xfrm rot="5400000">
              <a:off x="776" y="1088"/>
              <a:ext cx="0" cy="39"/>
            </a:xfrm>
            <a:prstGeom prst="line">
              <a:avLst/>
            </a:prstGeom>
            <a:noFill/>
            <a:ln w="12700">
              <a:solidFill>
                <a:schemeClr val="tx1"/>
              </a:solidFill>
              <a:round/>
              <a:headEnd/>
              <a:tailEnd/>
            </a:ln>
          </p:spPr>
          <p:txBody>
            <a:bodyPr/>
            <a:lstStyle/>
            <a:p>
              <a:endParaRPr lang="en-US">
                <a:solidFill>
                  <a:schemeClr val="bg1"/>
                </a:solidFill>
              </a:endParaRPr>
            </a:p>
          </p:txBody>
        </p:sp>
        <p:sp>
          <p:nvSpPr>
            <p:cNvPr id="58385" name="Text Box 20"/>
            <p:cNvSpPr txBox="1">
              <a:spLocks noChangeArrowheads="1"/>
            </p:cNvSpPr>
            <p:nvPr/>
          </p:nvSpPr>
          <p:spPr bwMode="auto">
            <a:xfrm>
              <a:off x="521" y="1045"/>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160</a:t>
              </a:r>
            </a:p>
          </p:txBody>
        </p:sp>
        <p:sp>
          <p:nvSpPr>
            <p:cNvPr id="58386" name="Text Box 21"/>
            <p:cNvSpPr txBox="1">
              <a:spLocks noChangeArrowheads="1"/>
            </p:cNvSpPr>
            <p:nvPr/>
          </p:nvSpPr>
          <p:spPr bwMode="auto">
            <a:xfrm>
              <a:off x="521" y="1342"/>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140</a:t>
              </a:r>
            </a:p>
          </p:txBody>
        </p:sp>
        <p:sp>
          <p:nvSpPr>
            <p:cNvPr id="58387" name="Text Box 22"/>
            <p:cNvSpPr txBox="1">
              <a:spLocks noChangeArrowheads="1"/>
            </p:cNvSpPr>
            <p:nvPr/>
          </p:nvSpPr>
          <p:spPr bwMode="auto">
            <a:xfrm>
              <a:off x="521" y="1639"/>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120</a:t>
              </a:r>
            </a:p>
          </p:txBody>
        </p:sp>
        <p:sp>
          <p:nvSpPr>
            <p:cNvPr id="58388" name="Text Box 23"/>
            <p:cNvSpPr txBox="1">
              <a:spLocks noChangeArrowheads="1"/>
            </p:cNvSpPr>
            <p:nvPr/>
          </p:nvSpPr>
          <p:spPr bwMode="auto">
            <a:xfrm>
              <a:off x="521" y="1936"/>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100</a:t>
              </a:r>
            </a:p>
          </p:txBody>
        </p:sp>
        <p:sp>
          <p:nvSpPr>
            <p:cNvPr id="58389" name="Text Box 24"/>
            <p:cNvSpPr txBox="1">
              <a:spLocks noChangeArrowheads="1"/>
            </p:cNvSpPr>
            <p:nvPr/>
          </p:nvSpPr>
          <p:spPr bwMode="auto">
            <a:xfrm>
              <a:off x="521" y="2233"/>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80</a:t>
              </a:r>
            </a:p>
          </p:txBody>
        </p:sp>
        <p:sp>
          <p:nvSpPr>
            <p:cNvPr id="58390" name="Text Box 25"/>
            <p:cNvSpPr txBox="1">
              <a:spLocks noChangeArrowheads="1"/>
            </p:cNvSpPr>
            <p:nvPr/>
          </p:nvSpPr>
          <p:spPr bwMode="auto">
            <a:xfrm>
              <a:off x="521" y="2530"/>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60</a:t>
              </a:r>
            </a:p>
          </p:txBody>
        </p:sp>
        <p:sp>
          <p:nvSpPr>
            <p:cNvPr id="58391" name="Text Box 26"/>
            <p:cNvSpPr txBox="1">
              <a:spLocks noChangeArrowheads="1"/>
            </p:cNvSpPr>
            <p:nvPr/>
          </p:nvSpPr>
          <p:spPr bwMode="auto">
            <a:xfrm>
              <a:off x="521" y="2827"/>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40</a:t>
              </a:r>
            </a:p>
          </p:txBody>
        </p:sp>
        <p:sp>
          <p:nvSpPr>
            <p:cNvPr id="58392" name="Text Box 27"/>
            <p:cNvSpPr txBox="1">
              <a:spLocks noChangeArrowheads="1"/>
            </p:cNvSpPr>
            <p:nvPr/>
          </p:nvSpPr>
          <p:spPr bwMode="auto">
            <a:xfrm>
              <a:off x="521" y="3124"/>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20</a:t>
              </a:r>
            </a:p>
          </p:txBody>
        </p:sp>
        <p:sp>
          <p:nvSpPr>
            <p:cNvPr id="58393" name="Text Box 28"/>
            <p:cNvSpPr txBox="1">
              <a:spLocks noChangeArrowheads="1"/>
            </p:cNvSpPr>
            <p:nvPr/>
          </p:nvSpPr>
          <p:spPr bwMode="auto">
            <a:xfrm>
              <a:off x="521" y="3422"/>
              <a:ext cx="214" cy="136"/>
            </a:xfrm>
            <a:prstGeom prst="rect">
              <a:avLst/>
            </a:prstGeom>
            <a:noFill/>
            <a:ln w="9525" algn="ctr">
              <a:noFill/>
              <a:miter lim="800000"/>
              <a:headEnd/>
              <a:tailEnd/>
            </a:ln>
          </p:spPr>
          <p:txBody>
            <a:bodyPr lIns="0" tIns="0" rIns="0" bIns="0">
              <a:spAutoFit/>
            </a:bodyPr>
            <a:lstStyle/>
            <a:p>
              <a:pPr algn="r">
                <a:spcBef>
                  <a:spcPct val="50000"/>
                </a:spcBef>
              </a:pPr>
              <a:r>
                <a:rPr lang="en-US" sz="1400" b="1">
                  <a:solidFill>
                    <a:schemeClr val="bg1"/>
                  </a:solidFill>
                </a:rPr>
                <a:t>0</a:t>
              </a:r>
            </a:p>
          </p:txBody>
        </p:sp>
        <p:sp>
          <p:nvSpPr>
            <p:cNvPr id="58394" name="Text Box 29"/>
            <p:cNvSpPr txBox="1">
              <a:spLocks noChangeArrowheads="1"/>
            </p:cNvSpPr>
            <p:nvPr/>
          </p:nvSpPr>
          <p:spPr bwMode="auto">
            <a:xfrm>
              <a:off x="1136" y="3542"/>
              <a:ext cx="214" cy="136"/>
            </a:xfrm>
            <a:prstGeom prst="rect">
              <a:avLst/>
            </a:prstGeom>
            <a:noFill/>
            <a:ln w="9525" algn="ctr">
              <a:noFill/>
              <a:miter lim="800000"/>
              <a:headEnd/>
              <a:tailEnd/>
            </a:ln>
          </p:spPr>
          <p:txBody>
            <a:bodyPr lIns="0" tIns="0" rIns="0" bIns="0">
              <a:spAutoFit/>
            </a:bodyPr>
            <a:lstStyle/>
            <a:p>
              <a:pPr algn="ctr">
                <a:spcBef>
                  <a:spcPct val="50000"/>
                </a:spcBef>
              </a:pPr>
              <a:r>
                <a:rPr lang="en-US" sz="1400" b="1" dirty="0">
                  <a:solidFill>
                    <a:schemeClr val="bg1"/>
                  </a:solidFill>
                </a:rPr>
                <a:t>0</a:t>
              </a:r>
            </a:p>
          </p:txBody>
        </p:sp>
        <p:sp>
          <p:nvSpPr>
            <p:cNvPr id="58395" name="Text Box 30"/>
            <p:cNvSpPr txBox="1">
              <a:spLocks noChangeArrowheads="1"/>
            </p:cNvSpPr>
            <p:nvPr/>
          </p:nvSpPr>
          <p:spPr bwMode="auto">
            <a:xfrm>
              <a:off x="1569" y="3542"/>
              <a:ext cx="214" cy="136"/>
            </a:xfrm>
            <a:prstGeom prst="rect">
              <a:avLst/>
            </a:prstGeom>
            <a:noFill/>
            <a:ln w="9525" algn="ctr">
              <a:noFill/>
              <a:miter lim="800000"/>
              <a:headEnd/>
              <a:tailEnd/>
            </a:ln>
          </p:spPr>
          <p:txBody>
            <a:bodyPr lIns="0" tIns="0" rIns="0" bIns="0">
              <a:spAutoFit/>
            </a:bodyPr>
            <a:lstStyle/>
            <a:p>
              <a:pPr algn="ctr">
                <a:spcBef>
                  <a:spcPct val="50000"/>
                </a:spcBef>
              </a:pPr>
              <a:r>
                <a:rPr lang="en-US" sz="1400" b="1">
                  <a:solidFill>
                    <a:schemeClr val="bg1"/>
                  </a:solidFill>
                </a:rPr>
                <a:t>6</a:t>
              </a:r>
            </a:p>
          </p:txBody>
        </p:sp>
        <p:grpSp>
          <p:nvGrpSpPr>
            <p:cNvPr id="3" name="Group 31"/>
            <p:cNvGrpSpPr>
              <a:grpSpLocks/>
            </p:cNvGrpSpPr>
            <p:nvPr/>
          </p:nvGrpSpPr>
          <p:grpSpPr bwMode="auto">
            <a:xfrm>
              <a:off x="1058" y="1590"/>
              <a:ext cx="371" cy="1896"/>
              <a:chOff x="1060" y="1590"/>
              <a:chExt cx="371" cy="1896"/>
            </a:xfrm>
          </p:grpSpPr>
          <p:sp>
            <p:nvSpPr>
              <p:cNvPr id="58433" name="Rectangle 32"/>
              <p:cNvSpPr>
                <a:spLocks noChangeArrowheads="1"/>
              </p:cNvSpPr>
              <p:nvPr/>
            </p:nvSpPr>
            <p:spPr bwMode="auto">
              <a:xfrm>
                <a:off x="1060" y="1746"/>
                <a:ext cx="184" cy="1740"/>
              </a:xfrm>
              <a:prstGeom prst="rect">
                <a:avLst/>
              </a:prstGeom>
              <a:solidFill>
                <a:schemeClr val="hlink"/>
              </a:solidFill>
              <a:ln w="12700" algn="ctr">
                <a:solidFill>
                  <a:schemeClr val="tx1"/>
                </a:solidFill>
                <a:miter lim="800000"/>
                <a:headEnd/>
                <a:tailEnd/>
              </a:ln>
            </p:spPr>
            <p:txBody>
              <a:bodyPr wrap="none" anchor="ctr"/>
              <a:lstStyle/>
              <a:p>
                <a:endParaRPr lang="en-GB">
                  <a:solidFill>
                    <a:schemeClr val="bg1"/>
                  </a:solidFill>
                </a:endParaRPr>
              </a:p>
            </p:txBody>
          </p:sp>
          <p:sp>
            <p:nvSpPr>
              <p:cNvPr id="58434" name="Rectangle 33"/>
              <p:cNvSpPr>
                <a:spLocks noChangeArrowheads="1"/>
              </p:cNvSpPr>
              <p:nvPr/>
            </p:nvSpPr>
            <p:spPr bwMode="auto">
              <a:xfrm>
                <a:off x="1247" y="1774"/>
                <a:ext cx="184" cy="1712"/>
              </a:xfrm>
              <a:prstGeom prst="rect">
                <a:avLst/>
              </a:prstGeom>
              <a:solidFill>
                <a:srgbClr val="FFFF99"/>
              </a:solidFill>
              <a:ln w="12700" algn="ctr">
                <a:solidFill>
                  <a:schemeClr val="tx1"/>
                </a:solidFill>
                <a:miter lim="800000"/>
                <a:headEnd/>
                <a:tailEnd/>
              </a:ln>
            </p:spPr>
            <p:txBody>
              <a:bodyPr wrap="none" anchor="ctr"/>
              <a:lstStyle/>
              <a:p>
                <a:pPr algn="ctr"/>
                <a:endParaRPr lang="en-GB" sz="1400">
                  <a:solidFill>
                    <a:schemeClr val="bg1"/>
                  </a:solidFill>
                </a:endParaRPr>
              </a:p>
            </p:txBody>
          </p:sp>
          <p:sp>
            <p:nvSpPr>
              <p:cNvPr id="58435" name="Line 34"/>
              <p:cNvSpPr>
                <a:spLocks noChangeShapeType="1"/>
              </p:cNvSpPr>
              <p:nvPr/>
            </p:nvSpPr>
            <p:spPr bwMode="auto">
              <a:xfrm flipV="1">
                <a:off x="1152" y="1593"/>
                <a:ext cx="0" cy="201"/>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36" name="Line 35"/>
              <p:cNvSpPr>
                <a:spLocks noChangeShapeType="1"/>
              </p:cNvSpPr>
              <p:nvPr/>
            </p:nvSpPr>
            <p:spPr bwMode="auto">
              <a:xfrm>
                <a:off x="1119" y="1590"/>
                <a:ext cx="66" cy="0"/>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37" name="Line 36"/>
              <p:cNvSpPr>
                <a:spLocks noChangeShapeType="1"/>
              </p:cNvSpPr>
              <p:nvPr/>
            </p:nvSpPr>
            <p:spPr bwMode="auto">
              <a:xfrm flipV="1">
                <a:off x="1339" y="1611"/>
                <a:ext cx="0" cy="201"/>
              </a:xfrm>
              <a:prstGeom prst="line">
                <a:avLst/>
              </a:prstGeom>
              <a:noFill/>
              <a:ln w="12700">
                <a:solidFill>
                  <a:srgbClr val="FFFF99"/>
                </a:solidFill>
                <a:round/>
                <a:headEnd/>
                <a:tailEnd/>
              </a:ln>
            </p:spPr>
            <p:txBody>
              <a:bodyPr/>
              <a:lstStyle/>
              <a:p>
                <a:endParaRPr lang="en-US">
                  <a:solidFill>
                    <a:schemeClr val="bg1"/>
                  </a:solidFill>
                </a:endParaRPr>
              </a:p>
            </p:txBody>
          </p:sp>
          <p:sp>
            <p:nvSpPr>
              <p:cNvPr id="58438" name="Line 37"/>
              <p:cNvSpPr>
                <a:spLocks noChangeShapeType="1"/>
              </p:cNvSpPr>
              <p:nvPr/>
            </p:nvSpPr>
            <p:spPr bwMode="auto">
              <a:xfrm>
                <a:off x="1306" y="1608"/>
                <a:ext cx="66" cy="0"/>
              </a:xfrm>
              <a:prstGeom prst="line">
                <a:avLst/>
              </a:prstGeom>
              <a:noFill/>
              <a:ln w="12700">
                <a:solidFill>
                  <a:srgbClr val="FFFF99"/>
                </a:solidFill>
                <a:round/>
                <a:headEnd/>
                <a:tailEnd/>
              </a:ln>
            </p:spPr>
            <p:txBody>
              <a:bodyPr/>
              <a:lstStyle/>
              <a:p>
                <a:endParaRPr lang="en-US">
                  <a:solidFill>
                    <a:schemeClr val="bg1"/>
                  </a:solidFill>
                </a:endParaRPr>
              </a:p>
            </p:txBody>
          </p:sp>
        </p:grpSp>
        <p:sp>
          <p:nvSpPr>
            <p:cNvPr id="58397" name="Rectangle 38"/>
            <p:cNvSpPr>
              <a:spLocks noChangeArrowheads="1"/>
            </p:cNvSpPr>
            <p:nvPr/>
          </p:nvSpPr>
          <p:spPr bwMode="auto">
            <a:xfrm>
              <a:off x="1490" y="1695"/>
              <a:ext cx="184" cy="1791"/>
            </a:xfrm>
            <a:prstGeom prst="rect">
              <a:avLst/>
            </a:prstGeom>
            <a:solidFill>
              <a:schemeClr val="hlink"/>
            </a:solidFill>
            <a:ln w="12700" algn="ctr">
              <a:solidFill>
                <a:schemeClr val="tx1"/>
              </a:solidFill>
              <a:miter lim="800000"/>
              <a:headEnd/>
              <a:tailEnd/>
            </a:ln>
          </p:spPr>
          <p:txBody>
            <a:bodyPr wrap="none" anchor="ctr"/>
            <a:lstStyle/>
            <a:p>
              <a:endParaRPr lang="en-GB">
                <a:solidFill>
                  <a:schemeClr val="bg1"/>
                </a:solidFill>
              </a:endParaRPr>
            </a:p>
          </p:txBody>
        </p:sp>
        <p:sp>
          <p:nvSpPr>
            <p:cNvPr id="58398" name="Rectangle 39"/>
            <p:cNvSpPr>
              <a:spLocks noChangeArrowheads="1"/>
            </p:cNvSpPr>
            <p:nvPr/>
          </p:nvSpPr>
          <p:spPr bwMode="auto">
            <a:xfrm>
              <a:off x="1677" y="2248"/>
              <a:ext cx="184" cy="1238"/>
            </a:xfrm>
            <a:prstGeom prst="rect">
              <a:avLst/>
            </a:prstGeom>
            <a:solidFill>
              <a:srgbClr val="FFFF99"/>
            </a:solidFill>
            <a:ln w="12700" algn="ctr">
              <a:solidFill>
                <a:schemeClr val="tx1"/>
              </a:solidFill>
              <a:miter lim="800000"/>
              <a:headEnd/>
              <a:tailEnd/>
            </a:ln>
          </p:spPr>
          <p:txBody>
            <a:bodyPr wrap="none" anchor="ctr"/>
            <a:lstStyle/>
            <a:p>
              <a:pPr algn="ctr"/>
              <a:endParaRPr lang="en-GB" sz="1400">
                <a:solidFill>
                  <a:schemeClr val="bg1"/>
                </a:solidFill>
              </a:endParaRPr>
            </a:p>
          </p:txBody>
        </p:sp>
        <p:sp>
          <p:nvSpPr>
            <p:cNvPr id="58399" name="Line 40"/>
            <p:cNvSpPr>
              <a:spLocks noChangeShapeType="1"/>
            </p:cNvSpPr>
            <p:nvPr/>
          </p:nvSpPr>
          <p:spPr bwMode="auto">
            <a:xfrm flipV="1">
              <a:off x="1582" y="1481"/>
              <a:ext cx="0" cy="237"/>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00" name="Line 41"/>
            <p:cNvSpPr>
              <a:spLocks noChangeShapeType="1"/>
            </p:cNvSpPr>
            <p:nvPr/>
          </p:nvSpPr>
          <p:spPr bwMode="auto">
            <a:xfrm>
              <a:off x="1549" y="1478"/>
              <a:ext cx="66" cy="0"/>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01" name="Line 42"/>
            <p:cNvSpPr>
              <a:spLocks noChangeShapeType="1"/>
            </p:cNvSpPr>
            <p:nvPr/>
          </p:nvSpPr>
          <p:spPr bwMode="auto">
            <a:xfrm flipV="1">
              <a:off x="1769" y="2077"/>
              <a:ext cx="0" cy="201"/>
            </a:xfrm>
            <a:prstGeom prst="line">
              <a:avLst/>
            </a:prstGeom>
            <a:noFill/>
            <a:ln w="12700">
              <a:solidFill>
                <a:srgbClr val="FFFF99"/>
              </a:solidFill>
              <a:round/>
              <a:headEnd/>
              <a:tailEnd/>
            </a:ln>
          </p:spPr>
          <p:txBody>
            <a:bodyPr/>
            <a:lstStyle/>
            <a:p>
              <a:endParaRPr lang="en-US">
                <a:solidFill>
                  <a:schemeClr val="bg1"/>
                </a:solidFill>
              </a:endParaRPr>
            </a:p>
          </p:txBody>
        </p:sp>
        <p:sp>
          <p:nvSpPr>
            <p:cNvPr id="58402" name="Line 43"/>
            <p:cNvSpPr>
              <a:spLocks noChangeShapeType="1"/>
            </p:cNvSpPr>
            <p:nvPr/>
          </p:nvSpPr>
          <p:spPr bwMode="auto">
            <a:xfrm>
              <a:off x="1736" y="2074"/>
              <a:ext cx="66" cy="0"/>
            </a:xfrm>
            <a:prstGeom prst="line">
              <a:avLst/>
            </a:prstGeom>
            <a:noFill/>
            <a:ln w="12700">
              <a:solidFill>
                <a:srgbClr val="FFFF99"/>
              </a:solidFill>
              <a:round/>
              <a:headEnd/>
              <a:tailEnd/>
            </a:ln>
          </p:spPr>
          <p:txBody>
            <a:bodyPr/>
            <a:lstStyle/>
            <a:p>
              <a:endParaRPr lang="en-US">
                <a:solidFill>
                  <a:schemeClr val="bg1"/>
                </a:solidFill>
              </a:endParaRPr>
            </a:p>
          </p:txBody>
        </p:sp>
        <p:sp>
          <p:nvSpPr>
            <p:cNvPr id="58403" name="Rectangle 44"/>
            <p:cNvSpPr>
              <a:spLocks noChangeArrowheads="1"/>
            </p:cNvSpPr>
            <p:nvPr/>
          </p:nvSpPr>
          <p:spPr bwMode="auto">
            <a:xfrm>
              <a:off x="1923" y="1761"/>
              <a:ext cx="184" cy="1725"/>
            </a:xfrm>
            <a:prstGeom prst="rect">
              <a:avLst/>
            </a:prstGeom>
            <a:solidFill>
              <a:schemeClr val="hlink"/>
            </a:solidFill>
            <a:ln w="12700" algn="ctr">
              <a:solidFill>
                <a:schemeClr val="tx1"/>
              </a:solidFill>
              <a:miter lim="800000"/>
              <a:headEnd/>
              <a:tailEnd/>
            </a:ln>
          </p:spPr>
          <p:txBody>
            <a:bodyPr wrap="none" anchor="ctr"/>
            <a:lstStyle/>
            <a:p>
              <a:endParaRPr lang="en-GB">
                <a:solidFill>
                  <a:schemeClr val="bg1"/>
                </a:solidFill>
              </a:endParaRPr>
            </a:p>
          </p:txBody>
        </p:sp>
        <p:sp>
          <p:nvSpPr>
            <p:cNvPr id="58404" name="Rectangle 45"/>
            <p:cNvSpPr>
              <a:spLocks noChangeArrowheads="1"/>
            </p:cNvSpPr>
            <p:nvPr/>
          </p:nvSpPr>
          <p:spPr bwMode="auto">
            <a:xfrm>
              <a:off x="2110" y="2535"/>
              <a:ext cx="184" cy="951"/>
            </a:xfrm>
            <a:prstGeom prst="rect">
              <a:avLst/>
            </a:prstGeom>
            <a:solidFill>
              <a:srgbClr val="FFFF99"/>
            </a:solidFill>
            <a:ln w="12700" algn="ctr">
              <a:solidFill>
                <a:schemeClr val="tx1"/>
              </a:solidFill>
              <a:miter lim="800000"/>
              <a:headEnd/>
              <a:tailEnd/>
            </a:ln>
          </p:spPr>
          <p:txBody>
            <a:bodyPr wrap="none" anchor="ctr"/>
            <a:lstStyle/>
            <a:p>
              <a:pPr algn="ctr"/>
              <a:endParaRPr lang="en-GB" sz="1400">
                <a:solidFill>
                  <a:schemeClr val="bg1"/>
                </a:solidFill>
              </a:endParaRPr>
            </a:p>
          </p:txBody>
        </p:sp>
        <p:sp>
          <p:nvSpPr>
            <p:cNvPr id="58405" name="Line 46"/>
            <p:cNvSpPr>
              <a:spLocks noChangeShapeType="1"/>
            </p:cNvSpPr>
            <p:nvPr/>
          </p:nvSpPr>
          <p:spPr bwMode="auto">
            <a:xfrm flipV="1">
              <a:off x="2015" y="1513"/>
              <a:ext cx="0" cy="279"/>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06" name="Line 47"/>
            <p:cNvSpPr>
              <a:spLocks noChangeShapeType="1"/>
            </p:cNvSpPr>
            <p:nvPr/>
          </p:nvSpPr>
          <p:spPr bwMode="auto">
            <a:xfrm>
              <a:off x="1982" y="1510"/>
              <a:ext cx="66" cy="0"/>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07" name="Line 48"/>
            <p:cNvSpPr>
              <a:spLocks noChangeShapeType="1"/>
            </p:cNvSpPr>
            <p:nvPr/>
          </p:nvSpPr>
          <p:spPr bwMode="auto">
            <a:xfrm flipV="1">
              <a:off x="2202" y="2370"/>
              <a:ext cx="0" cy="201"/>
            </a:xfrm>
            <a:prstGeom prst="line">
              <a:avLst/>
            </a:prstGeom>
            <a:noFill/>
            <a:ln w="12700">
              <a:solidFill>
                <a:srgbClr val="FFFF99"/>
              </a:solidFill>
              <a:round/>
              <a:headEnd/>
              <a:tailEnd/>
            </a:ln>
          </p:spPr>
          <p:txBody>
            <a:bodyPr/>
            <a:lstStyle/>
            <a:p>
              <a:endParaRPr lang="en-US">
                <a:solidFill>
                  <a:schemeClr val="bg1"/>
                </a:solidFill>
              </a:endParaRPr>
            </a:p>
          </p:txBody>
        </p:sp>
        <p:sp>
          <p:nvSpPr>
            <p:cNvPr id="58408" name="Line 49"/>
            <p:cNvSpPr>
              <a:spLocks noChangeShapeType="1"/>
            </p:cNvSpPr>
            <p:nvPr/>
          </p:nvSpPr>
          <p:spPr bwMode="auto">
            <a:xfrm>
              <a:off x="2169" y="2367"/>
              <a:ext cx="66" cy="0"/>
            </a:xfrm>
            <a:prstGeom prst="line">
              <a:avLst/>
            </a:prstGeom>
            <a:noFill/>
            <a:ln w="12700">
              <a:solidFill>
                <a:srgbClr val="FFFF99"/>
              </a:solidFill>
              <a:round/>
              <a:headEnd/>
              <a:tailEnd/>
            </a:ln>
          </p:spPr>
          <p:txBody>
            <a:bodyPr/>
            <a:lstStyle/>
            <a:p>
              <a:endParaRPr lang="en-US">
                <a:solidFill>
                  <a:schemeClr val="bg1"/>
                </a:solidFill>
              </a:endParaRPr>
            </a:p>
          </p:txBody>
        </p:sp>
        <p:sp>
          <p:nvSpPr>
            <p:cNvPr id="58409" name="Rectangle 50"/>
            <p:cNvSpPr>
              <a:spLocks noChangeArrowheads="1"/>
            </p:cNvSpPr>
            <p:nvPr/>
          </p:nvSpPr>
          <p:spPr bwMode="auto">
            <a:xfrm>
              <a:off x="2356" y="2016"/>
              <a:ext cx="184" cy="1470"/>
            </a:xfrm>
            <a:prstGeom prst="rect">
              <a:avLst/>
            </a:prstGeom>
            <a:solidFill>
              <a:schemeClr val="hlink"/>
            </a:solidFill>
            <a:ln w="12700" algn="ctr">
              <a:solidFill>
                <a:schemeClr val="tx1"/>
              </a:solidFill>
              <a:miter lim="800000"/>
              <a:headEnd/>
              <a:tailEnd/>
            </a:ln>
          </p:spPr>
          <p:txBody>
            <a:bodyPr wrap="none" anchor="ctr"/>
            <a:lstStyle/>
            <a:p>
              <a:endParaRPr lang="en-GB">
                <a:solidFill>
                  <a:schemeClr val="bg1"/>
                </a:solidFill>
              </a:endParaRPr>
            </a:p>
          </p:txBody>
        </p:sp>
        <p:sp>
          <p:nvSpPr>
            <p:cNvPr id="58410" name="Rectangle 51"/>
            <p:cNvSpPr>
              <a:spLocks noChangeArrowheads="1"/>
            </p:cNvSpPr>
            <p:nvPr/>
          </p:nvSpPr>
          <p:spPr bwMode="auto">
            <a:xfrm>
              <a:off x="2543" y="2795"/>
              <a:ext cx="184" cy="691"/>
            </a:xfrm>
            <a:prstGeom prst="rect">
              <a:avLst/>
            </a:prstGeom>
            <a:solidFill>
              <a:srgbClr val="FFFF99"/>
            </a:solidFill>
            <a:ln w="12700" algn="ctr">
              <a:solidFill>
                <a:schemeClr val="tx1"/>
              </a:solidFill>
              <a:miter lim="800000"/>
              <a:headEnd/>
              <a:tailEnd/>
            </a:ln>
          </p:spPr>
          <p:txBody>
            <a:bodyPr wrap="none" anchor="ctr"/>
            <a:lstStyle/>
            <a:p>
              <a:pPr algn="ctr"/>
              <a:endParaRPr lang="en-GB" sz="1400">
                <a:solidFill>
                  <a:schemeClr val="bg1"/>
                </a:solidFill>
              </a:endParaRPr>
            </a:p>
          </p:txBody>
        </p:sp>
        <p:sp>
          <p:nvSpPr>
            <p:cNvPr id="58411" name="Line 52"/>
            <p:cNvSpPr>
              <a:spLocks noChangeShapeType="1"/>
            </p:cNvSpPr>
            <p:nvPr/>
          </p:nvSpPr>
          <p:spPr bwMode="auto">
            <a:xfrm flipV="1">
              <a:off x="2448" y="1809"/>
              <a:ext cx="0" cy="239"/>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12" name="Line 53"/>
            <p:cNvSpPr>
              <a:spLocks noChangeShapeType="1"/>
            </p:cNvSpPr>
            <p:nvPr/>
          </p:nvSpPr>
          <p:spPr bwMode="auto">
            <a:xfrm>
              <a:off x="2415" y="1806"/>
              <a:ext cx="66" cy="0"/>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13" name="Line 54"/>
            <p:cNvSpPr>
              <a:spLocks noChangeShapeType="1"/>
            </p:cNvSpPr>
            <p:nvPr/>
          </p:nvSpPr>
          <p:spPr bwMode="auto">
            <a:xfrm flipV="1">
              <a:off x="2635" y="2623"/>
              <a:ext cx="0" cy="201"/>
            </a:xfrm>
            <a:prstGeom prst="line">
              <a:avLst/>
            </a:prstGeom>
            <a:noFill/>
            <a:ln w="12700">
              <a:solidFill>
                <a:srgbClr val="FFFF99"/>
              </a:solidFill>
              <a:round/>
              <a:headEnd/>
              <a:tailEnd/>
            </a:ln>
          </p:spPr>
          <p:txBody>
            <a:bodyPr/>
            <a:lstStyle/>
            <a:p>
              <a:endParaRPr lang="en-US">
                <a:solidFill>
                  <a:schemeClr val="bg1"/>
                </a:solidFill>
              </a:endParaRPr>
            </a:p>
          </p:txBody>
        </p:sp>
        <p:sp>
          <p:nvSpPr>
            <p:cNvPr id="58414" name="Line 55"/>
            <p:cNvSpPr>
              <a:spLocks noChangeShapeType="1"/>
            </p:cNvSpPr>
            <p:nvPr/>
          </p:nvSpPr>
          <p:spPr bwMode="auto">
            <a:xfrm>
              <a:off x="2602" y="2620"/>
              <a:ext cx="66" cy="0"/>
            </a:xfrm>
            <a:prstGeom prst="line">
              <a:avLst/>
            </a:prstGeom>
            <a:noFill/>
            <a:ln w="12700">
              <a:solidFill>
                <a:srgbClr val="FFFF99"/>
              </a:solidFill>
              <a:round/>
              <a:headEnd/>
              <a:tailEnd/>
            </a:ln>
          </p:spPr>
          <p:txBody>
            <a:bodyPr/>
            <a:lstStyle/>
            <a:p>
              <a:endParaRPr lang="en-US">
                <a:solidFill>
                  <a:schemeClr val="bg1"/>
                </a:solidFill>
              </a:endParaRPr>
            </a:p>
          </p:txBody>
        </p:sp>
        <p:sp>
          <p:nvSpPr>
            <p:cNvPr id="58415" name="Rectangle 56"/>
            <p:cNvSpPr>
              <a:spLocks noChangeArrowheads="1"/>
            </p:cNvSpPr>
            <p:nvPr/>
          </p:nvSpPr>
          <p:spPr bwMode="auto">
            <a:xfrm>
              <a:off x="2789" y="2235"/>
              <a:ext cx="184" cy="1251"/>
            </a:xfrm>
            <a:prstGeom prst="rect">
              <a:avLst/>
            </a:prstGeom>
            <a:solidFill>
              <a:schemeClr val="hlink"/>
            </a:solidFill>
            <a:ln w="12700" algn="ctr">
              <a:solidFill>
                <a:schemeClr val="tx1"/>
              </a:solidFill>
              <a:miter lim="800000"/>
              <a:headEnd/>
              <a:tailEnd/>
            </a:ln>
          </p:spPr>
          <p:txBody>
            <a:bodyPr wrap="none" anchor="ctr"/>
            <a:lstStyle/>
            <a:p>
              <a:endParaRPr lang="en-GB">
                <a:solidFill>
                  <a:schemeClr val="bg1"/>
                </a:solidFill>
              </a:endParaRPr>
            </a:p>
          </p:txBody>
        </p:sp>
        <p:sp>
          <p:nvSpPr>
            <p:cNvPr id="58416" name="Rectangle 57"/>
            <p:cNvSpPr>
              <a:spLocks noChangeArrowheads="1"/>
            </p:cNvSpPr>
            <p:nvPr/>
          </p:nvSpPr>
          <p:spPr bwMode="auto">
            <a:xfrm>
              <a:off x="2976" y="2983"/>
              <a:ext cx="184" cy="503"/>
            </a:xfrm>
            <a:prstGeom prst="rect">
              <a:avLst/>
            </a:prstGeom>
            <a:solidFill>
              <a:srgbClr val="FFFF99"/>
            </a:solidFill>
            <a:ln w="12700" algn="ctr">
              <a:solidFill>
                <a:schemeClr val="tx1"/>
              </a:solidFill>
              <a:miter lim="800000"/>
              <a:headEnd/>
              <a:tailEnd/>
            </a:ln>
          </p:spPr>
          <p:txBody>
            <a:bodyPr wrap="none" anchor="ctr"/>
            <a:lstStyle/>
            <a:p>
              <a:pPr algn="ctr"/>
              <a:endParaRPr lang="en-GB" sz="1400">
                <a:solidFill>
                  <a:schemeClr val="bg1"/>
                </a:solidFill>
              </a:endParaRPr>
            </a:p>
          </p:txBody>
        </p:sp>
        <p:sp>
          <p:nvSpPr>
            <p:cNvPr id="58417" name="Line 58"/>
            <p:cNvSpPr>
              <a:spLocks noChangeShapeType="1"/>
            </p:cNvSpPr>
            <p:nvPr/>
          </p:nvSpPr>
          <p:spPr bwMode="auto">
            <a:xfrm flipV="1">
              <a:off x="2881" y="2017"/>
              <a:ext cx="0" cy="243"/>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18" name="Line 59"/>
            <p:cNvSpPr>
              <a:spLocks noChangeShapeType="1"/>
            </p:cNvSpPr>
            <p:nvPr/>
          </p:nvSpPr>
          <p:spPr bwMode="auto">
            <a:xfrm>
              <a:off x="2848" y="2014"/>
              <a:ext cx="66" cy="0"/>
            </a:xfrm>
            <a:prstGeom prst="line">
              <a:avLst/>
            </a:prstGeom>
            <a:noFill/>
            <a:ln w="12700">
              <a:solidFill>
                <a:schemeClr val="hlink"/>
              </a:solidFill>
              <a:round/>
              <a:headEnd/>
              <a:tailEnd/>
            </a:ln>
          </p:spPr>
          <p:txBody>
            <a:bodyPr/>
            <a:lstStyle/>
            <a:p>
              <a:endParaRPr lang="en-US">
                <a:solidFill>
                  <a:schemeClr val="bg1"/>
                </a:solidFill>
              </a:endParaRPr>
            </a:p>
          </p:txBody>
        </p:sp>
        <p:sp>
          <p:nvSpPr>
            <p:cNvPr id="58419" name="Line 60"/>
            <p:cNvSpPr>
              <a:spLocks noChangeShapeType="1"/>
            </p:cNvSpPr>
            <p:nvPr/>
          </p:nvSpPr>
          <p:spPr bwMode="auto">
            <a:xfrm flipV="1">
              <a:off x="3068" y="2806"/>
              <a:ext cx="0" cy="201"/>
            </a:xfrm>
            <a:prstGeom prst="line">
              <a:avLst/>
            </a:prstGeom>
            <a:noFill/>
            <a:ln w="12700">
              <a:solidFill>
                <a:srgbClr val="FFFF99"/>
              </a:solidFill>
              <a:round/>
              <a:headEnd/>
              <a:tailEnd/>
            </a:ln>
          </p:spPr>
          <p:txBody>
            <a:bodyPr/>
            <a:lstStyle/>
            <a:p>
              <a:endParaRPr lang="en-US">
                <a:solidFill>
                  <a:schemeClr val="bg1"/>
                </a:solidFill>
              </a:endParaRPr>
            </a:p>
          </p:txBody>
        </p:sp>
        <p:sp>
          <p:nvSpPr>
            <p:cNvPr id="58420" name="Line 61"/>
            <p:cNvSpPr>
              <a:spLocks noChangeShapeType="1"/>
            </p:cNvSpPr>
            <p:nvPr/>
          </p:nvSpPr>
          <p:spPr bwMode="auto">
            <a:xfrm>
              <a:off x="3035" y="2803"/>
              <a:ext cx="66" cy="0"/>
            </a:xfrm>
            <a:prstGeom prst="line">
              <a:avLst/>
            </a:prstGeom>
            <a:noFill/>
            <a:ln w="12700">
              <a:solidFill>
                <a:srgbClr val="FFFF99"/>
              </a:solidFill>
              <a:round/>
              <a:headEnd/>
              <a:tailEnd/>
            </a:ln>
          </p:spPr>
          <p:txBody>
            <a:bodyPr/>
            <a:lstStyle/>
            <a:p>
              <a:endParaRPr lang="en-US">
                <a:solidFill>
                  <a:schemeClr val="bg1"/>
                </a:solidFill>
              </a:endParaRPr>
            </a:p>
          </p:txBody>
        </p:sp>
        <p:sp>
          <p:nvSpPr>
            <p:cNvPr id="58421" name="Text Box 62"/>
            <p:cNvSpPr txBox="1">
              <a:spLocks noChangeArrowheads="1"/>
            </p:cNvSpPr>
            <p:nvPr/>
          </p:nvSpPr>
          <p:spPr bwMode="auto">
            <a:xfrm>
              <a:off x="2002" y="3542"/>
              <a:ext cx="214" cy="136"/>
            </a:xfrm>
            <a:prstGeom prst="rect">
              <a:avLst/>
            </a:prstGeom>
            <a:noFill/>
            <a:ln w="9525" algn="ctr">
              <a:noFill/>
              <a:miter lim="800000"/>
              <a:headEnd/>
              <a:tailEnd/>
            </a:ln>
          </p:spPr>
          <p:txBody>
            <a:bodyPr lIns="0" tIns="0" rIns="0" bIns="0">
              <a:spAutoFit/>
            </a:bodyPr>
            <a:lstStyle/>
            <a:p>
              <a:pPr algn="ctr">
                <a:spcBef>
                  <a:spcPct val="50000"/>
                </a:spcBef>
              </a:pPr>
              <a:r>
                <a:rPr lang="en-US" sz="1400" b="1">
                  <a:solidFill>
                    <a:schemeClr val="bg1"/>
                  </a:solidFill>
                </a:rPr>
                <a:t>12</a:t>
              </a:r>
            </a:p>
          </p:txBody>
        </p:sp>
        <p:sp>
          <p:nvSpPr>
            <p:cNvPr id="58422" name="Text Box 63"/>
            <p:cNvSpPr txBox="1">
              <a:spLocks noChangeArrowheads="1"/>
            </p:cNvSpPr>
            <p:nvPr/>
          </p:nvSpPr>
          <p:spPr bwMode="auto">
            <a:xfrm>
              <a:off x="2435" y="3542"/>
              <a:ext cx="214" cy="136"/>
            </a:xfrm>
            <a:prstGeom prst="rect">
              <a:avLst/>
            </a:prstGeom>
            <a:noFill/>
            <a:ln w="9525" algn="ctr">
              <a:noFill/>
              <a:miter lim="800000"/>
              <a:headEnd/>
              <a:tailEnd/>
            </a:ln>
          </p:spPr>
          <p:txBody>
            <a:bodyPr lIns="0" tIns="0" rIns="0" bIns="0">
              <a:spAutoFit/>
            </a:bodyPr>
            <a:lstStyle/>
            <a:p>
              <a:pPr algn="ctr">
                <a:spcBef>
                  <a:spcPct val="50000"/>
                </a:spcBef>
              </a:pPr>
              <a:r>
                <a:rPr lang="en-US" sz="1400" b="1">
                  <a:solidFill>
                    <a:schemeClr val="bg1"/>
                  </a:solidFill>
                </a:rPr>
                <a:t>18</a:t>
              </a:r>
            </a:p>
          </p:txBody>
        </p:sp>
        <p:sp>
          <p:nvSpPr>
            <p:cNvPr id="58423" name="Text Box 64"/>
            <p:cNvSpPr txBox="1">
              <a:spLocks noChangeArrowheads="1"/>
            </p:cNvSpPr>
            <p:nvPr/>
          </p:nvSpPr>
          <p:spPr bwMode="auto">
            <a:xfrm>
              <a:off x="2868" y="3542"/>
              <a:ext cx="214" cy="136"/>
            </a:xfrm>
            <a:prstGeom prst="rect">
              <a:avLst/>
            </a:prstGeom>
            <a:noFill/>
            <a:ln w="9525" algn="ctr">
              <a:noFill/>
              <a:miter lim="800000"/>
              <a:headEnd/>
              <a:tailEnd/>
            </a:ln>
          </p:spPr>
          <p:txBody>
            <a:bodyPr lIns="0" tIns="0" rIns="0" bIns="0">
              <a:spAutoFit/>
            </a:bodyPr>
            <a:lstStyle/>
            <a:p>
              <a:pPr algn="ctr">
                <a:spcBef>
                  <a:spcPct val="50000"/>
                </a:spcBef>
              </a:pPr>
              <a:r>
                <a:rPr lang="en-US" sz="1400" b="1">
                  <a:solidFill>
                    <a:schemeClr val="bg1"/>
                  </a:solidFill>
                </a:rPr>
                <a:t>24</a:t>
              </a:r>
            </a:p>
          </p:txBody>
        </p:sp>
        <p:sp>
          <p:nvSpPr>
            <p:cNvPr id="58424" name="Text Box 65"/>
            <p:cNvSpPr txBox="1">
              <a:spLocks noChangeArrowheads="1"/>
            </p:cNvSpPr>
            <p:nvPr/>
          </p:nvSpPr>
          <p:spPr bwMode="auto">
            <a:xfrm>
              <a:off x="1832" y="3715"/>
              <a:ext cx="502" cy="136"/>
            </a:xfrm>
            <a:prstGeom prst="rect">
              <a:avLst/>
            </a:prstGeom>
            <a:noFill/>
            <a:ln w="9525" algn="ctr">
              <a:noFill/>
              <a:miter lim="800000"/>
              <a:headEnd/>
              <a:tailEnd/>
            </a:ln>
          </p:spPr>
          <p:txBody>
            <a:bodyPr lIns="0" tIns="0" rIns="0" bIns="0">
              <a:spAutoFit/>
            </a:bodyPr>
            <a:lstStyle/>
            <a:p>
              <a:pPr algn="ctr">
                <a:spcBef>
                  <a:spcPct val="50000"/>
                </a:spcBef>
              </a:pPr>
              <a:r>
                <a:rPr lang="en-US" sz="1400" b="1" dirty="0">
                  <a:solidFill>
                    <a:schemeClr val="bg1"/>
                  </a:solidFill>
                </a:rPr>
                <a:t>Month</a:t>
              </a:r>
            </a:p>
          </p:txBody>
        </p:sp>
        <p:sp>
          <p:nvSpPr>
            <p:cNvPr id="58425" name="Text Box 66"/>
            <p:cNvSpPr txBox="1">
              <a:spLocks noChangeArrowheads="1"/>
            </p:cNvSpPr>
            <p:nvPr/>
          </p:nvSpPr>
          <p:spPr bwMode="auto">
            <a:xfrm>
              <a:off x="2890" y="1507"/>
              <a:ext cx="198" cy="136"/>
            </a:xfrm>
            <a:prstGeom prst="rect">
              <a:avLst/>
            </a:prstGeom>
            <a:noFill/>
            <a:ln w="9525" algn="ctr">
              <a:noFill/>
              <a:miter lim="800000"/>
              <a:headEnd/>
              <a:tailEnd/>
            </a:ln>
          </p:spPr>
          <p:txBody>
            <a:bodyPr lIns="0" tIns="0" rIns="0" bIns="0">
              <a:spAutoFit/>
            </a:bodyPr>
            <a:lstStyle/>
            <a:p>
              <a:pPr algn="ctr">
                <a:spcBef>
                  <a:spcPct val="50000"/>
                </a:spcBef>
              </a:pPr>
              <a:r>
                <a:rPr lang="en-US" sz="1400">
                  <a:solidFill>
                    <a:schemeClr val="bg1"/>
                  </a:solidFill>
                </a:rPr>
                <a:t>**</a:t>
              </a:r>
            </a:p>
          </p:txBody>
        </p:sp>
        <p:sp>
          <p:nvSpPr>
            <p:cNvPr id="58426" name="Text Box 67"/>
            <p:cNvSpPr txBox="1">
              <a:spLocks noChangeArrowheads="1"/>
            </p:cNvSpPr>
            <p:nvPr/>
          </p:nvSpPr>
          <p:spPr bwMode="auto">
            <a:xfrm>
              <a:off x="2467" y="1507"/>
              <a:ext cx="198" cy="136"/>
            </a:xfrm>
            <a:prstGeom prst="rect">
              <a:avLst/>
            </a:prstGeom>
            <a:noFill/>
            <a:ln w="9525" algn="ctr">
              <a:noFill/>
              <a:miter lim="800000"/>
              <a:headEnd/>
              <a:tailEnd/>
            </a:ln>
          </p:spPr>
          <p:txBody>
            <a:bodyPr lIns="0" tIns="0" rIns="0" bIns="0">
              <a:spAutoFit/>
            </a:bodyPr>
            <a:lstStyle/>
            <a:p>
              <a:pPr algn="ctr">
                <a:spcBef>
                  <a:spcPct val="50000"/>
                </a:spcBef>
              </a:pPr>
              <a:r>
                <a:rPr lang="en-US" sz="1400">
                  <a:solidFill>
                    <a:schemeClr val="bg1"/>
                  </a:solidFill>
                </a:rPr>
                <a:t>**</a:t>
              </a:r>
            </a:p>
          </p:txBody>
        </p:sp>
        <p:sp>
          <p:nvSpPr>
            <p:cNvPr id="58427" name="Text Box 68"/>
            <p:cNvSpPr txBox="1">
              <a:spLocks noChangeArrowheads="1"/>
            </p:cNvSpPr>
            <p:nvPr/>
          </p:nvSpPr>
          <p:spPr bwMode="auto">
            <a:xfrm>
              <a:off x="2053" y="1507"/>
              <a:ext cx="198" cy="136"/>
            </a:xfrm>
            <a:prstGeom prst="rect">
              <a:avLst/>
            </a:prstGeom>
            <a:noFill/>
            <a:ln w="9525" algn="ctr">
              <a:noFill/>
              <a:miter lim="800000"/>
              <a:headEnd/>
              <a:tailEnd/>
            </a:ln>
          </p:spPr>
          <p:txBody>
            <a:bodyPr lIns="0" tIns="0" rIns="0" bIns="0">
              <a:spAutoFit/>
            </a:bodyPr>
            <a:lstStyle/>
            <a:p>
              <a:pPr algn="ctr">
                <a:spcBef>
                  <a:spcPct val="50000"/>
                </a:spcBef>
              </a:pPr>
              <a:r>
                <a:rPr lang="en-US" sz="1400">
                  <a:solidFill>
                    <a:schemeClr val="bg1"/>
                  </a:solidFill>
                </a:rPr>
                <a:t>**</a:t>
              </a:r>
            </a:p>
          </p:txBody>
        </p:sp>
        <p:sp>
          <p:nvSpPr>
            <p:cNvPr id="58428" name="Rectangle 69"/>
            <p:cNvSpPr>
              <a:spLocks noChangeArrowheads="1"/>
            </p:cNvSpPr>
            <p:nvPr/>
          </p:nvSpPr>
          <p:spPr bwMode="auto">
            <a:xfrm>
              <a:off x="2477" y="1178"/>
              <a:ext cx="220" cy="109"/>
            </a:xfrm>
            <a:prstGeom prst="rect">
              <a:avLst/>
            </a:prstGeom>
            <a:solidFill>
              <a:schemeClr val="hlink"/>
            </a:solidFill>
            <a:ln w="12700" algn="ctr">
              <a:solidFill>
                <a:schemeClr val="tx1"/>
              </a:solidFill>
              <a:miter lim="800000"/>
              <a:headEnd/>
              <a:tailEnd/>
            </a:ln>
          </p:spPr>
          <p:txBody>
            <a:bodyPr wrap="none" anchor="ctr"/>
            <a:lstStyle/>
            <a:p>
              <a:endParaRPr lang="en-GB">
                <a:solidFill>
                  <a:schemeClr val="bg1"/>
                </a:solidFill>
              </a:endParaRPr>
            </a:p>
          </p:txBody>
        </p:sp>
        <p:sp>
          <p:nvSpPr>
            <p:cNvPr id="58429" name="Text Box 70"/>
            <p:cNvSpPr txBox="1">
              <a:spLocks noChangeArrowheads="1"/>
            </p:cNvSpPr>
            <p:nvPr/>
          </p:nvSpPr>
          <p:spPr bwMode="auto">
            <a:xfrm>
              <a:off x="2765" y="1158"/>
              <a:ext cx="411" cy="136"/>
            </a:xfrm>
            <a:prstGeom prst="rect">
              <a:avLst/>
            </a:prstGeom>
            <a:noFill/>
            <a:ln w="9525" algn="ctr">
              <a:noFill/>
              <a:miter lim="800000"/>
              <a:headEnd/>
              <a:tailEnd/>
            </a:ln>
          </p:spPr>
          <p:txBody>
            <a:bodyPr lIns="0" tIns="0" rIns="0" bIns="0">
              <a:spAutoFit/>
            </a:bodyPr>
            <a:lstStyle/>
            <a:p>
              <a:pPr>
                <a:spcBef>
                  <a:spcPct val="50000"/>
                </a:spcBef>
              </a:pPr>
              <a:r>
                <a:rPr lang="en-US" sz="1400">
                  <a:solidFill>
                    <a:schemeClr val="bg1"/>
                  </a:solidFill>
                </a:rPr>
                <a:t>Drug</a:t>
              </a:r>
            </a:p>
          </p:txBody>
        </p:sp>
        <p:sp>
          <p:nvSpPr>
            <p:cNvPr id="58430" name="Rectangle 71"/>
            <p:cNvSpPr>
              <a:spLocks noChangeArrowheads="1"/>
            </p:cNvSpPr>
            <p:nvPr/>
          </p:nvSpPr>
          <p:spPr bwMode="auto">
            <a:xfrm>
              <a:off x="2477" y="1360"/>
              <a:ext cx="220" cy="109"/>
            </a:xfrm>
            <a:prstGeom prst="rect">
              <a:avLst/>
            </a:prstGeom>
            <a:solidFill>
              <a:srgbClr val="FFFF99"/>
            </a:solidFill>
            <a:ln w="12700" algn="ctr">
              <a:solidFill>
                <a:schemeClr val="tx1"/>
              </a:solidFill>
              <a:miter lim="800000"/>
              <a:headEnd/>
              <a:tailEnd/>
            </a:ln>
          </p:spPr>
          <p:txBody>
            <a:bodyPr wrap="none" anchor="ctr"/>
            <a:lstStyle/>
            <a:p>
              <a:endParaRPr lang="en-GB">
                <a:solidFill>
                  <a:schemeClr val="bg1"/>
                </a:solidFill>
              </a:endParaRPr>
            </a:p>
          </p:txBody>
        </p:sp>
        <p:sp>
          <p:nvSpPr>
            <p:cNvPr id="58431" name="Text Box 72"/>
            <p:cNvSpPr txBox="1">
              <a:spLocks noChangeArrowheads="1"/>
            </p:cNvSpPr>
            <p:nvPr/>
          </p:nvSpPr>
          <p:spPr bwMode="auto">
            <a:xfrm>
              <a:off x="2765" y="1340"/>
              <a:ext cx="411" cy="136"/>
            </a:xfrm>
            <a:prstGeom prst="rect">
              <a:avLst/>
            </a:prstGeom>
            <a:noFill/>
            <a:ln w="9525" algn="ctr">
              <a:noFill/>
              <a:miter lim="800000"/>
              <a:headEnd/>
              <a:tailEnd/>
            </a:ln>
          </p:spPr>
          <p:txBody>
            <a:bodyPr lIns="0" tIns="0" rIns="0" bIns="0">
              <a:spAutoFit/>
            </a:bodyPr>
            <a:lstStyle/>
            <a:p>
              <a:pPr>
                <a:spcBef>
                  <a:spcPct val="50000"/>
                </a:spcBef>
              </a:pPr>
              <a:r>
                <a:rPr lang="en-US" sz="1400">
                  <a:solidFill>
                    <a:schemeClr val="bg1"/>
                  </a:solidFill>
                </a:rPr>
                <a:t>Control</a:t>
              </a:r>
            </a:p>
          </p:txBody>
        </p:sp>
        <p:sp>
          <p:nvSpPr>
            <p:cNvPr id="58432" name="Text Box 73"/>
            <p:cNvSpPr txBox="1">
              <a:spLocks noChangeArrowheads="1"/>
            </p:cNvSpPr>
            <p:nvPr/>
          </p:nvSpPr>
          <p:spPr bwMode="auto">
            <a:xfrm rot="16200000">
              <a:off x="-471" y="2178"/>
              <a:ext cx="1653" cy="136"/>
            </a:xfrm>
            <a:prstGeom prst="rect">
              <a:avLst/>
            </a:prstGeom>
            <a:noFill/>
            <a:ln w="9525" algn="ctr">
              <a:noFill/>
              <a:miter lim="800000"/>
              <a:headEnd/>
              <a:tailEnd/>
            </a:ln>
          </p:spPr>
          <p:txBody>
            <a:bodyPr lIns="0" tIns="0" rIns="0" bIns="0">
              <a:spAutoFit/>
            </a:bodyPr>
            <a:lstStyle/>
            <a:p>
              <a:pPr algn="ctr">
                <a:spcBef>
                  <a:spcPct val="50000"/>
                </a:spcBef>
              </a:pPr>
              <a:r>
                <a:rPr lang="en-US" sz="1400" b="1" dirty="0">
                  <a:solidFill>
                    <a:schemeClr val="bg1"/>
                  </a:solidFill>
                </a:rPr>
                <a:t>AUC (</a:t>
              </a:r>
              <a:r>
                <a:rPr lang="en-US" sz="1400" b="1" dirty="0" err="1">
                  <a:solidFill>
                    <a:schemeClr val="bg1"/>
                  </a:solidFill>
                </a:rPr>
                <a:t>pmol</a:t>
              </a:r>
              <a:r>
                <a:rPr lang="en-US" sz="1400" b="1" dirty="0">
                  <a:solidFill>
                    <a:schemeClr val="bg1"/>
                  </a:solidFill>
                </a:rPr>
                <a:t>/</a:t>
              </a:r>
              <a:r>
                <a:rPr lang="en-US" sz="1400" b="1" dirty="0" err="1">
                  <a:solidFill>
                    <a:schemeClr val="bg1"/>
                  </a:solidFill>
                </a:rPr>
                <a:t>mL</a:t>
              </a:r>
              <a:r>
                <a:rPr lang="en-US" sz="1400" b="1" dirty="0">
                  <a:solidFill>
                    <a:schemeClr val="bg1"/>
                  </a:solidFill>
                </a:rPr>
                <a:t>/240 min)</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p:cNvSpPr>
            <a:spLocks noGrp="1" noChangeArrowheads="1"/>
          </p:cNvSpPr>
          <p:nvPr>
            <p:ph type="title" idx="4294967295"/>
          </p:nvPr>
        </p:nvSpPr>
        <p:spPr>
          <a:noFill/>
        </p:spPr>
        <p:txBody>
          <a:bodyPr>
            <a:normAutofit fontScale="90000"/>
          </a:bodyPr>
          <a:lstStyle/>
          <a:p>
            <a:r>
              <a:rPr lang="en-US" sz="3600" dirty="0" smtClean="0">
                <a:effectLst>
                  <a:outerShdw blurRad="38100" dist="38100" dir="2700000" algn="tl">
                    <a:srgbClr val="000000">
                      <a:alpha val="43137"/>
                    </a:srgbClr>
                  </a:outerShdw>
                </a:effectLst>
              </a:rPr>
              <a:t>Antigen-Specific Immunotherapy</a:t>
            </a:r>
          </a:p>
        </p:txBody>
      </p:sp>
      <p:sp>
        <p:nvSpPr>
          <p:cNvPr id="59395" name="Rectangle 11"/>
          <p:cNvSpPr>
            <a:spLocks noGrp="1" noChangeAspect="1" noChangeArrowheads="1"/>
          </p:cNvSpPr>
          <p:nvPr>
            <p:ph type="body" idx="4294967295"/>
          </p:nvPr>
        </p:nvSpPr>
        <p:spPr>
          <a:xfrm>
            <a:off x="457200" y="1600200"/>
            <a:ext cx="3810000" cy="4114800"/>
          </a:xfrm>
          <a:prstGeom prst="rect">
            <a:avLst/>
          </a:prstGeom>
        </p:spPr>
        <p:txBody>
          <a:bodyPr/>
          <a:lstStyle/>
          <a:p>
            <a:pPr>
              <a:spcAft>
                <a:spcPct val="50000"/>
              </a:spcAft>
            </a:pPr>
            <a:r>
              <a:rPr lang="en-US" sz="2200" dirty="0" smtClean="0">
                <a:solidFill>
                  <a:schemeClr val="bg1"/>
                </a:solidFill>
              </a:rPr>
              <a:t>Therapy: GAD-alum</a:t>
            </a:r>
          </a:p>
          <a:p>
            <a:pPr>
              <a:spcAft>
                <a:spcPct val="50000"/>
              </a:spcAft>
            </a:pPr>
            <a:r>
              <a:rPr lang="en-US" sz="2200" dirty="0" smtClean="0">
                <a:solidFill>
                  <a:schemeClr val="bg1"/>
                </a:solidFill>
              </a:rPr>
              <a:t>Route of administration: Subcutaneous</a:t>
            </a:r>
          </a:p>
          <a:p>
            <a:pPr>
              <a:spcAft>
                <a:spcPct val="50000"/>
              </a:spcAft>
            </a:pPr>
            <a:r>
              <a:rPr lang="en-US" sz="2200" dirty="0" smtClean="0">
                <a:solidFill>
                  <a:schemeClr val="bg1"/>
                </a:solidFill>
              </a:rPr>
              <a:t>Dose: 20 </a:t>
            </a:r>
            <a:r>
              <a:rPr lang="en-US" sz="2200" dirty="0" smtClean="0">
                <a:solidFill>
                  <a:schemeClr val="bg1"/>
                </a:solidFill>
                <a:cs typeface="Arial" pitchFamily="34" charset="0"/>
              </a:rPr>
              <a:t>µg</a:t>
            </a:r>
          </a:p>
          <a:p>
            <a:pPr>
              <a:spcAft>
                <a:spcPct val="50000"/>
              </a:spcAft>
            </a:pPr>
            <a:r>
              <a:rPr lang="en-US" sz="2200" dirty="0" smtClean="0">
                <a:solidFill>
                  <a:schemeClr val="bg1"/>
                </a:solidFill>
              </a:rPr>
              <a:t>Frequency of administration: 2 doses administered on day 1 and day 30</a:t>
            </a:r>
          </a:p>
          <a:p>
            <a:pPr>
              <a:buFont typeface="Symbol" pitchFamily="18" charset="2"/>
              <a:buNone/>
            </a:pPr>
            <a:endParaRPr lang="en-US" sz="2400" dirty="0" smtClean="0">
              <a:solidFill>
                <a:schemeClr val="bg1"/>
              </a:solidFill>
            </a:endParaRPr>
          </a:p>
        </p:txBody>
      </p:sp>
      <p:sp>
        <p:nvSpPr>
          <p:cNvPr id="59396" name="Rectangle 5"/>
          <p:cNvSpPr>
            <a:spLocks noChangeArrowheads="1"/>
          </p:cNvSpPr>
          <p:nvPr/>
        </p:nvSpPr>
        <p:spPr bwMode="auto">
          <a:xfrm>
            <a:off x="4343400" y="4876800"/>
            <a:ext cx="4800600" cy="1077913"/>
          </a:xfrm>
          <a:prstGeom prst="rect">
            <a:avLst/>
          </a:prstGeom>
          <a:noFill/>
          <a:ln w="9525">
            <a:noFill/>
            <a:miter lim="800000"/>
            <a:headEnd/>
            <a:tailEnd/>
          </a:ln>
        </p:spPr>
        <p:txBody>
          <a:bodyPr>
            <a:spAutoFit/>
          </a:bodyPr>
          <a:lstStyle/>
          <a:p>
            <a:pPr algn="ctr"/>
            <a:r>
              <a:rPr lang="en-US" sz="1600" dirty="0">
                <a:solidFill>
                  <a:schemeClr val="bg1"/>
                </a:solidFill>
              </a:rPr>
              <a:t>Mean Changes from Baseline Levels of Stimulated C-Peptide, According to  Treatment Group and Time of Treatment Relative to Diagnosis</a:t>
            </a:r>
          </a:p>
          <a:p>
            <a:endParaRPr lang="en-US" sz="1600" dirty="0">
              <a:solidFill>
                <a:schemeClr val="bg1"/>
              </a:solidFill>
            </a:endParaRPr>
          </a:p>
        </p:txBody>
      </p:sp>
      <p:sp>
        <p:nvSpPr>
          <p:cNvPr id="59397" name="Rectangle 5"/>
          <p:cNvSpPr>
            <a:spLocks noChangeArrowheads="1"/>
          </p:cNvSpPr>
          <p:nvPr/>
        </p:nvSpPr>
        <p:spPr bwMode="auto">
          <a:xfrm>
            <a:off x="609600" y="6353175"/>
            <a:ext cx="8153400" cy="430887"/>
          </a:xfrm>
          <a:prstGeom prst="rect">
            <a:avLst/>
          </a:prstGeom>
          <a:noFill/>
          <a:ln w="9525">
            <a:noFill/>
            <a:miter lim="800000"/>
            <a:headEnd/>
            <a:tailEnd/>
          </a:ln>
        </p:spPr>
        <p:txBody>
          <a:bodyPr wrap="square" lIns="0" tIns="0" rIns="0" bIns="0">
            <a:spAutoFit/>
          </a:bodyPr>
          <a:lstStyle/>
          <a:p>
            <a:pPr algn="r"/>
            <a:r>
              <a:rPr lang="en-US" sz="1400" dirty="0">
                <a:solidFill>
                  <a:schemeClr val="bg1"/>
                </a:solidFill>
                <a:latin typeface="Arial Narrow" pitchFamily="34" charset="0"/>
              </a:rPr>
              <a:t>1. </a:t>
            </a:r>
            <a:r>
              <a:rPr lang="en-US" sz="1400" dirty="0" err="1">
                <a:solidFill>
                  <a:schemeClr val="bg1"/>
                </a:solidFill>
                <a:latin typeface="Arial Narrow" pitchFamily="34" charset="0"/>
              </a:rPr>
              <a:t>Staeva</a:t>
            </a:r>
            <a:r>
              <a:rPr lang="en-US" sz="1400" dirty="0">
                <a:solidFill>
                  <a:schemeClr val="bg1"/>
                </a:solidFill>
                <a:latin typeface="Arial Narrow" pitchFamily="34" charset="0"/>
              </a:rPr>
              <a:t>-Vieira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err="1">
                <a:solidFill>
                  <a:schemeClr val="bg1"/>
                </a:solidFill>
                <a:latin typeface="Arial Narrow" pitchFamily="34" charset="0"/>
              </a:rPr>
              <a:t>Clin</a:t>
            </a:r>
            <a:r>
              <a:rPr lang="en-US" sz="1400" i="1" dirty="0">
                <a:solidFill>
                  <a:schemeClr val="bg1"/>
                </a:solidFill>
                <a:latin typeface="Arial Narrow" pitchFamily="34" charset="0"/>
              </a:rPr>
              <a:t> Experiment </a:t>
            </a:r>
            <a:r>
              <a:rPr lang="en-US" sz="1400" i="1" dirty="0" err="1" smtClean="0">
                <a:solidFill>
                  <a:schemeClr val="bg1"/>
                </a:solidFill>
                <a:latin typeface="Arial Narrow" pitchFamily="34" charset="0"/>
              </a:rPr>
              <a:t>Immunol</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2007;148:17-31. 	 </a:t>
            </a:r>
          </a:p>
          <a:p>
            <a:pPr algn="r"/>
            <a:r>
              <a:rPr lang="en-US" sz="1400" dirty="0">
                <a:solidFill>
                  <a:schemeClr val="bg1"/>
                </a:solidFill>
                <a:latin typeface="Arial Narrow" pitchFamily="34" charset="0"/>
              </a:rPr>
              <a:t>2. </a:t>
            </a:r>
            <a:r>
              <a:rPr lang="en-US" sz="1400" dirty="0" err="1">
                <a:solidFill>
                  <a:schemeClr val="bg1"/>
                </a:solidFill>
                <a:latin typeface="Arial Narrow" pitchFamily="34" charset="0"/>
              </a:rPr>
              <a:t>Ludvigsson</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a:solidFill>
                  <a:schemeClr val="bg1"/>
                </a:solidFill>
                <a:latin typeface="Arial Narrow" pitchFamily="34" charset="0"/>
              </a:rPr>
              <a:t>N </a:t>
            </a:r>
            <a:r>
              <a:rPr lang="en-US" sz="1400" i="1" dirty="0" err="1">
                <a:solidFill>
                  <a:schemeClr val="bg1"/>
                </a:solidFill>
                <a:latin typeface="Arial Narrow" pitchFamily="34" charset="0"/>
              </a:rPr>
              <a:t>Engl</a:t>
            </a:r>
            <a:r>
              <a:rPr lang="en-US" sz="1400" i="1" dirty="0">
                <a:solidFill>
                  <a:schemeClr val="bg1"/>
                </a:solidFill>
                <a:latin typeface="Arial Narrow" pitchFamily="34" charset="0"/>
              </a:rPr>
              <a:t> J </a:t>
            </a:r>
            <a:r>
              <a:rPr lang="en-US" sz="1400" i="1" dirty="0" smtClean="0">
                <a:solidFill>
                  <a:schemeClr val="bg1"/>
                </a:solidFill>
                <a:latin typeface="Arial Narrow" pitchFamily="34" charset="0"/>
              </a:rPr>
              <a:t>Med</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2008;359:1909-1920.</a:t>
            </a:r>
          </a:p>
        </p:txBody>
      </p:sp>
      <p:sp>
        <p:nvSpPr>
          <p:cNvPr id="59398" name="Text Box 9"/>
          <p:cNvSpPr txBox="1">
            <a:spLocks noChangeArrowheads="1"/>
          </p:cNvSpPr>
          <p:nvPr/>
        </p:nvSpPr>
        <p:spPr bwMode="auto">
          <a:xfrm>
            <a:off x="4953000" y="1493837"/>
            <a:ext cx="4114800" cy="246221"/>
          </a:xfrm>
          <a:prstGeom prst="rect">
            <a:avLst/>
          </a:prstGeom>
          <a:noFill/>
          <a:ln w="9525" algn="ctr">
            <a:noFill/>
            <a:miter lim="800000"/>
            <a:headEnd/>
            <a:tailEnd/>
          </a:ln>
        </p:spPr>
        <p:txBody>
          <a:bodyPr wrap="square" lIns="0" tIns="0" rIns="0" bIns="0">
            <a:spAutoFit/>
          </a:bodyPr>
          <a:lstStyle/>
          <a:p>
            <a:pPr algn="ctr">
              <a:spcBef>
                <a:spcPct val="50000"/>
              </a:spcBef>
            </a:pPr>
            <a:r>
              <a:rPr lang="en-US" sz="1600" b="1" dirty="0">
                <a:solidFill>
                  <a:schemeClr val="bg1"/>
                </a:solidFill>
              </a:rPr>
              <a:t>Patients Treated &lt;6 Mo after Diagnosis</a:t>
            </a:r>
          </a:p>
        </p:txBody>
      </p:sp>
      <p:sp>
        <p:nvSpPr>
          <p:cNvPr id="59399" name="Line 11"/>
          <p:cNvSpPr>
            <a:spLocks noChangeShapeType="1"/>
          </p:cNvSpPr>
          <p:nvPr/>
        </p:nvSpPr>
        <p:spPr bwMode="auto">
          <a:xfrm>
            <a:off x="5089525" y="1905000"/>
            <a:ext cx="0" cy="2333625"/>
          </a:xfrm>
          <a:prstGeom prst="line">
            <a:avLst/>
          </a:prstGeom>
          <a:noFill/>
          <a:ln w="12700">
            <a:solidFill>
              <a:schemeClr val="bg1"/>
            </a:solidFill>
            <a:round/>
            <a:headEnd/>
            <a:tailEnd/>
          </a:ln>
        </p:spPr>
        <p:txBody>
          <a:bodyPr/>
          <a:lstStyle/>
          <a:p>
            <a:endParaRPr lang="en-US">
              <a:solidFill>
                <a:schemeClr val="bg1"/>
              </a:solidFill>
            </a:endParaRPr>
          </a:p>
        </p:txBody>
      </p:sp>
      <p:sp>
        <p:nvSpPr>
          <p:cNvPr id="59400" name="Line 12"/>
          <p:cNvSpPr>
            <a:spLocks noChangeShapeType="1"/>
          </p:cNvSpPr>
          <p:nvPr/>
        </p:nvSpPr>
        <p:spPr bwMode="auto">
          <a:xfrm>
            <a:off x="5094288" y="4232275"/>
            <a:ext cx="3759200" cy="0"/>
          </a:xfrm>
          <a:prstGeom prst="line">
            <a:avLst/>
          </a:prstGeom>
          <a:noFill/>
          <a:ln w="12700">
            <a:solidFill>
              <a:schemeClr val="bg1"/>
            </a:solidFill>
            <a:round/>
            <a:headEnd/>
            <a:tailEnd/>
          </a:ln>
        </p:spPr>
        <p:txBody>
          <a:bodyPr/>
          <a:lstStyle/>
          <a:p>
            <a:endParaRPr lang="en-US"/>
          </a:p>
        </p:txBody>
      </p:sp>
      <p:sp>
        <p:nvSpPr>
          <p:cNvPr id="59401" name="Line 13"/>
          <p:cNvSpPr>
            <a:spLocks noChangeShapeType="1"/>
          </p:cNvSpPr>
          <p:nvPr/>
        </p:nvSpPr>
        <p:spPr bwMode="auto">
          <a:xfrm>
            <a:off x="8851900" y="4232275"/>
            <a:ext cx="0" cy="80963"/>
          </a:xfrm>
          <a:prstGeom prst="line">
            <a:avLst/>
          </a:prstGeom>
          <a:noFill/>
          <a:ln w="12700">
            <a:solidFill>
              <a:schemeClr val="tx1"/>
            </a:solidFill>
            <a:round/>
            <a:headEnd/>
            <a:tailEnd/>
          </a:ln>
        </p:spPr>
        <p:txBody>
          <a:bodyPr/>
          <a:lstStyle/>
          <a:p>
            <a:endParaRPr lang="en-US"/>
          </a:p>
        </p:txBody>
      </p:sp>
      <p:sp>
        <p:nvSpPr>
          <p:cNvPr id="59402" name="Line 14"/>
          <p:cNvSpPr>
            <a:spLocks noChangeShapeType="1"/>
          </p:cNvSpPr>
          <p:nvPr/>
        </p:nvSpPr>
        <p:spPr bwMode="auto">
          <a:xfrm>
            <a:off x="8224838" y="4232275"/>
            <a:ext cx="0" cy="80963"/>
          </a:xfrm>
          <a:prstGeom prst="line">
            <a:avLst/>
          </a:prstGeom>
          <a:noFill/>
          <a:ln w="12700">
            <a:solidFill>
              <a:schemeClr val="tx1"/>
            </a:solidFill>
            <a:round/>
            <a:headEnd/>
            <a:tailEnd/>
          </a:ln>
        </p:spPr>
        <p:txBody>
          <a:bodyPr/>
          <a:lstStyle/>
          <a:p>
            <a:endParaRPr lang="en-US"/>
          </a:p>
        </p:txBody>
      </p:sp>
      <p:sp>
        <p:nvSpPr>
          <p:cNvPr id="59403" name="Line 15"/>
          <p:cNvSpPr>
            <a:spLocks noChangeShapeType="1"/>
          </p:cNvSpPr>
          <p:nvPr/>
        </p:nvSpPr>
        <p:spPr bwMode="auto">
          <a:xfrm>
            <a:off x="7599363" y="4232275"/>
            <a:ext cx="0" cy="80963"/>
          </a:xfrm>
          <a:prstGeom prst="line">
            <a:avLst/>
          </a:prstGeom>
          <a:noFill/>
          <a:ln w="12700">
            <a:solidFill>
              <a:schemeClr val="tx1"/>
            </a:solidFill>
            <a:round/>
            <a:headEnd/>
            <a:tailEnd/>
          </a:ln>
        </p:spPr>
        <p:txBody>
          <a:bodyPr/>
          <a:lstStyle/>
          <a:p>
            <a:endParaRPr lang="en-US"/>
          </a:p>
        </p:txBody>
      </p:sp>
      <p:sp>
        <p:nvSpPr>
          <p:cNvPr id="59404" name="Line 16"/>
          <p:cNvSpPr>
            <a:spLocks noChangeShapeType="1"/>
          </p:cNvSpPr>
          <p:nvPr/>
        </p:nvSpPr>
        <p:spPr bwMode="auto">
          <a:xfrm>
            <a:off x="6972300" y="4232275"/>
            <a:ext cx="0" cy="80963"/>
          </a:xfrm>
          <a:prstGeom prst="line">
            <a:avLst/>
          </a:prstGeom>
          <a:noFill/>
          <a:ln w="12700">
            <a:solidFill>
              <a:schemeClr val="tx1"/>
            </a:solidFill>
            <a:round/>
            <a:headEnd/>
            <a:tailEnd/>
          </a:ln>
        </p:spPr>
        <p:txBody>
          <a:bodyPr/>
          <a:lstStyle/>
          <a:p>
            <a:endParaRPr lang="en-US"/>
          </a:p>
        </p:txBody>
      </p:sp>
      <p:sp>
        <p:nvSpPr>
          <p:cNvPr id="59405" name="Line 17"/>
          <p:cNvSpPr>
            <a:spLocks noChangeShapeType="1"/>
          </p:cNvSpPr>
          <p:nvPr/>
        </p:nvSpPr>
        <p:spPr bwMode="auto">
          <a:xfrm>
            <a:off x="6346825" y="4232275"/>
            <a:ext cx="0" cy="80963"/>
          </a:xfrm>
          <a:prstGeom prst="line">
            <a:avLst/>
          </a:prstGeom>
          <a:noFill/>
          <a:ln w="12700">
            <a:solidFill>
              <a:schemeClr val="tx1"/>
            </a:solidFill>
            <a:round/>
            <a:headEnd/>
            <a:tailEnd/>
          </a:ln>
        </p:spPr>
        <p:txBody>
          <a:bodyPr/>
          <a:lstStyle/>
          <a:p>
            <a:endParaRPr lang="en-US"/>
          </a:p>
        </p:txBody>
      </p:sp>
      <p:sp>
        <p:nvSpPr>
          <p:cNvPr id="59406" name="Line 18"/>
          <p:cNvSpPr>
            <a:spLocks noChangeShapeType="1"/>
          </p:cNvSpPr>
          <p:nvPr/>
        </p:nvSpPr>
        <p:spPr bwMode="auto">
          <a:xfrm>
            <a:off x="5719763" y="4232275"/>
            <a:ext cx="0" cy="80963"/>
          </a:xfrm>
          <a:prstGeom prst="line">
            <a:avLst/>
          </a:prstGeom>
          <a:noFill/>
          <a:ln w="12700">
            <a:solidFill>
              <a:schemeClr val="tx1"/>
            </a:solidFill>
            <a:round/>
            <a:headEnd/>
            <a:tailEnd/>
          </a:ln>
        </p:spPr>
        <p:txBody>
          <a:bodyPr/>
          <a:lstStyle/>
          <a:p>
            <a:endParaRPr lang="en-US"/>
          </a:p>
        </p:txBody>
      </p:sp>
      <p:sp>
        <p:nvSpPr>
          <p:cNvPr id="59407" name="Line 19"/>
          <p:cNvSpPr>
            <a:spLocks noChangeShapeType="1"/>
          </p:cNvSpPr>
          <p:nvPr/>
        </p:nvSpPr>
        <p:spPr bwMode="auto">
          <a:xfrm>
            <a:off x="5089525" y="4232275"/>
            <a:ext cx="0" cy="80963"/>
          </a:xfrm>
          <a:prstGeom prst="line">
            <a:avLst/>
          </a:prstGeom>
          <a:noFill/>
          <a:ln w="12700">
            <a:solidFill>
              <a:schemeClr val="tx1"/>
            </a:solidFill>
            <a:round/>
            <a:headEnd/>
            <a:tailEnd/>
          </a:ln>
        </p:spPr>
        <p:txBody>
          <a:bodyPr/>
          <a:lstStyle/>
          <a:p>
            <a:endParaRPr lang="en-US">
              <a:solidFill>
                <a:schemeClr val="bg1"/>
              </a:solidFill>
            </a:endParaRPr>
          </a:p>
        </p:txBody>
      </p:sp>
      <p:sp>
        <p:nvSpPr>
          <p:cNvPr id="59408" name="Line 20"/>
          <p:cNvSpPr>
            <a:spLocks noChangeShapeType="1"/>
          </p:cNvSpPr>
          <p:nvPr/>
        </p:nvSpPr>
        <p:spPr bwMode="auto">
          <a:xfrm rot="5400000">
            <a:off x="5055394" y="4199732"/>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09" name="Line 21"/>
          <p:cNvSpPr>
            <a:spLocks noChangeShapeType="1"/>
          </p:cNvSpPr>
          <p:nvPr/>
        </p:nvSpPr>
        <p:spPr bwMode="auto">
          <a:xfrm rot="5400000">
            <a:off x="5055394" y="3940969"/>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0" name="Line 22"/>
          <p:cNvSpPr>
            <a:spLocks noChangeShapeType="1"/>
          </p:cNvSpPr>
          <p:nvPr/>
        </p:nvSpPr>
        <p:spPr bwMode="auto">
          <a:xfrm rot="5400000">
            <a:off x="5055394" y="3682207"/>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1" name="Line 23"/>
          <p:cNvSpPr>
            <a:spLocks noChangeShapeType="1"/>
          </p:cNvSpPr>
          <p:nvPr/>
        </p:nvSpPr>
        <p:spPr bwMode="auto">
          <a:xfrm rot="5400000">
            <a:off x="5055394" y="3423444"/>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2" name="Line 24"/>
          <p:cNvSpPr>
            <a:spLocks noChangeShapeType="1"/>
          </p:cNvSpPr>
          <p:nvPr/>
        </p:nvSpPr>
        <p:spPr bwMode="auto">
          <a:xfrm rot="5400000">
            <a:off x="5055394" y="3164682"/>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3" name="Line 25"/>
          <p:cNvSpPr>
            <a:spLocks noChangeShapeType="1"/>
          </p:cNvSpPr>
          <p:nvPr/>
        </p:nvSpPr>
        <p:spPr bwMode="auto">
          <a:xfrm rot="5400000">
            <a:off x="5055394" y="2907507"/>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4" name="Line 26"/>
          <p:cNvSpPr>
            <a:spLocks noChangeShapeType="1"/>
          </p:cNvSpPr>
          <p:nvPr/>
        </p:nvSpPr>
        <p:spPr bwMode="auto">
          <a:xfrm rot="5400000">
            <a:off x="5055394" y="2648744"/>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5" name="Line 27"/>
          <p:cNvSpPr>
            <a:spLocks noChangeShapeType="1"/>
          </p:cNvSpPr>
          <p:nvPr/>
        </p:nvSpPr>
        <p:spPr bwMode="auto">
          <a:xfrm rot="5400000">
            <a:off x="5055394" y="2389982"/>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6" name="Line 28"/>
          <p:cNvSpPr>
            <a:spLocks noChangeShapeType="1"/>
          </p:cNvSpPr>
          <p:nvPr/>
        </p:nvSpPr>
        <p:spPr bwMode="auto">
          <a:xfrm rot="5400000">
            <a:off x="5055394" y="2131219"/>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7" name="Line 29"/>
          <p:cNvSpPr>
            <a:spLocks noChangeShapeType="1"/>
          </p:cNvSpPr>
          <p:nvPr/>
        </p:nvSpPr>
        <p:spPr bwMode="auto">
          <a:xfrm rot="5400000">
            <a:off x="5055394" y="1874044"/>
            <a:ext cx="0" cy="61912"/>
          </a:xfrm>
          <a:prstGeom prst="line">
            <a:avLst/>
          </a:prstGeom>
          <a:noFill/>
          <a:ln w="12700">
            <a:solidFill>
              <a:schemeClr val="tx1"/>
            </a:solidFill>
            <a:round/>
            <a:headEnd/>
            <a:tailEnd/>
          </a:ln>
        </p:spPr>
        <p:txBody>
          <a:bodyPr/>
          <a:lstStyle/>
          <a:p>
            <a:endParaRPr lang="en-US">
              <a:solidFill>
                <a:schemeClr val="bg1"/>
              </a:solidFill>
            </a:endParaRPr>
          </a:p>
        </p:txBody>
      </p:sp>
      <p:sp>
        <p:nvSpPr>
          <p:cNvPr id="59418" name="Text Box 30"/>
          <p:cNvSpPr txBox="1">
            <a:spLocks noChangeArrowheads="1"/>
          </p:cNvSpPr>
          <p:nvPr/>
        </p:nvSpPr>
        <p:spPr bwMode="auto">
          <a:xfrm>
            <a:off x="4746625" y="1809750"/>
            <a:ext cx="2571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dirty="0">
                <a:solidFill>
                  <a:schemeClr val="bg1"/>
                </a:solidFill>
              </a:rPr>
              <a:t>0.2</a:t>
            </a:r>
          </a:p>
        </p:txBody>
      </p:sp>
      <p:sp>
        <p:nvSpPr>
          <p:cNvPr id="59419" name="Text Box 31"/>
          <p:cNvSpPr txBox="1">
            <a:spLocks noChangeArrowheads="1"/>
          </p:cNvSpPr>
          <p:nvPr/>
        </p:nvSpPr>
        <p:spPr bwMode="auto">
          <a:xfrm>
            <a:off x="4733925" y="2066925"/>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0.0</a:t>
            </a:r>
          </a:p>
        </p:txBody>
      </p:sp>
      <p:sp>
        <p:nvSpPr>
          <p:cNvPr id="59420" name="Text Box 32"/>
          <p:cNvSpPr txBox="1">
            <a:spLocks noChangeArrowheads="1"/>
          </p:cNvSpPr>
          <p:nvPr/>
        </p:nvSpPr>
        <p:spPr bwMode="auto">
          <a:xfrm>
            <a:off x="4733925" y="2325688"/>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-0.2</a:t>
            </a:r>
          </a:p>
        </p:txBody>
      </p:sp>
      <p:sp>
        <p:nvSpPr>
          <p:cNvPr id="59421" name="Text Box 33"/>
          <p:cNvSpPr txBox="1">
            <a:spLocks noChangeArrowheads="1"/>
          </p:cNvSpPr>
          <p:nvPr/>
        </p:nvSpPr>
        <p:spPr bwMode="auto">
          <a:xfrm>
            <a:off x="4733925" y="2584450"/>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-0.4</a:t>
            </a:r>
          </a:p>
        </p:txBody>
      </p:sp>
      <p:sp>
        <p:nvSpPr>
          <p:cNvPr id="59422" name="Text Box 34"/>
          <p:cNvSpPr txBox="1">
            <a:spLocks noChangeArrowheads="1"/>
          </p:cNvSpPr>
          <p:nvPr/>
        </p:nvSpPr>
        <p:spPr bwMode="auto">
          <a:xfrm>
            <a:off x="4733925" y="2841625"/>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-0.6</a:t>
            </a:r>
          </a:p>
        </p:txBody>
      </p:sp>
      <p:sp>
        <p:nvSpPr>
          <p:cNvPr id="59423" name="Text Box 35"/>
          <p:cNvSpPr txBox="1">
            <a:spLocks noChangeArrowheads="1"/>
          </p:cNvSpPr>
          <p:nvPr/>
        </p:nvSpPr>
        <p:spPr bwMode="auto">
          <a:xfrm>
            <a:off x="4733925" y="3100388"/>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dirty="0">
                <a:solidFill>
                  <a:schemeClr val="bg1"/>
                </a:solidFill>
              </a:rPr>
              <a:t>-0.8</a:t>
            </a:r>
          </a:p>
        </p:txBody>
      </p:sp>
      <p:sp>
        <p:nvSpPr>
          <p:cNvPr id="59424" name="Text Box 36"/>
          <p:cNvSpPr txBox="1">
            <a:spLocks noChangeArrowheads="1"/>
          </p:cNvSpPr>
          <p:nvPr/>
        </p:nvSpPr>
        <p:spPr bwMode="auto">
          <a:xfrm>
            <a:off x="4733925" y="3359150"/>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-1.0</a:t>
            </a:r>
          </a:p>
        </p:txBody>
      </p:sp>
      <p:sp>
        <p:nvSpPr>
          <p:cNvPr id="59425" name="Text Box 37"/>
          <p:cNvSpPr txBox="1">
            <a:spLocks noChangeArrowheads="1"/>
          </p:cNvSpPr>
          <p:nvPr/>
        </p:nvSpPr>
        <p:spPr bwMode="auto">
          <a:xfrm>
            <a:off x="4733925" y="3616325"/>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-1.2</a:t>
            </a:r>
          </a:p>
        </p:txBody>
      </p:sp>
      <p:sp>
        <p:nvSpPr>
          <p:cNvPr id="59426" name="Text Box 38"/>
          <p:cNvSpPr txBox="1">
            <a:spLocks noChangeArrowheads="1"/>
          </p:cNvSpPr>
          <p:nvPr/>
        </p:nvSpPr>
        <p:spPr bwMode="auto">
          <a:xfrm>
            <a:off x="4733925" y="3875088"/>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a:solidFill>
                  <a:schemeClr val="bg1"/>
                </a:solidFill>
              </a:rPr>
              <a:t>-1.4</a:t>
            </a:r>
          </a:p>
        </p:txBody>
      </p:sp>
      <p:sp>
        <p:nvSpPr>
          <p:cNvPr id="59427" name="Text Box 39"/>
          <p:cNvSpPr txBox="1">
            <a:spLocks noChangeArrowheads="1"/>
          </p:cNvSpPr>
          <p:nvPr/>
        </p:nvSpPr>
        <p:spPr bwMode="auto">
          <a:xfrm>
            <a:off x="4733925" y="4133850"/>
            <a:ext cx="269875" cy="184666"/>
          </a:xfrm>
          <a:prstGeom prst="rect">
            <a:avLst/>
          </a:prstGeom>
          <a:noFill/>
          <a:ln w="9525" algn="ctr">
            <a:noFill/>
            <a:miter lim="800000"/>
            <a:headEnd/>
            <a:tailEnd/>
          </a:ln>
        </p:spPr>
        <p:txBody>
          <a:bodyPr lIns="0" tIns="0" rIns="0" bIns="0">
            <a:spAutoFit/>
          </a:bodyPr>
          <a:lstStyle/>
          <a:p>
            <a:pPr algn="r">
              <a:spcBef>
                <a:spcPct val="50000"/>
              </a:spcBef>
            </a:pPr>
            <a:r>
              <a:rPr lang="en-US" sz="1200" b="1" dirty="0">
                <a:solidFill>
                  <a:schemeClr val="bg1"/>
                </a:solidFill>
              </a:rPr>
              <a:t>-1.6</a:t>
            </a:r>
          </a:p>
        </p:txBody>
      </p:sp>
      <p:sp>
        <p:nvSpPr>
          <p:cNvPr id="59428" name="Text Box 40"/>
          <p:cNvSpPr txBox="1">
            <a:spLocks noChangeArrowheads="1"/>
          </p:cNvSpPr>
          <p:nvPr/>
        </p:nvSpPr>
        <p:spPr bwMode="auto">
          <a:xfrm>
            <a:off x="4953000"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dirty="0">
                <a:solidFill>
                  <a:schemeClr val="bg1"/>
                </a:solidFill>
              </a:rPr>
              <a:t>0</a:t>
            </a:r>
          </a:p>
        </p:txBody>
      </p:sp>
      <p:sp>
        <p:nvSpPr>
          <p:cNvPr id="59429" name="Text Box 41"/>
          <p:cNvSpPr txBox="1">
            <a:spLocks noChangeArrowheads="1"/>
          </p:cNvSpPr>
          <p:nvPr/>
        </p:nvSpPr>
        <p:spPr bwMode="auto">
          <a:xfrm>
            <a:off x="5578475"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a:solidFill>
                  <a:schemeClr val="bg1"/>
                </a:solidFill>
              </a:rPr>
              <a:t>5</a:t>
            </a:r>
          </a:p>
        </p:txBody>
      </p:sp>
      <p:sp>
        <p:nvSpPr>
          <p:cNvPr id="59430" name="Text Box 42"/>
          <p:cNvSpPr txBox="1">
            <a:spLocks noChangeArrowheads="1"/>
          </p:cNvSpPr>
          <p:nvPr/>
        </p:nvSpPr>
        <p:spPr bwMode="auto">
          <a:xfrm>
            <a:off x="6205538"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a:solidFill>
                  <a:schemeClr val="bg1"/>
                </a:solidFill>
              </a:rPr>
              <a:t>10</a:t>
            </a:r>
          </a:p>
        </p:txBody>
      </p:sp>
      <p:sp>
        <p:nvSpPr>
          <p:cNvPr id="59431" name="Text Box 43"/>
          <p:cNvSpPr txBox="1">
            <a:spLocks noChangeArrowheads="1"/>
          </p:cNvSpPr>
          <p:nvPr/>
        </p:nvSpPr>
        <p:spPr bwMode="auto">
          <a:xfrm>
            <a:off x="6832600"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a:solidFill>
                  <a:schemeClr val="bg1"/>
                </a:solidFill>
              </a:rPr>
              <a:t>15</a:t>
            </a:r>
          </a:p>
        </p:txBody>
      </p:sp>
      <p:sp>
        <p:nvSpPr>
          <p:cNvPr id="59432" name="Text Box 44"/>
          <p:cNvSpPr txBox="1">
            <a:spLocks noChangeArrowheads="1"/>
          </p:cNvSpPr>
          <p:nvPr/>
        </p:nvSpPr>
        <p:spPr bwMode="auto">
          <a:xfrm>
            <a:off x="7458075"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a:solidFill>
                  <a:schemeClr val="bg1"/>
                </a:solidFill>
              </a:rPr>
              <a:t>20</a:t>
            </a:r>
          </a:p>
        </p:txBody>
      </p:sp>
      <p:sp>
        <p:nvSpPr>
          <p:cNvPr id="59433" name="Text Box 45"/>
          <p:cNvSpPr txBox="1">
            <a:spLocks noChangeArrowheads="1"/>
          </p:cNvSpPr>
          <p:nvPr/>
        </p:nvSpPr>
        <p:spPr bwMode="auto">
          <a:xfrm>
            <a:off x="8085138"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a:solidFill>
                  <a:schemeClr val="bg1"/>
                </a:solidFill>
              </a:rPr>
              <a:t>25</a:t>
            </a:r>
          </a:p>
        </p:txBody>
      </p:sp>
      <p:sp>
        <p:nvSpPr>
          <p:cNvPr id="59434" name="Text Box 46"/>
          <p:cNvSpPr txBox="1">
            <a:spLocks noChangeArrowheads="1"/>
          </p:cNvSpPr>
          <p:nvPr/>
        </p:nvSpPr>
        <p:spPr bwMode="auto">
          <a:xfrm>
            <a:off x="8712200" y="4330700"/>
            <a:ext cx="269875" cy="184666"/>
          </a:xfrm>
          <a:prstGeom prst="rect">
            <a:avLst/>
          </a:prstGeom>
          <a:noFill/>
          <a:ln w="9525" algn="ctr">
            <a:noFill/>
            <a:miter lim="800000"/>
            <a:headEnd/>
            <a:tailEnd/>
          </a:ln>
        </p:spPr>
        <p:txBody>
          <a:bodyPr lIns="0" tIns="0" rIns="0" bIns="0">
            <a:spAutoFit/>
          </a:bodyPr>
          <a:lstStyle/>
          <a:p>
            <a:pPr algn="ctr">
              <a:spcBef>
                <a:spcPct val="50000"/>
              </a:spcBef>
            </a:pPr>
            <a:r>
              <a:rPr lang="en-US" sz="1200" b="1">
                <a:solidFill>
                  <a:schemeClr val="bg1"/>
                </a:solidFill>
              </a:rPr>
              <a:t>30</a:t>
            </a:r>
          </a:p>
        </p:txBody>
      </p:sp>
      <p:sp>
        <p:nvSpPr>
          <p:cNvPr id="59435" name="Text Box 47"/>
          <p:cNvSpPr txBox="1">
            <a:spLocks noChangeArrowheads="1"/>
          </p:cNvSpPr>
          <p:nvPr/>
        </p:nvSpPr>
        <p:spPr bwMode="auto">
          <a:xfrm>
            <a:off x="6599238" y="4585156"/>
            <a:ext cx="868362" cy="215444"/>
          </a:xfrm>
          <a:prstGeom prst="rect">
            <a:avLst/>
          </a:prstGeom>
          <a:noFill/>
          <a:ln w="9525" algn="ctr">
            <a:noFill/>
            <a:miter lim="800000"/>
            <a:headEnd/>
            <a:tailEnd/>
          </a:ln>
        </p:spPr>
        <p:txBody>
          <a:bodyPr wrap="square" lIns="0" tIns="0" rIns="0" bIns="0">
            <a:spAutoFit/>
          </a:bodyPr>
          <a:lstStyle/>
          <a:p>
            <a:pPr algn="ctr">
              <a:spcBef>
                <a:spcPct val="50000"/>
              </a:spcBef>
            </a:pPr>
            <a:r>
              <a:rPr lang="en-US" sz="1400" b="1" dirty="0">
                <a:solidFill>
                  <a:schemeClr val="bg1"/>
                </a:solidFill>
              </a:rPr>
              <a:t>Months</a:t>
            </a:r>
          </a:p>
        </p:txBody>
      </p:sp>
      <p:sp>
        <p:nvSpPr>
          <p:cNvPr id="59436" name="Freeform 49"/>
          <p:cNvSpPr>
            <a:spLocks/>
          </p:cNvSpPr>
          <p:nvPr/>
        </p:nvSpPr>
        <p:spPr bwMode="auto">
          <a:xfrm>
            <a:off x="5076825" y="2165350"/>
            <a:ext cx="3771900" cy="1727200"/>
          </a:xfrm>
          <a:custGeom>
            <a:avLst/>
            <a:gdLst>
              <a:gd name="T0" fmla="*/ 0 w 2376"/>
              <a:gd name="T1" fmla="*/ 0 h 1088"/>
              <a:gd name="T2" fmla="*/ 2147483647 w 2376"/>
              <a:gd name="T3" fmla="*/ 2147483647 h 1088"/>
              <a:gd name="T4" fmla="*/ 2147483647 w 2376"/>
              <a:gd name="T5" fmla="*/ 2147483647 h 1088"/>
              <a:gd name="T6" fmla="*/ 2147483647 w 2376"/>
              <a:gd name="T7" fmla="*/ 2147483647 h 1088"/>
              <a:gd name="T8" fmla="*/ 2147483647 w 2376"/>
              <a:gd name="T9" fmla="*/ 2147483647 h 1088"/>
              <a:gd name="T10" fmla="*/ 2147483647 w 2376"/>
              <a:gd name="T11" fmla="*/ 2147483647 h 1088"/>
              <a:gd name="T12" fmla="*/ 0 60000 65536"/>
              <a:gd name="T13" fmla="*/ 0 60000 65536"/>
              <a:gd name="T14" fmla="*/ 0 60000 65536"/>
              <a:gd name="T15" fmla="*/ 0 60000 65536"/>
              <a:gd name="T16" fmla="*/ 0 60000 65536"/>
              <a:gd name="T17" fmla="*/ 0 60000 65536"/>
              <a:gd name="T18" fmla="*/ 0 w 2376"/>
              <a:gd name="T19" fmla="*/ 0 h 1088"/>
              <a:gd name="T20" fmla="*/ 2376 w 2376"/>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2376" h="1088">
                <a:moveTo>
                  <a:pt x="0" y="0"/>
                </a:moveTo>
                <a:lnTo>
                  <a:pt x="248" y="88"/>
                </a:lnTo>
                <a:lnTo>
                  <a:pt x="728" y="632"/>
                </a:lnTo>
                <a:lnTo>
                  <a:pt x="1204" y="804"/>
                </a:lnTo>
                <a:lnTo>
                  <a:pt x="1660" y="952"/>
                </a:lnTo>
                <a:lnTo>
                  <a:pt x="2376" y="1088"/>
                </a:lnTo>
              </a:path>
            </a:pathLst>
          </a:custGeom>
          <a:noFill/>
          <a:ln w="12700">
            <a:solidFill>
              <a:srgbClr val="33CC33"/>
            </a:solidFill>
            <a:round/>
            <a:headEnd/>
            <a:tailEnd/>
          </a:ln>
        </p:spPr>
        <p:txBody>
          <a:bodyPr/>
          <a:lstStyle/>
          <a:p>
            <a:endParaRPr lang="en-US"/>
          </a:p>
        </p:txBody>
      </p:sp>
      <p:sp>
        <p:nvSpPr>
          <p:cNvPr id="59437" name="Freeform 50"/>
          <p:cNvSpPr>
            <a:spLocks/>
          </p:cNvSpPr>
          <p:nvPr/>
        </p:nvSpPr>
        <p:spPr bwMode="auto">
          <a:xfrm>
            <a:off x="5089525" y="2108200"/>
            <a:ext cx="3771900" cy="1035050"/>
          </a:xfrm>
          <a:custGeom>
            <a:avLst/>
            <a:gdLst>
              <a:gd name="T0" fmla="*/ 0 w 2376"/>
              <a:gd name="T1" fmla="*/ 2147483647 h 652"/>
              <a:gd name="T2" fmla="*/ 2147483647 w 2376"/>
              <a:gd name="T3" fmla="*/ 0 h 652"/>
              <a:gd name="T4" fmla="*/ 2147483647 w 2376"/>
              <a:gd name="T5" fmla="*/ 2147483647 h 652"/>
              <a:gd name="T6" fmla="*/ 2147483647 w 2376"/>
              <a:gd name="T7" fmla="*/ 2147483647 h 652"/>
              <a:gd name="T8" fmla="*/ 2147483647 w 2376"/>
              <a:gd name="T9" fmla="*/ 2147483647 h 652"/>
              <a:gd name="T10" fmla="*/ 2147483647 w 2376"/>
              <a:gd name="T11" fmla="*/ 2147483647 h 652"/>
              <a:gd name="T12" fmla="*/ 0 60000 65536"/>
              <a:gd name="T13" fmla="*/ 0 60000 65536"/>
              <a:gd name="T14" fmla="*/ 0 60000 65536"/>
              <a:gd name="T15" fmla="*/ 0 60000 65536"/>
              <a:gd name="T16" fmla="*/ 0 60000 65536"/>
              <a:gd name="T17" fmla="*/ 0 60000 65536"/>
              <a:gd name="T18" fmla="*/ 0 w 2376"/>
              <a:gd name="T19" fmla="*/ 0 h 652"/>
              <a:gd name="T20" fmla="*/ 2376 w 2376"/>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2376" h="652">
                <a:moveTo>
                  <a:pt x="0" y="28"/>
                </a:moveTo>
                <a:lnTo>
                  <a:pt x="244" y="0"/>
                </a:lnTo>
                <a:lnTo>
                  <a:pt x="716" y="104"/>
                </a:lnTo>
                <a:lnTo>
                  <a:pt x="1184" y="272"/>
                </a:lnTo>
                <a:lnTo>
                  <a:pt x="1660" y="448"/>
                </a:lnTo>
                <a:lnTo>
                  <a:pt x="2376" y="652"/>
                </a:lnTo>
              </a:path>
            </a:pathLst>
          </a:custGeom>
          <a:noFill/>
          <a:ln w="12700">
            <a:solidFill>
              <a:srgbClr val="FFCC00"/>
            </a:solidFill>
            <a:round/>
            <a:headEnd/>
            <a:tailEnd/>
          </a:ln>
        </p:spPr>
        <p:txBody>
          <a:bodyPr/>
          <a:lstStyle/>
          <a:p>
            <a:endParaRPr lang="en-US"/>
          </a:p>
        </p:txBody>
      </p:sp>
      <p:sp>
        <p:nvSpPr>
          <p:cNvPr id="59438" name="Rectangle 51"/>
          <p:cNvSpPr>
            <a:spLocks noChangeArrowheads="1"/>
          </p:cNvSpPr>
          <p:nvPr/>
        </p:nvSpPr>
        <p:spPr bwMode="auto">
          <a:xfrm>
            <a:off x="8823325" y="3863975"/>
            <a:ext cx="69850" cy="66675"/>
          </a:xfrm>
          <a:prstGeom prst="rect">
            <a:avLst/>
          </a:prstGeom>
          <a:solidFill>
            <a:srgbClr val="33CC33"/>
          </a:solidFill>
          <a:ln w="9525" algn="ctr">
            <a:noFill/>
            <a:miter lim="800000"/>
            <a:headEnd/>
            <a:tailEnd/>
          </a:ln>
        </p:spPr>
        <p:txBody>
          <a:bodyPr wrap="none" anchor="ctr"/>
          <a:lstStyle/>
          <a:p>
            <a:endParaRPr lang="en-GB"/>
          </a:p>
        </p:txBody>
      </p:sp>
      <p:sp>
        <p:nvSpPr>
          <p:cNvPr id="59439" name="Line 52"/>
          <p:cNvSpPr>
            <a:spLocks noChangeShapeType="1"/>
          </p:cNvSpPr>
          <p:nvPr/>
        </p:nvSpPr>
        <p:spPr bwMode="auto">
          <a:xfrm>
            <a:off x="8858250" y="3619500"/>
            <a:ext cx="0" cy="571500"/>
          </a:xfrm>
          <a:prstGeom prst="line">
            <a:avLst/>
          </a:prstGeom>
          <a:noFill/>
          <a:ln w="9525">
            <a:solidFill>
              <a:srgbClr val="33CC33"/>
            </a:solidFill>
            <a:round/>
            <a:headEnd/>
            <a:tailEnd/>
          </a:ln>
        </p:spPr>
        <p:txBody>
          <a:bodyPr/>
          <a:lstStyle/>
          <a:p>
            <a:endParaRPr lang="en-US"/>
          </a:p>
        </p:txBody>
      </p:sp>
      <p:sp>
        <p:nvSpPr>
          <p:cNvPr id="59440" name="Line 53"/>
          <p:cNvSpPr>
            <a:spLocks noChangeShapeType="1"/>
          </p:cNvSpPr>
          <p:nvPr/>
        </p:nvSpPr>
        <p:spPr bwMode="auto">
          <a:xfrm>
            <a:off x="8818563" y="3613150"/>
            <a:ext cx="80962" cy="0"/>
          </a:xfrm>
          <a:prstGeom prst="line">
            <a:avLst/>
          </a:prstGeom>
          <a:noFill/>
          <a:ln w="9525">
            <a:solidFill>
              <a:srgbClr val="33CC33"/>
            </a:solidFill>
            <a:round/>
            <a:headEnd/>
            <a:tailEnd/>
          </a:ln>
        </p:spPr>
        <p:txBody>
          <a:bodyPr/>
          <a:lstStyle/>
          <a:p>
            <a:endParaRPr lang="en-US"/>
          </a:p>
        </p:txBody>
      </p:sp>
      <p:sp>
        <p:nvSpPr>
          <p:cNvPr id="59441" name="Line 54"/>
          <p:cNvSpPr>
            <a:spLocks noChangeShapeType="1"/>
          </p:cNvSpPr>
          <p:nvPr/>
        </p:nvSpPr>
        <p:spPr bwMode="auto">
          <a:xfrm>
            <a:off x="8818563" y="4192588"/>
            <a:ext cx="80962" cy="0"/>
          </a:xfrm>
          <a:prstGeom prst="line">
            <a:avLst/>
          </a:prstGeom>
          <a:noFill/>
          <a:ln w="9525">
            <a:solidFill>
              <a:srgbClr val="33CC33"/>
            </a:solidFill>
            <a:round/>
            <a:headEnd/>
            <a:tailEnd/>
          </a:ln>
        </p:spPr>
        <p:txBody>
          <a:bodyPr/>
          <a:lstStyle/>
          <a:p>
            <a:endParaRPr lang="en-US"/>
          </a:p>
        </p:txBody>
      </p:sp>
      <p:sp>
        <p:nvSpPr>
          <p:cNvPr id="59442" name="Rectangle 55"/>
          <p:cNvSpPr>
            <a:spLocks noChangeArrowheads="1"/>
          </p:cNvSpPr>
          <p:nvPr/>
        </p:nvSpPr>
        <p:spPr bwMode="auto">
          <a:xfrm>
            <a:off x="7683500" y="3635375"/>
            <a:ext cx="69850" cy="66675"/>
          </a:xfrm>
          <a:prstGeom prst="rect">
            <a:avLst/>
          </a:prstGeom>
          <a:solidFill>
            <a:srgbClr val="33CC33"/>
          </a:solidFill>
          <a:ln w="9525" algn="ctr">
            <a:noFill/>
            <a:miter lim="800000"/>
            <a:headEnd/>
            <a:tailEnd/>
          </a:ln>
        </p:spPr>
        <p:txBody>
          <a:bodyPr wrap="none" anchor="ctr"/>
          <a:lstStyle/>
          <a:p>
            <a:endParaRPr lang="en-GB"/>
          </a:p>
        </p:txBody>
      </p:sp>
      <p:sp>
        <p:nvSpPr>
          <p:cNvPr id="59443" name="Line 56"/>
          <p:cNvSpPr>
            <a:spLocks noChangeShapeType="1"/>
          </p:cNvSpPr>
          <p:nvPr/>
        </p:nvSpPr>
        <p:spPr bwMode="auto">
          <a:xfrm>
            <a:off x="7718425" y="3340100"/>
            <a:ext cx="0" cy="622300"/>
          </a:xfrm>
          <a:prstGeom prst="line">
            <a:avLst/>
          </a:prstGeom>
          <a:noFill/>
          <a:ln w="9525">
            <a:solidFill>
              <a:srgbClr val="33CC33"/>
            </a:solidFill>
            <a:round/>
            <a:headEnd/>
            <a:tailEnd/>
          </a:ln>
        </p:spPr>
        <p:txBody>
          <a:bodyPr/>
          <a:lstStyle/>
          <a:p>
            <a:endParaRPr lang="en-US"/>
          </a:p>
        </p:txBody>
      </p:sp>
      <p:sp>
        <p:nvSpPr>
          <p:cNvPr id="59444" name="Line 57"/>
          <p:cNvSpPr>
            <a:spLocks noChangeShapeType="1"/>
          </p:cNvSpPr>
          <p:nvPr/>
        </p:nvSpPr>
        <p:spPr bwMode="auto">
          <a:xfrm>
            <a:off x="7678738" y="3343275"/>
            <a:ext cx="80962" cy="0"/>
          </a:xfrm>
          <a:prstGeom prst="line">
            <a:avLst/>
          </a:prstGeom>
          <a:noFill/>
          <a:ln w="9525">
            <a:solidFill>
              <a:srgbClr val="33CC33"/>
            </a:solidFill>
            <a:round/>
            <a:headEnd/>
            <a:tailEnd/>
          </a:ln>
        </p:spPr>
        <p:txBody>
          <a:bodyPr/>
          <a:lstStyle/>
          <a:p>
            <a:endParaRPr lang="en-US"/>
          </a:p>
        </p:txBody>
      </p:sp>
      <p:sp>
        <p:nvSpPr>
          <p:cNvPr id="59445" name="Line 58"/>
          <p:cNvSpPr>
            <a:spLocks noChangeShapeType="1"/>
          </p:cNvSpPr>
          <p:nvPr/>
        </p:nvSpPr>
        <p:spPr bwMode="auto">
          <a:xfrm>
            <a:off x="7678738" y="3963988"/>
            <a:ext cx="80962" cy="0"/>
          </a:xfrm>
          <a:prstGeom prst="line">
            <a:avLst/>
          </a:prstGeom>
          <a:noFill/>
          <a:ln w="9525">
            <a:solidFill>
              <a:srgbClr val="33CC33"/>
            </a:solidFill>
            <a:round/>
            <a:headEnd/>
            <a:tailEnd/>
          </a:ln>
        </p:spPr>
        <p:txBody>
          <a:bodyPr/>
          <a:lstStyle/>
          <a:p>
            <a:endParaRPr lang="en-US"/>
          </a:p>
        </p:txBody>
      </p:sp>
      <p:sp>
        <p:nvSpPr>
          <p:cNvPr id="59446" name="Rectangle 59"/>
          <p:cNvSpPr>
            <a:spLocks noChangeArrowheads="1"/>
          </p:cNvSpPr>
          <p:nvPr/>
        </p:nvSpPr>
        <p:spPr bwMode="auto">
          <a:xfrm>
            <a:off x="6934200" y="3406775"/>
            <a:ext cx="69850" cy="66675"/>
          </a:xfrm>
          <a:prstGeom prst="rect">
            <a:avLst/>
          </a:prstGeom>
          <a:solidFill>
            <a:srgbClr val="33CC33"/>
          </a:solidFill>
          <a:ln w="9525" algn="ctr">
            <a:noFill/>
            <a:miter lim="800000"/>
            <a:headEnd/>
            <a:tailEnd/>
          </a:ln>
        </p:spPr>
        <p:txBody>
          <a:bodyPr wrap="none" anchor="ctr"/>
          <a:lstStyle/>
          <a:p>
            <a:endParaRPr lang="en-GB"/>
          </a:p>
        </p:txBody>
      </p:sp>
      <p:sp>
        <p:nvSpPr>
          <p:cNvPr id="59447" name="Line 60"/>
          <p:cNvSpPr>
            <a:spLocks noChangeShapeType="1"/>
          </p:cNvSpPr>
          <p:nvPr/>
        </p:nvSpPr>
        <p:spPr bwMode="auto">
          <a:xfrm>
            <a:off x="6969125" y="3149600"/>
            <a:ext cx="0" cy="584200"/>
          </a:xfrm>
          <a:prstGeom prst="line">
            <a:avLst/>
          </a:prstGeom>
          <a:noFill/>
          <a:ln w="9525">
            <a:solidFill>
              <a:srgbClr val="33CC33"/>
            </a:solidFill>
            <a:round/>
            <a:headEnd/>
            <a:tailEnd/>
          </a:ln>
        </p:spPr>
        <p:txBody>
          <a:bodyPr/>
          <a:lstStyle/>
          <a:p>
            <a:endParaRPr lang="en-US"/>
          </a:p>
        </p:txBody>
      </p:sp>
      <p:sp>
        <p:nvSpPr>
          <p:cNvPr id="59448" name="Line 61"/>
          <p:cNvSpPr>
            <a:spLocks noChangeShapeType="1"/>
          </p:cNvSpPr>
          <p:nvPr/>
        </p:nvSpPr>
        <p:spPr bwMode="auto">
          <a:xfrm>
            <a:off x="6929438" y="3149600"/>
            <a:ext cx="80962" cy="0"/>
          </a:xfrm>
          <a:prstGeom prst="line">
            <a:avLst/>
          </a:prstGeom>
          <a:noFill/>
          <a:ln w="9525">
            <a:solidFill>
              <a:srgbClr val="33CC33"/>
            </a:solidFill>
            <a:round/>
            <a:headEnd/>
            <a:tailEnd/>
          </a:ln>
        </p:spPr>
        <p:txBody>
          <a:bodyPr/>
          <a:lstStyle/>
          <a:p>
            <a:endParaRPr lang="en-US"/>
          </a:p>
        </p:txBody>
      </p:sp>
      <p:sp>
        <p:nvSpPr>
          <p:cNvPr id="59449" name="Line 62"/>
          <p:cNvSpPr>
            <a:spLocks noChangeShapeType="1"/>
          </p:cNvSpPr>
          <p:nvPr/>
        </p:nvSpPr>
        <p:spPr bwMode="auto">
          <a:xfrm>
            <a:off x="6929438" y="3735388"/>
            <a:ext cx="80962" cy="0"/>
          </a:xfrm>
          <a:prstGeom prst="line">
            <a:avLst/>
          </a:prstGeom>
          <a:noFill/>
          <a:ln w="9525">
            <a:solidFill>
              <a:srgbClr val="33CC33"/>
            </a:solidFill>
            <a:round/>
            <a:headEnd/>
            <a:tailEnd/>
          </a:ln>
        </p:spPr>
        <p:txBody>
          <a:bodyPr/>
          <a:lstStyle/>
          <a:p>
            <a:endParaRPr lang="en-US"/>
          </a:p>
        </p:txBody>
      </p:sp>
      <p:sp>
        <p:nvSpPr>
          <p:cNvPr id="59450" name="Rectangle 63"/>
          <p:cNvSpPr>
            <a:spLocks noChangeArrowheads="1"/>
          </p:cNvSpPr>
          <p:nvPr/>
        </p:nvSpPr>
        <p:spPr bwMode="auto">
          <a:xfrm>
            <a:off x="6194425" y="3124200"/>
            <a:ext cx="69850" cy="66675"/>
          </a:xfrm>
          <a:prstGeom prst="rect">
            <a:avLst/>
          </a:prstGeom>
          <a:solidFill>
            <a:srgbClr val="33CC33"/>
          </a:solidFill>
          <a:ln w="9525" algn="ctr">
            <a:noFill/>
            <a:miter lim="800000"/>
            <a:headEnd/>
            <a:tailEnd/>
          </a:ln>
        </p:spPr>
        <p:txBody>
          <a:bodyPr wrap="none" anchor="ctr"/>
          <a:lstStyle/>
          <a:p>
            <a:endParaRPr lang="en-GB"/>
          </a:p>
        </p:txBody>
      </p:sp>
      <p:sp>
        <p:nvSpPr>
          <p:cNvPr id="59451" name="Line 64"/>
          <p:cNvSpPr>
            <a:spLocks noChangeShapeType="1"/>
          </p:cNvSpPr>
          <p:nvPr/>
        </p:nvSpPr>
        <p:spPr bwMode="auto">
          <a:xfrm>
            <a:off x="6229350" y="2917825"/>
            <a:ext cx="0" cy="466725"/>
          </a:xfrm>
          <a:prstGeom prst="line">
            <a:avLst/>
          </a:prstGeom>
          <a:noFill/>
          <a:ln w="9525">
            <a:solidFill>
              <a:srgbClr val="33CC33"/>
            </a:solidFill>
            <a:round/>
            <a:headEnd/>
            <a:tailEnd/>
          </a:ln>
        </p:spPr>
        <p:txBody>
          <a:bodyPr/>
          <a:lstStyle/>
          <a:p>
            <a:endParaRPr lang="en-US"/>
          </a:p>
        </p:txBody>
      </p:sp>
      <p:sp>
        <p:nvSpPr>
          <p:cNvPr id="59452" name="Line 65"/>
          <p:cNvSpPr>
            <a:spLocks noChangeShapeType="1"/>
          </p:cNvSpPr>
          <p:nvPr/>
        </p:nvSpPr>
        <p:spPr bwMode="auto">
          <a:xfrm>
            <a:off x="6189663" y="2917825"/>
            <a:ext cx="80962" cy="0"/>
          </a:xfrm>
          <a:prstGeom prst="line">
            <a:avLst/>
          </a:prstGeom>
          <a:noFill/>
          <a:ln w="9525">
            <a:solidFill>
              <a:srgbClr val="33CC33"/>
            </a:solidFill>
            <a:round/>
            <a:headEnd/>
            <a:tailEnd/>
          </a:ln>
        </p:spPr>
        <p:txBody>
          <a:bodyPr/>
          <a:lstStyle/>
          <a:p>
            <a:endParaRPr lang="en-US"/>
          </a:p>
        </p:txBody>
      </p:sp>
      <p:sp>
        <p:nvSpPr>
          <p:cNvPr id="59453" name="Line 66"/>
          <p:cNvSpPr>
            <a:spLocks noChangeShapeType="1"/>
          </p:cNvSpPr>
          <p:nvPr/>
        </p:nvSpPr>
        <p:spPr bwMode="auto">
          <a:xfrm>
            <a:off x="6189663" y="3386138"/>
            <a:ext cx="80962" cy="0"/>
          </a:xfrm>
          <a:prstGeom prst="line">
            <a:avLst/>
          </a:prstGeom>
          <a:noFill/>
          <a:ln w="9525">
            <a:solidFill>
              <a:srgbClr val="33CC33"/>
            </a:solidFill>
            <a:round/>
            <a:headEnd/>
            <a:tailEnd/>
          </a:ln>
        </p:spPr>
        <p:txBody>
          <a:bodyPr/>
          <a:lstStyle/>
          <a:p>
            <a:endParaRPr lang="en-US"/>
          </a:p>
        </p:txBody>
      </p:sp>
      <p:sp>
        <p:nvSpPr>
          <p:cNvPr id="59454" name="Rectangle 67"/>
          <p:cNvSpPr>
            <a:spLocks noChangeArrowheads="1"/>
          </p:cNvSpPr>
          <p:nvPr/>
        </p:nvSpPr>
        <p:spPr bwMode="auto">
          <a:xfrm>
            <a:off x="5435600" y="2279650"/>
            <a:ext cx="69850" cy="66675"/>
          </a:xfrm>
          <a:prstGeom prst="rect">
            <a:avLst/>
          </a:prstGeom>
          <a:solidFill>
            <a:srgbClr val="33CC33"/>
          </a:solidFill>
          <a:ln w="9525" algn="ctr">
            <a:noFill/>
            <a:miter lim="800000"/>
            <a:headEnd/>
            <a:tailEnd/>
          </a:ln>
        </p:spPr>
        <p:txBody>
          <a:bodyPr wrap="none" anchor="ctr"/>
          <a:lstStyle/>
          <a:p>
            <a:endParaRPr lang="en-GB"/>
          </a:p>
        </p:txBody>
      </p:sp>
      <p:sp>
        <p:nvSpPr>
          <p:cNvPr id="59455" name="Line 68"/>
          <p:cNvSpPr>
            <a:spLocks noChangeShapeType="1"/>
          </p:cNvSpPr>
          <p:nvPr/>
        </p:nvSpPr>
        <p:spPr bwMode="auto">
          <a:xfrm>
            <a:off x="5470525" y="2247900"/>
            <a:ext cx="0" cy="231775"/>
          </a:xfrm>
          <a:prstGeom prst="line">
            <a:avLst/>
          </a:prstGeom>
          <a:noFill/>
          <a:ln w="9525">
            <a:solidFill>
              <a:srgbClr val="33CC33"/>
            </a:solidFill>
            <a:round/>
            <a:headEnd/>
            <a:tailEnd/>
          </a:ln>
        </p:spPr>
        <p:txBody>
          <a:bodyPr/>
          <a:lstStyle/>
          <a:p>
            <a:endParaRPr lang="en-US"/>
          </a:p>
        </p:txBody>
      </p:sp>
      <p:sp>
        <p:nvSpPr>
          <p:cNvPr id="59456" name="Line 69"/>
          <p:cNvSpPr>
            <a:spLocks noChangeShapeType="1"/>
          </p:cNvSpPr>
          <p:nvPr/>
        </p:nvSpPr>
        <p:spPr bwMode="auto">
          <a:xfrm>
            <a:off x="5430838" y="2481263"/>
            <a:ext cx="80962" cy="0"/>
          </a:xfrm>
          <a:prstGeom prst="line">
            <a:avLst/>
          </a:prstGeom>
          <a:noFill/>
          <a:ln w="9525">
            <a:solidFill>
              <a:srgbClr val="33CC33"/>
            </a:solidFill>
            <a:round/>
            <a:headEnd/>
            <a:tailEnd/>
          </a:ln>
        </p:spPr>
        <p:txBody>
          <a:bodyPr/>
          <a:lstStyle/>
          <a:p>
            <a:endParaRPr lang="en-US"/>
          </a:p>
        </p:txBody>
      </p:sp>
      <p:sp>
        <p:nvSpPr>
          <p:cNvPr id="59457" name="Rectangle 70"/>
          <p:cNvSpPr>
            <a:spLocks noChangeArrowheads="1"/>
          </p:cNvSpPr>
          <p:nvPr/>
        </p:nvSpPr>
        <p:spPr bwMode="auto">
          <a:xfrm>
            <a:off x="5054600" y="2114550"/>
            <a:ext cx="69850" cy="66675"/>
          </a:xfrm>
          <a:prstGeom prst="rect">
            <a:avLst/>
          </a:prstGeom>
          <a:solidFill>
            <a:srgbClr val="33CC33"/>
          </a:solidFill>
          <a:ln w="9525" algn="ctr">
            <a:noFill/>
            <a:miter lim="800000"/>
            <a:headEnd/>
            <a:tailEnd/>
          </a:ln>
        </p:spPr>
        <p:txBody>
          <a:bodyPr wrap="none" anchor="ctr"/>
          <a:lstStyle/>
          <a:p>
            <a:endParaRPr lang="en-GB"/>
          </a:p>
        </p:txBody>
      </p:sp>
      <p:sp>
        <p:nvSpPr>
          <p:cNvPr id="59458" name="AutoShape 71"/>
          <p:cNvSpPr>
            <a:spLocks noChangeArrowheads="1"/>
          </p:cNvSpPr>
          <p:nvPr/>
        </p:nvSpPr>
        <p:spPr bwMode="auto">
          <a:xfrm>
            <a:off x="6181725" y="2238375"/>
            <a:ext cx="82550" cy="82550"/>
          </a:xfrm>
          <a:prstGeom prst="diamond">
            <a:avLst/>
          </a:prstGeom>
          <a:solidFill>
            <a:schemeClr val="accent1"/>
          </a:solidFill>
          <a:ln w="9525" algn="ctr">
            <a:noFill/>
            <a:miter lim="800000"/>
            <a:headEnd/>
            <a:tailEnd/>
          </a:ln>
        </p:spPr>
        <p:txBody>
          <a:bodyPr wrap="none" anchor="ctr"/>
          <a:lstStyle/>
          <a:p>
            <a:endParaRPr lang="en-GB"/>
          </a:p>
        </p:txBody>
      </p:sp>
      <p:sp>
        <p:nvSpPr>
          <p:cNvPr id="59459" name="Line 72"/>
          <p:cNvSpPr>
            <a:spLocks noChangeShapeType="1"/>
          </p:cNvSpPr>
          <p:nvPr/>
        </p:nvSpPr>
        <p:spPr bwMode="auto">
          <a:xfrm>
            <a:off x="6224588" y="2089150"/>
            <a:ext cx="0" cy="371475"/>
          </a:xfrm>
          <a:prstGeom prst="line">
            <a:avLst/>
          </a:prstGeom>
          <a:noFill/>
          <a:ln w="9525">
            <a:solidFill>
              <a:srgbClr val="FFCC00"/>
            </a:solidFill>
            <a:round/>
            <a:headEnd/>
            <a:tailEnd/>
          </a:ln>
        </p:spPr>
        <p:txBody>
          <a:bodyPr/>
          <a:lstStyle/>
          <a:p>
            <a:endParaRPr lang="en-US"/>
          </a:p>
        </p:txBody>
      </p:sp>
      <p:sp>
        <p:nvSpPr>
          <p:cNvPr id="59460" name="Line 73"/>
          <p:cNvSpPr>
            <a:spLocks noChangeShapeType="1"/>
          </p:cNvSpPr>
          <p:nvPr/>
        </p:nvSpPr>
        <p:spPr bwMode="auto">
          <a:xfrm>
            <a:off x="6184900" y="2090738"/>
            <a:ext cx="80963" cy="0"/>
          </a:xfrm>
          <a:prstGeom prst="line">
            <a:avLst/>
          </a:prstGeom>
          <a:noFill/>
          <a:ln w="9525">
            <a:solidFill>
              <a:srgbClr val="FFCC00"/>
            </a:solidFill>
            <a:round/>
            <a:headEnd/>
            <a:tailEnd/>
          </a:ln>
        </p:spPr>
        <p:txBody>
          <a:bodyPr/>
          <a:lstStyle/>
          <a:p>
            <a:endParaRPr lang="en-US"/>
          </a:p>
        </p:txBody>
      </p:sp>
      <p:sp>
        <p:nvSpPr>
          <p:cNvPr id="59461" name="Line 74"/>
          <p:cNvSpPr>
            <a:spLocks noChangeShapeType="1"/>
          </p:cNvSpPr>
          <p:nvPr/>
        </p:nvSpPr>
        <p:spPr bwMode="auto">
          <a:xfrm>
            <a:off x="6184900" y="2462213"/>
            <a:ext cx="80963" cy="0"/>
          </a:xfrm>
          <a:prstGeom prst="line">
            <a:avLst/>
          </a:prstGeom>
          <a:noFill/>
          <a:ln w="9525">
            <a:solidFill>
              <a:srgbClr val="FFCC00"/>
            </a:solidFill>
            <a:round/>
            <a:headEnd/>
            <a:tailEnd/>
          </a:ln>
        </p:spPr>
        <p:txBody>
          <a:bodyPr/>
          <a:lstStyle/>
          <a:p>
            <a:endParaRPr lang="en-US"/>
          </a:p>
        </p:txBody>
      </p:sp>
      <p:sp>
        <p:nvSpPr>
          <p:cNvPr id="59462" name="AutoShape 75"/>
          <p:cNvSpPr>
            <a:spLocks noChangeArrowheads="1"/>
          </p:cNvSpPr>
          <p:nvPr/>
        </p:nvSpPr>
        <p:spPr bwMode="auto">
          <a:xfrm>
            <a:off x="5427663" y="2078038"/>
            <a:ext cx="82550" cy="82550"/>
          </a:xfrm>
          <a:prstGeom prst="diamond">
            <a:avLst/>
          </a:prstGeom>
          <a:solidFill>
            <a:schemeClr val="accent1"/>
          </a:solidFill>
          <a:ln w="9525" algn="ctr">
            <a:noFill/>
            <a:miter lim="800000"/>
            <a:headEnd/>
            <a:tailEnd/>
          </a:ln>
        </p:spPr>
        <p:txBody>
          <a:bodyPr wrap="none" anchor="ctr"/>
          <a:lstStyle/>
          <a:p>
            <a:endParaRPr lang="en-GB"/>
          </a:p>
        </p:txBody>
      </p:sp>
      <p:sp>
        <p:nvSpPr>
          <p:cNvPr id="59463" name="Line 76"/>
          <p:cNvSpPr>
            <a:spLocks noChangeShapeType="1"/>
          </p:cNvSpPr>
          <p:nvPr/>
        </p:nvSpPr>
        <p:spPr bwMode="auto">
          <a:xfrm>
            <a:off x="5470525" y="1992313"/>
            <a:ext cx="0" cy="257175"/>
          </a:xfrm>
          <a:prstGeom prst="line">
            <a:avLst/>
          </a:prstGeom>
          <a:noFill/>
          <a:ln w="9525">
            <a:solidFill>
              <a:srgbClr val="FFCC00"/>
            </a:solidFill>
            <a:round/>
            <a:headEnd/>
            <a:tailEnd/>
          </a:ln>
        </p:spPr>
        <p:txBody>
          <a:bodyPr/>
          <a:lstStyle/>
          <a:p>
            <a:endParaRPr lang="en-US"/>
          </a:p>
        </p:txBody>
      </p:sp>
      <p:sp>
        <p:nvSpPr>
          <p:cNvPr id="59464" name="Line 77"/>
          <p:cNvSpPr>
            <a:spLocks noChangeShapeType="1"/>
          </p:cNvSpPr>
          <p:nvPr/>
        </p:nvSpPr>
        <p:spPr bwMode="auto">
          <a:xfrm>
            <a:off x="5430838" y="1992313"/>
            <a:ext cx="80962" cy="0"/>
          </a:xfrm>
          <a:prstGeom prst="line">
            <a:avLst/>
          </a:prstGeom>
          <a:noFill/>
          <a:ln w="9525">
            <a:solidFill>
              <a:srgbClr val="FFCC00"/>
            </a:solidFill>
            <a:round/>
            <a:headEnd/>
            <a:tailEnd/>
          </a:ln>
        </p:spPr>
        <p:txBody>
          <a:bodyPr/>
          <a:lstStyle/>
          <a:p>
            <a:endParaRPr lang="en-US"/>
          </a:p>
        </p:txBody>
      </p:sp>
      <p:sp>
        <p:nvSpPr>
          <p:cNvPr id="59465" name="Line 78"/>
          <p:cNvSpPr>
            <a:spLocks noChangeShapeType="1"/>
          </p:cNvSpPr>
          <p:nvPr/>
        </p:nvSpPr>
        <p:spPr bwMode="auto">
          <a:xfrm>
            <a:off x="5430838" y="2252663"/>
            <a:ext cx="80962" cy="0"/>
          </a:xfrm>
          <a:prstGeom prst="line">
            <a:avLst/>
          </a:prstGeom>
          <a:noFill/>
          <a:ln w="9525">
            <a:solidFill>
              <a:srgbClr val="FFCC00"/>
            </a:solidFill>
            <a:round/>
            <a:headEnd/>
            <a:tailEnd/>
          </a:ln>
        </p:spPr>
        <p:txBody>
          <a:bodyPr/>
          <a:lstStyle/>
          <a:p>
            <a:endParaRPr lang="en-US"/>
          </a:p>
        </p:txBody>
      </p:sp>
      <p:sp>
        <p:nvSpPr>
          <p:cNvPr id="59466" name="AutoShape 79"/>
          <p:cNvSpPr>
            <a:spLocks noChangeArrowheads="1"/>
          </p:cNvSpPr>
          <p:nvPr/>
        </p:nvSpPr>
        <p:spPr bwMode="auto">
          <a:xfrm>
            <a:off x="6926263" y="2511425"/>
            <a:ext cx="82550" cy="82550"/>
          </a:xfrm>
          <a:prstGeom prst="diamond">
            <a:avLst/>
          </a:prstGeom>
          <a:solidFill>
            <a:schemeClr val="accent1"/>
          </a:solidFill>
          <a:ln w="9525" algn="ctr">
            <a:noFill/>
            <a:miter lim="800000"/>
            <a:headEnd/>
            <a:tailEnd/>
          </a:ln>
        </p:spPr>
        <p:txBody>
          <a:bodyPr wrap="none" anchor="ctr"/>
          <a:lstStyle/>
          <a:p>
            <a:endParaRPr lang="en-GB"/>
          </a:p>
        </p:txBody>
      </p:sp>
      <p:sp>
        <p:nvSpPr>
          <p:cNvPr id="59467" name="Line 80"/>
          <p:cNvSpPr>
            <a:spLocks noChangeShapeType="1"/>
          </p:cNvSpPr>
          <p:nvPr/>
        </p:nvSpPr>
        <p:spPr bwMode="auto">
          <a:xfrm>
            <a:off x="6969125" y="2303463"/>
            <a:ext cx="0" cy="481012"/>
          </a:xfrm>
          <a:prstGeom prst="line">
            <a:avLst/>
          </a:prstGeom>
          <a:noFill/>
          <a:ln w="9525">
            <a:solidFill>
              <a:srgbClr val="FFCC00"/>
            </a:solidFill>
            <a:round/>
            <a:headEnd/>
            <a:tailEnd/>
          </a:ln>
        </p:spPr>
        <p:txBody>
          <a:bodyPr/>
          <a:lstStyle/>
          <a:p>
            <a:endParaRPr lang="en-US"/>
          </a:p>
        </p:txBody>
      </p:sp>
      <p:sp>
        <p:nvSpPr>
          <p:cNvPr id="59468" name="Line 81"/>
          <p:cNvSpPr>
            <a:spLocks noChangeShapeType="1"/>
          </p:cNvSpPr>
          <p:nvPr/>
        </p:nvSpPr>
        <p:spPr bwMode="auto">
          <a:xfrm>
            <a:off x="6929438" y="2301875"/>
            <a:ext cx="80962" cy="0"/>
          </a:xfrm>
          <a:prstGeom prst="line">
            <a:avLst/>
          </a:prstGeom>
          <a:noFill/>
          <a:ln w="9525">
            <a:solidFill>
              <a:srgbClr val="FFCC00"/>
            </a:solidFill>
            <a:round/>
            <a:headEnd/>
            <a:tailEnd/>
          </a:ln>
        </p:spPr>
        <p:txBody>
          <a:bodyPr/>
          <a:lstStyle/>
          <a:p>
            <a:endParaRPr lang="en-US"/>
          </a:p>
        </p:txBody>
      </p:sp>
      <p:sp>
        <p:nvSpPr>
          <p:cNvPr id="59469" name="Line 82"/>
          <p:cNvSpPr>
            <a:spLocks noChangeShapeType="1"/>
          </p:cNvSpPr>
          <p:nvPr/>
        </p:nvSpPr>
        <p:spPr bwMode="auto">
          <a:xfrm>
            <a:off x="6929438" y="2786063"/>
            <a:ext cx="80962" cy="0"/>
          </a:xfrm>
          <a:prstGeom prst="line">
            <a:avLst/>
          </a:prstGeom>
          <a:noFill/>
          <a:ln w="9525">
            <a:solidFill>
              <a:srgbClr val="FFCC00"/>
            </a:solidFill>
            <a:round/>
            <a:headEnd/>
            <a:tailEnd/>
          </a:ln>
        </p:spPr>
        <p:txBody>
          <a:bodyPr/>
          <a:lstStyle/>
          <a:p>
            <a:endParaRPr lang="en-US"/>
          </a:p>
        </p:txBody>
      </p:sp>
      <p:sp>
        <p:nvSpPr>
          <p:cNvPr id="59470" name="AutoShape 83"/>
          <p:cNvSpPr>
            <a:spLocks noChangeArrowheads="1"/>
          </p:cNvSpPr>
          <p:nvPr/>
        </p:nvSpPr>
        <p:spPr bwMode="auto">
          <a:xfrm>
            <a:off x="7680325" y="2779713"/>
            <a:ext cx="82550" cy="82550"/>
          </a:xfrm>
          <a:prstGeom prst="diamond">
            <a:avLst/>
          </a:prstGeom>
          <a:solidFill>
            <a:schemeClr val="accent1"/>
          </a:solidFill>
          <a:ln w="9525" algn="ctr">
            <a:noFill/>
            <a:miter lim="800000"/>
            <a:headEnd/>
            <a:tailEnd/>
          </a:ln>
        </p:spPr>
        <p:txBody>
          <a:bodyPr wrap="none" anchor="ctr"/>
          <a:lstStyle/>
          <a:p>
            <a:endParaRPr lang="en-GB"/>
          </a:p>
        </p:txBody>
      </p:sp>
      <p:sp>
        <p:nvSpPr>
          <p:cNvPr id="59471" name="Line 84"/>
          <p:cNvSpPr>
            <a:spLocks noChangeShapeType="1"/>
          </p:cNvSpPr>
          <p:nvPr/>
        </p:nvSpPr>
        <p:spPr bwMode="auto">
          <a:xfrm>
            <a:off x="7723188" y="2613025"/>
            <a:ext cx="0" cy="415925"/>
          </a:xfrm>
          <a:prstGeom prst="line">
            <a:avLst/>
          </a:prstGeom>
          <a:noFill/>
          <a:ln w="9525">
            <a:solidFill>
              <a:srgbClr val="FFCC00"/>
            </a:solidFill>
            <a:round/>
            <a:headEnd/>
            <a:tailEnd/>
          </a:ln>
        </p:spPr>
        <p:txBody>
          <a:bodyPr/>
          <a:lstStyle/>
          <a:p>
            <a:endParaRPr lang="en-US"/>
          </a:p>
        </p:txBody>
      </p:sp>
      <p:sp>
        <p:nvSpPr>
          <p:cNvPr id="59472" name="Line 85"/>
          <p:cNvSpPr>
            <a:spLocks noChangeShapeType="1"/>
          </p:cNvSpPr>
          <p:nvPr/>
        </p:nvSpPr>
        <p:spPr bwMode="auto">
          <a:xfrm>
            <a:off x="7683500" y="2609850"/>
            <a:ext cx="80963" cy="0"/>
          </a:xfrm>
          <a:prstGeom prst="line">
            <a:avLst/>
          </a:prstGeom>
          <a:noFill/>
          <a:ln w="9525">
            <a:solidFill>
              <a:srgbClr val="FFCC00"/>
            </a:solidFill>
            <a:round/>
            <a:headEnd/>
            <a:tailEnd/>
          </a:ln>
        </p:spPr>
        <p:txBody>
          <a:bodyPr/>
          <a:lstStyle/>
          <a:p>
            <a:endParaRPr lang="en-US"/>
          </a:p>
        </p:txBody>
      </p:sp>
      <p:sp>
        <p:nvSpPr>
          <p:cNvPr id="59473" name="Line 86"/>
          <p:cNvSpPr>
            <a:spLocks noChangeShapeType="1"/>
          </p:cNvSpPr>
          <p:nvPr/>
        </p:nvSpPr>
        <p:spPr bwMode="auto">
          <a:xfrm>
            <a:off x="7683500" y="3030538"/>
            <a:ext cx="80963" cy="0"/>
          </a:xfrm>
          <a:prstGeom prst="line">
            <a:avLst/>
          </a:prstGeom>
          <a:noFill/>
          <a:ln w="9525">
            <a:solidFill>
              <a:srgbClr val="FFCC00"/>
            </a:solidFill>
            <a:round/>
            <a:headEnd/>
            <a:tailEnd/>
          </a:ln>
        </p:spPr>
        <p:txBody>
          <a:bodyPr/>
          <a:lstStyle/>
          <a:p>
            <a:endParaRPr lang="en-US"/>
          </a:p>
        </p:txBody>
      </p:sp>
      <p:sp>
        <p:nvSpPr>
          <p:cNvPr id="59474" name="AutoShape 87"/>
          <p:cNvSpPr>
            <a:spLocks noChangeArrowheads="1"/>
          </p:cNvSpPr>
          <p:nvPr/>
        </p:nvSpPr>
        <p:spPr bwMode="auto">
          <a:xfrm>
            <a:off x="8815388" y="3089275"/>
            <a:ext cx="82550" cy="82550"/>
          </a:xfrm>
          <a:prstGeom prst="diamond">
            <a:avLst/>
          </a:prstGeom>
          <a:solidFill>
            <a:schemeClr val="accent1"/>
          </a:solidFill>
          <a:ln w="9525" algn="ctr">
            <a:noFill/>
            <a:miter lim="800000"/>
            <a:headEnd/>
            <a:tailEnd/>
          </a:ln>
        </p:spPr>
        <p:txBody>
          <a:bodyPr wrap="none" anchor="ctr"/>
          <a:lstStyle/>
          <a:p>
            <a:endParaRPr lang="en-GB"/>
          </a:p>
        </p:txBody>
      </p:sp>
      <p:sp>
        <p:nvSpPr>
          <p:cNvPr id="59475" name="Line 88"/>
          <p:cNvSpPr>
            <a:spLocks noChangeShapeType="1"/>
          </p:cNvSpPr>
          <p:nvPr/>
        </p:nvSpPr>
        <p:spPr bwMode="auto">
          <a:xfrm>
            <a:off x="8858250" y="2946400"/>
            <a:ext cx="0" cy="392113"/>
          </a:xfrm>
          <a:prstGeom prst="line">
            <a:avLst/>
          </a:prstGeom>
          <a:noFill/>
          <a:ln w="9525">
            <a:solidFill>
              <a:srgbClr val="FFCC00"/>
            </a:solidFill>
            <a:round/>
            <a:headEnd/>
            <a:tailEnd/>
          </a:ln>
        </p:spPr>
        <p:txBody>
          <a:bodyPr/>
          <a:lstStyle/>
          <a:p>
            <a:endParaRPr lang="en-US"/>
          </a:p>
        </p:txBody>
      </p:sp>
      <p:sp>
        <p:nvSpPr>
          <p:cNvPr id="59476" name="Line 89"/>
          <p:cNvSpPr>
            <a:spLocks noChangeShapeType="1"/>
          </p:cNvSpPr>
          <p:nvPr/>
        </p:nvSpPr>
        <p:spPr bwMode="auto">
          <a:xfrm>
            <a:off x="8818563" y="2944813"/>
            <a:ext cx="80962" cy="0"/>
          </a:xfrm>
          <a:prstGeom prst="line">
            <a:avLst/>
          </a:prstGeom>
          <a:noFill/>
          <a:ln w="9525">
            <a:solidFill>
              <a:srgbClr val="FFCC00"/>
            </a:solidFill>
            <a:round/>
            <a:headEnd/>
            <a:tailEnd/>
          </a:ln>
        </p:spPr>
        <p:txBody>
          <a:bodyPr/>
          <a:lstStyle/>
          <a:p>
            <a:endParaRPr lang="en-US"/>
          </a:p>
        </p:txBody>
      </p:sp>
      <p:sp>
        <p:nvSpPr>
          <p:cNvPr id="59477" name="Line 90"/>
          <p:cNvSpPr>
            <a:spLocks noChangeShapeType="1"/>
          </p:cNvSpPr>
          <p:nvPr/>
        </p:nvSpPr>
        <p:spPr bwMode="auto">
          <a:xfrm>
            <a:off x="8818563" y="3340100"/>
            <a:ext cx="80962" cy="0"/>
          </a:xfrm>
          <a:prstGeom prst="line">
            <a:avLst/>
          </a:prstGeom>
          <a:noFill/>
          <a:ln w="9525">
            <a:solidFill>
              <a:srgbClr val="FFCC00"/>
            </a:solidFill>
            <a:round/>
            <a:headEnd/>
            <a:tailEnd/>
          </a:ln>
        </p:spPr>
        <p:txBody>
          <a:bodyPr/>
          <a:lstStyle/>
          <a:p>
            <a:endParaRPr lang="en-US"/>
          </a:p>
        </p:txBody>
      </p:sp>
      <p:sp>
        <p:nvSpPr>
          <p:cNvPr id="59478" name="Text Box 91"/>
          <p:cNvSpPr txBox="1">
            <a:spLocks noChangeArrowheads="1"/>
          </p:cNvSpPr>
          <p:nvPr/>
        </p:nvSpPr>
        <p:spPr bwMode="auto">
          <a:xfrm>
            <a:off x="5272088" y="2895600"/>
            <a:ext cx="598487" cy="184666"/>
          </a:xfrm>
          <a:prstGeom prst="rect">
            <a:avLst/>
          </a:prstGeom>
          <a:noFill/>
          <a:ln w="9525" algn="ctr">
            <a:noFill/>
            <a:miter lim="800000"/>
            <a:headEnd/>
            <a:tailEnd/>
          </a:ln>
        </p:spPr>
        <p:txBody>
          <a:bodyPr lIns="0" tIns="0" rIns="0" bIns="0">
            <a:spAutoFit/>
          </a:bodyPr>
          <a:lstStyle/>
          <a:p>
            <a:pPr algn="ctr">
              <a:spcBef>
                <a:spcPct val="50000"/>
              </a:spcBef>
            </a:pPr>
            <a:r>
              <a:rPr lang="en-US" sz="1200" dirty="0">
                <a:solidFill>
                  <a:schemeClr val="bg1"/>
                </a:solidFill>
              </a:rPr>
              <a:t>Placebo</a:t>
            </a:r>
          </a:p>
        </p:txBody>
      </p:sp>
      <p:sp>
        <p:nvSpPr>
          <p:cNvPr id="59479" name="Text Box 92"/>
          <p:cNvSpPr txBox="1">
            <a:spLocks noChangeArrowheads="1"/>
          </p:cNvSpPr>
          <p:nvPr/>
        </p:nvSpPr>
        <p:spPr bwMode="auto">
          <a:xfrm>
            <a:off x="5926138" y="2597150"/>
            <a:ext cx="598487" cy="184150"/>
          </a:xfrm>
          <a:prstGeom prst="rect">
            <a:avLst/>
          </a:prstGeom>
          <a:noFill/>
          <a:ln w="9525" algn="ctr">
            <a:noFill/>
            <a:miter lim="800000"/>
            <a:headEnd/>
            <a:tailEnd/>
          </a:ln>
        </p:spPr>
        <p:txBody>
          <a:bodyPr lIns="0" tIns="0" rIns="0" bIns="0">
            <a:spAutoFit/>
          </a:bodyPr>
          <a:lstStyle/>
          <a:p>
            <a:pPr algn="ctr">
              <a:spcBef>
                <a:spcPct val="50000"/>
              </a:spcBef>
            </a:pPr>
            <a:r>
              <a:rPr lang="en-US" sz="1200">
                <a:solidFill>
                  <a:schemeClr val="bg1"/>
                </a:solidFill>
              </a:rPr>
              <a:t>p=.01</a:t>
            </a:r>
          </a:p>
        </p:txBody>
      </p:sp>
      <p:sp>
        <p:nvSpPr>
          <p:cNvPr id="59480" name="Text Box 93"/>
          <p:cNvSpPr txBox="1">
            <a:spLocks noChangeArrowheads="1"/>
          </p:cNvSpPr>
          <p:nvPr/>
        </p:nvSpPr>
        <p:spPr bwMode="auto">
          <a:xfrm>
            <a:off x="6656388" y="2895600"/>
            <a:ext cx="598487" cy="184150"/>
          </a:xfrm>
          <a:prstGeom prst="rect">
            <a:avLst/>
          </a:prstGeom>
          <a:noFill/>
          <a:ln w="9525" algn="ctr">
            <a:noFill/>
            <a:miter lim="800000"/>
            <a:headEnd/>
            <a:tailEnd/>
          </a:ln>
        </p:spPr>
        <p:txBody>
          <a:bodyPr lIns="0" tIns="0" rIns="0" bIns="0">
            <a:spAutoFit/>
          </a:bodyPr>
          <a:lstStyle/>
          <a:p>
            <a:pPr algn="ctr">
              <a:spcBef>
                <a:spcPct val="50000"/>
              </a:spcBef>
            </a:pPr>
            <a:r>
              <a:rPr lang="en-US" sz="1200">
                <a:solidFill>
                  <a:schemeClr val="bg1"/>
                </a:solidFill>
              </a:rPr>
              <a:t>p=.04</a:t>
            </a:r>
          </a:p>
        </p:txBody>
      </p:sp>
      <p:sp>
        <p:nvSpPr>
          <p:cNvPr id="59481" name="Text Box 94"/>
          <p:cNvSpPr txBox="1">
            <a:spLocks noChangeArrowheads="1"/>
          </p:cNvSpPr>
          <p:nvPr/>
        </p:nvSpPr>
        <p:spPr bwMode="auto">
          <a:xfrm>
            <a:off x="7399338" y="3108325"/>
            <a:ext cx="598487" cy="184150"/>
          </a:xfrm>
          <a:prstGeom prst="rect">
            <a:avLst/>
          </a:prstGeom>
          <a:noFill/>
          <a:ln w="9525" algn="ctr">
            <a:noFill/>
            <a:miter lim="800000"/>
            <a:headEnd/>
            <a:tailEnd/>
          </a:ln>
        </p:spPr>
        <p:txBody>
          <a:bodyPr lIns="0" tIns="0" rIns="0" bIns="0">
            <a:spAutoFit/>
          </a:bodyPr>
          <a:lstStyle/>
          <a:p>
            <a:pPr algn="ctr">
              <a:spcBef>
                <a:spcPct val="50000"/>
              </a:spcBef>
            </a:pPr>
            <a:r>
              <a:rPr lang="en-US" sz="1200">
                <a:solidFill>
                  <a:schemeClr val="bg1"/>
                </a:solidFill>
              </a:rPr>
              <a:t>p=.05</a:t>
            </a:r>
          </a:p>
        </p:txBody>
      </p:sp>
      <p:sp>
        <p:nvSpPr>
          <p:cNvPr id="59482" name="Text Box 95"/>
          <p:cNvSpPr txBox="1">
            <a:spLocks noChangeArrowheads="1"/>
          </p:cNvSpPr>
          <p:nvPr/>
        </p:nvSpPr>
        <p:spPr bwMode="auto">
          <a:xfrm>
            <a:off x="8364538" y="3429000"/>
            <a:ext cx="598487" cy="184150"/>
          </a:xfrm>
          <a:prstGeom prst="rect">
            <a:avLst/>
          </a:prstGeom>
          <a:noFill/>
          <a:ln w="9525" algn="ctr">
            <a:noFill/>
            <a:miter lim="800000"/>
            <a:headEnd/>
            <a:tailEnd/>
          </a:ln>
        </p:spPr>
        <p:txBody>
          <a:bodyPr lIns="0" tIns="0" rIns="0" bIns="0">
            <a:spAutoFit/>
          </a:bodyPr>
          <a:lstStyle/>
          <a:p>
            <a:pPr algn="ctr">
              <a:spcBef>
                <a:spcPct val="50000"/>
              </a:spcBef>
            </a:pPr>
            <a:r>
              <a:rPr lang="en-US" sz="1200">
                <a:solidFill>
                  <a:schemeClr val="bg1"/>
                </a:solidFill>
              </a:rPr>
              <a:t>p=.04</a:t>
            </a:r>
          </a:p>
        </p:txBody>
      </p:sp>
      <p:sp>
        <p:nvSpPr>
          <p:cNvPr id="59483" name="Text Box 96"/>
          <p:cNvSpPr txBox="1">
            <a:spLocks noChangeArrowheads="1"/>
          </p:cNvSpPr>
          <p:nvPr/>
        </p:nvSpPr>
        <p:spPr bwMode="auto">
          <a:xfrm>
            <a:off x="7989888" y="2508250"/>
            <a:ext cx="795337" cy="184666"/>
          </a:xfrm>
          <a:prstGeom prst="rect">
            <a:avLst/>
          </a:prstGeom>
          <a:noFill/>
          <a:ln w="9525" algn="ctr">
            <a:noFill/>
            <a:miter lim="800000"/>
            <a:headEnd/>
            <a:tailEnd/>
          </a:ln>
        </p:spPr>
        <p:txBody>
          <a:bodyPr lIns="0" tIns="0" rIns="0" bIns="0">
            <a:spAutoFit/>
          </a:bodyPr>
          <a:lstStyle/>
          <a:p>
            <a:pPr algn="ctr">
              <a:spcBef>
                <a:spcPct val="50000"/>
              </a:spcBef>
            </a:pPr>
            <a:r>
              <a:rPr lang="en-US" sz="1200">
                <a:solidFill>
                  <a:schemeClr val="bg1"/>
                </a:solidFill>
              </a:rPr>
              <a:t>GAD-alum</a:t>
            </a:r>
          </a:p>
        </p:txBody>
      </p:sp>
      <p:sp>
        <p:nvSpPr>
          <p:cNvPr id="59484" name="Text Box 97"/>
          <p:cNvSpPr txBox="1">
            <a:spLocks noChangeArrowheads="1"/>
          </p:cNvSpPr>
          <p:nvPr/>
        </p:nvSpPr>
        <p:spPr bwMode="auto">
          <a:xfrm rot="-5400000">
            <a:off x="2961143" y="2856370"/>
            <a:ext cx="2790826" cy="430887"/>
          </a:xfrm>
          <a:prstGeom prst="rect">
            <a:avLst/>
          </a:prstGeom>
          <a:noFill/>
          <a:ln w="9525" algn="ctr">
            <a:noFill/>
            <a:miter lim="800000"/>
            <a:headEnd/>
            <a:tailEnd/>
          </a:ln>
        </p:spPr>
        <p:txBody>
          <a:bodyPr wrap="square" lIns="0" tIns="0" rIns="0" bIns="0">
            <a:spAutoFit/>
          </a:bodyPr>
          <a:lstStyle/>
          <a:p>
            <a:pPr algn="ctr">
              <a:spcBef>
                <a:spcPct val="50000"/>
              </a:spcBef>
            </a:pPr>
            <a:r>
              <a:rPr lang="en-US" sz="1400" b="1" dirty="0">
                <a:solidFill>
                  <a:schemeClr val="bg1"/>
                </a:solidFill>
              </a:rPr>
              <a:t>Stimulated C-Peptide (</a:t>
            </a:r>
            <a:r>
              <a:rPr lang="en-US" sz="1400" b="1" dirty="0" err="1">
                <a:solidFill>
                  <a:schemeClr val="bg1"/>
                </a:solidFill>
              </a:rPr>
              <a:t>nmol</a:t>
            </a:r>
            <a:r>
              <a:rPr lang="en-US" sz="1400" b="1" dirty="0">
                <a:solidFill>
                  <a:schemeClr val="bg1"/>
                </a:solidFill>
              </a:rPr>
              <a:t>/liter/2 hr)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title" idx="4294967295"/>
          </p:nvPr>
        </p:nvSpPr>
        <p:spPr>
          <a:xfrm>
            <a:off x="474663" y="152400"/>
            <a:ext cx="7386637" cy="1143000"/>
          </a:xfrm>
          <a:noFill/>
        </p:spPr>
        <p:txBody>
          <a:bodyPr>
            <a:normAutofit fontScale="90000"/>
          </a:bodyPr>
          <a:lstStyle/>
          <a:p>
            <a:pPr>
              <a:lnSpc>
                <a:spcPct val="100000"/>
              </a:lnSpc>
            </a:pPr>
            <a:r>
              <a:rPr lang="en-US" sz="3600" dirty="0" smtClean="0"/>
              <a:t>T1</a:t>
            </a:r>
            <a:r>
              <a:rPr lang="en-US" sz="3600" dirty="0" smtClean="0"/>
              <a:t>DM: </a:t>
            </a:r>
            <a:r>
              <a:rPr lang="en-US" sz="3600" dirty="0" smtClean="0"/>
              <a:t>Psychosocial Impact on the Patient</a:t>
            </a:r>
          </a:p>
        </p:txBody>
      </p:sp>
      <p:sp>
        <p:nvSpPr>
          <p:cNvPr id="12291" name="Rectangle 5"/>
          <p:cNvSpPr>
            <a:spLocks noChangeArrowheads="1"/>
          </p:cNvSpPr>
          <p:nvPr/>
        </p:nvSpPr>
        <p:spPr bwMode="auto">
          <a:xfrm>
            <a:off x="609600" y="6324600"/>
            <a:ext cx="4138613" cy="152400"/>
          </a:xfrm>
          <a:prstGeom prst="rect">
            <a:avLst/>
          </a:prstGeom>
          <a:noFill/>
          <a:ln w="9525">
            <a:noFill/>
            <a:miter lim="800000"/>
            <a:headEnd/>
            <a:tailEnd/>
          </a:ln>
        </p:spPr>
        <p:txBody>
          <a:bodyPr lIns="0" tIns="0" rIns="0" bIns="0">
            <a:spAutoFit/>
          </a:bodyPr>
          <a:lstStyle/>
          <a:p>
            <a:endParaRPr lang="en-GB" sz="1000">
              <a:solidFill>
                <a:srgbClr val="FFFFFF"/>
              </a:solidFill>
              <a:latin typeface="Arial Narrow" pitchFamily="34" charset="0"/>
            </a:endParaRPr>
          </a:p>
        </p:txBody>
      </p:sp>
      <p:sp>
        <p:nvSpPr>
          <p:cNvPr id="12292" name="Rectangle 4"/>
          <p:cNvSpPr>
            <a:spLocks noChangeArrowheads="1"/>
          </p:cNvSpPr>
          <p:nvPr/>
        </p:nvSpPr>
        <p:spPr bwMode="auto">
          <a:xfrm>
            <a:off x="4191000" y="1790700"/>
            <a:ext cx="4343400" cy="2819400"/>
          </a:xfrm>
          <a:prstGeom prst="rect">
            <a:avLst/>
          </a:prstGeom>
          <a:noFill/>
          <a:ln w="9525" algn="ctr">
            <a:noFill/>
            <a:miter lim="800000"/>
            <a:headEnd/>
            <a:tailEnd/>
          </a:ln>
        </p:spPr>
        <p:txBody>
          <a:bodyPr lIns="91424" tIns="45712" rIns="91424" bIns="45712"/>
          <a:lstStyle/>
          <a:p>
            <a:pPr>
              <a:spcBef>
                <a:spcPct val="20000"/>
              </a:spcBef>
              <a:buClr>
                <a:schemeClr val="tx1"/>
              </a:buClr>
              <a:buSzPct val="80000"/>
            </a:pPr>
            <a:r>
              <a:rPr lang="en-US" sz="2800" b="1" dirty="0">
                <a:solidFill>
                  <a:schemeClr val="bg1"/>
                </a:solidFill>
              </a:rPr>
              <a:t>“</a:t>
            </a:r>
            <a:r>
              <a:rPr lang="en-US" sz="2800" dirty="0">
                <a:solidFill>
                  <a:schemeClr val="bg1"/>
                </a:solidFill>
              </a:rPr>
              <a:t>Life with type 1 diabetes poses challenges for every member of the family. A new diagnosis of type 1 diabetes can spark a range of reactions, including anger, sadness, and guilt.”</a:t>
            </a:r>
            <a:endParaRPr lang="en-US" sz="2800" b="1" dirty="0">
              <a:solidFill>
                <a:schemeClr val="bg1"/>
              </a:solidFill>
            </a:endParaRPr>
          </a:p>
        </p:txBody>
      </p:sp>
      <p:sp>
        <p:nvSpPr>
          <p:cNvPr id="12293" name="Rectangle 7"/>
          <p:cNvSpPr>
            <a:spLocks noChangeArrowheads="1"/>
          </p:cNvSpPr>
          <p:nvPr/>
        </p:nvSpPr>
        <p:spPr bwMode="auto">
          <a:xfrm>
            <a:off x="685800" y="5029200"/>
            <a:ext cx="8458200" cy="1016000"/>
          </a:xfrm>
          <a:prstGeom prst="rect">
            <a:avLst/>
          </a:prstGeom>
          <a:noFill/>
          <a:ln w="9525">
            <a:noFill/>
            <a:miter lim="800000"/>
            <a:headEnd/>
            <a:tailEnd/>
          </a:ln>
        </p:spPr>
        <p:txBody>
          <a:bodyPr>
            <a:spAutoFit/>
          </a:bodyPr>
          <a:lstStyle/>
          <a:p>
            <a:r>
              <a:rPr lang="en-US" sz="2000" dirty="0">
                <a:solidFill>
                  <a:schemeClr val="bg1"/>
                </a:solidFill>
              </a:rPr>
              <a:t>“As time goes by, everyone will gain knowledge and confidence, and be able to celebrate successes, learn from mistakes, and move away from the intense feelings common after diagnosis.”</a:t>
            </a:r>
          </a:p>
        </p:txBody>
      </p:sp>
      <p:sp>
        <p:nvSpPr>
          <p:cNvPr id="12294" name="Rectangle 9"/>
          <p:cNvSpPr>
            <a:spLocks noChangeArrowheads="1"/>
          </p:cNvSpPr>
          <p:nvPr/>
        </p:nvSpPr>
        <p:spPr bwMode="auto">
          <a:xfrm>
            <a:off x="2159000" y="6353175"/>
            <a:ext cx="6688113" cy="430887"/>
          </a:xfrm>
          <a:prstGeom prst="rect">
            <a:avLst/>
          </a:prstGeom>
          <a:noFill/>
          <a:ln w="9525">
            <a:noFill/>
            <a:miter lim="800000"/>
            <a:headEnd/>
            <a:tailEnd/>
          </a:ln>
        </p:spPr>
        <p:txBody>
          <a:bodyPr wrap="none" lIns="0" tIns="0" rIns="0" bIns="0">
            <a:spAutoFit/>
          </a:bodyPr>
          <a:lstStyle/>
          <a:p>
            <a:pPr algn="r"/>
            <a:r>
              <a:rPr lang="en-US" sz="1400" dirty="0">
                <a:solidFill>
                  <a:schemeClr val="bg1"/>
                </a:solidFill>
                <a:latin typeface="Arial Narrow" pitchFamily="34" charset="0"/>
              </a:rPr>
              <a:t>Newly diagnosed. Available at: http://www.jdrf.org/index.cfm?page_id=103432. Accessed 8 April, </a:t>
            </a:r>
            <a:r>
              <a:rPr lang="en-US" sz="1400" dirty="0" smtClean="0">
                <a:solidFill>
                  <a:schemeClr val="bg1"/>
                </a:solidFill>
                <a:latin typeface="Arial Narrow" pitchFamily="34" charset="0"/>
              </a:rPr>
              <a:t>2010.</a:t>
            </a:r>
          </a:p>
          <a:p>
            <a:pPr algn="r"/>
            <a:r>
              <a:rPr lang="en-US" sz="1400" dirty="0" smtClean="0">
                <a:solidFill>
                  <a:schemeClr val="bg1"/>
                </a:solidFill>
                <a:latin typeface="Arial Narrow" pitchFamily="34" charset="0"/>
              </a:rPr>
              <a:t>Image courtesy of Michelle </a:t>
            </a:r>
            <a:r>
              <a:rPr lang="en-US" sz="1400" dirty="0" err="1" smtClean="0">
                <a:solidFill>
                  <a:schemeClr val="bg1"/>
                </a:solidFill>
                <a:latin typeface="Arial Narrow" pitchFamily="34" charset="0"/>
              </a:rPr>
              <a:t>Meiklejohn</a:t>
            </a:r>
            <a:r>
              <a:rPr lang="en-US" sz="1400" dirty="0" smtClean="0">
                <a:solidFill>
                  <a:schemeClr val="bg1"/>
                </a:solidFill>
                <a:latin typeface="Arial Narrow" pitchFamily="34" charset="0"/>
              </a:rPr>
              <a:t> / FreeDigitalPhotos.net.</a:t>
            </a:r>
            <a:endParaRPr lang="en-US" sz="1400" dirty="0">
              <a:solidFill>
                <a:schemeClr val="bg1"/>
              </a:solidFill>
              <a:latin typeface="Arial Narrow" pitchFamily="34" charset="0"/>
            </a:endParaRPr>
          </a:p>
        </p:txBody>
      </p:sp>
      <p:pic>
        <p:nvPicPr>
          <p:cNvPr id="8" name="Picture 7" descr="Holding_dads_hand_Slide 7_Type 1.JPG"/>
          <p:cNvPicPr>
            <a:picLocks noChangeAspect="1"/>
          </p:cNvPicPr>
          <p:nvPr/>
        </p:nvPicPr>
        <p:blipFill>
          <a:blip r:embed="rId3" cstate="print"/>
          <a:stretch>
            <a:fillRect/>
          </a:stretch>
        </p:blipFill>
        <p:spPr>
          <a:xfrm>
            <a:off x="1371600" y="1752600"/>
            <a:ext cx="2019300" cy="304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idx="4294967295"/>
          </p:nvPr>
        </p:nvSpPr>
        <p:spPr>
          <a:noFill/>
        </p:spPr>
        <p:txBody>
          <a:bodyPr>
            <a:normAutofit/>
          </a:bodyPr>
          <a:lstStyle/>
          <a:p>
            <a:r>
              <a:rPr lang="en-US" sz="3200" dirty="0" smtClean="0"/>
              <a:t>T1DM </a:t>
            </a:r>
            <a:r>
              <a:rPr lang="en-US" sz="3200" dirty="0" smtClean="0"/>
              <a:t>Epidemiology: Prevalence </a:t>
            </a:r>
          </a:p>
        </p:txBody>
      </p:sp>
      <p:sp>
        <p:nvSpPr>
          <p:cNvPr id="13315" name="Rectangle 7"/>
          <p:cNvSpPr>
            <a:spLocks noGrp="1" noChangeAspect="1" noChangeArrowheads="1"/>
          </p:cNvSpPr>
          <p:nvPr>
            <p:ph type="body" idx="4294967295"/>
          </p:nvPr>
        </p:nvSpPr>
        <p:spPr>
          <a:xfrm>
            <a:off x="457200" y="1600200"/>
            <a:ext cx="8229600" cy="4876800"/>
          </a:xfrm>
          <a:prstGeom prst="rect">
            <a:avLst/>
          </a:prstGeom>
        </p:spPr>
        <p:txBody>
          <a:bodyPr/>
          <a:lstStyle/>
          <a:p>
            <a:pPr>
              <a:buFont typeface="Symbol" pitchFamily="18" charset="2"/>
              <a:buNone/>
            </a:pPr>
            <a:r>
              <a:rPr lang="en-US" dirty="0" smtClean="0">
                <a:solidFill>
                  <a:schemeClr val="bg1"/>
                </a:solidFill>
              </a:rPr>
              <a:t>Prevalence of Type 1 diabetes in US</a:t>
            </a:r>
            <a:r>
              <a:rPr lang="en-US" baseline="30000" dirty="0" smtClean="0">
                <a:solidFill>
                  <a:schemeClr val="bg1"/>
                </a:solidFill>
              </a:rPr>
              <a:t>1</a:t>
            </a:r>
          </a:p>
          <a:p>
            <a:r>
              <a:rPr lang="en-US" dirty="0" smtClean="0">
                <a:solidFill>
                  <a:schemeClr val="bg1"/>
                </a:solidFill>
              </a:rPr>
              <a:t>Approximately 1 million individuals have type 1 diabetes</a:t>
            </a:r>
          </a:p>
          <a:p>
            <a:r>
              <a:rPr lang="en-US" dirty="0" smtClean="0">
                <a:solidFill>
                  <a:schemeClr val="bg1"/>
                </a:solidFill>
              </a:rPr>
              <a:t>Overall prevalence of diabetes has been increasing steadily</a:t>
            </a:r>
          </a:p>
          <a:p>
            <a:r>
              <a:rPr lang="en-US" dirty="0" smtClean="0">
                <a:solidFill>
                  <a:schemeClr val="bg1"/>
                </a:solidFill>
              </a:rPr>
              <a:t>Lifetime prevalence of type 1 diabetes</a:t>
            </a:r>
            <a:r>
              <a:rPr lang="en-US" baseline="30000" dirty="0" smtClean="0">
                <a:solidFill>
                  <a:schemeClr val="bg1"/>
                </a:solidFill>
              </a:rPr>
              <a:t>2</a:t>
            </a:r>
          </a:p>
          <a:p>
            <a:pPr lvl="1"/>
            <a:r>
              <a:rPr lang="en-US" sz="2400" dirty="0" smtClean="0">
                <a:solidFill>
                  <a:schemeClr val="bg1"/>
                </a:solidFill>
              </a:rPr>
              <a:t>United States: ~ 0.4%</a:t>
            </a:r>
          </a:p>
          <a:p>
            <a:pPr lvl="1"/>
            <a:r>
              <a:rPr lang="en-US" sz="2400" dirty="0" smtClean="0">
                <a:solidFill>
                  <a:schemeClr val="bg1"/>
                </a:solidFill>
              </a:rPr>
              <a:t>High-incidence countries such as Finland and Sweden:1%</a:t>
            </a:r>
          </a:p>
        </p:txBody>
      </p:sp>
      <p:sp>
        <p:nvSpPr>
          <p:cNvPr id="13316" name="Rectangle 5"/>
          <p:cNvSpPr>
            <a:spLocks noChangeArrowheads="1"/>
          </p:cNvSpPr>
          <p:nvPr/>
        </p:nvSpPr>
        <p:spPr bwMode="auto">
          <a:xfrm>
            <a:off x="890588" y="6248400"/>
            <a:ext cx="4138612" cy="246063"/>
          </a:xfrm>
          <a:prstGeom prst="rect">
            <a:avLst/>
          </a:prstGeom>
          <a:noFill/>
          <a:ln w="9525">
            <a:noFill/>
            <a:miter lim="800000"/>
            <a:headEnd/>
            <a:tailEnd/>
          </a:ln>
        </p:spPr>
        <p:txBody>
          <a:bodyPr>
            <a:spAutoFit/>
          </a:bodyPr>
          <a:lstStyle/>
          <a:p>
            <a:r>
              <a:rPr lang="en-US" sz="1000">
                <a:solidFill>
                  <a:srgbClr val="FFFFFF"/>
                </a:solidFill>
              </a:rPr>
              <a:t> </a:t>
            </a:r>
          </a:p>
        </p:txBody>
      </p:sp>
      <p:sp>
        <p:nvSpPr>
          <p:cNvPr id="13317" name="Rectangle 25"/>
          <p:cNvSpPr>
            <a:spLocks noChangeArrowheads="1"/>
          </p:cNvSpPr>
          <p:nvPr/>
        </p:nvSpPr>
        <p:spPr bwMode="auto">
          <a:xfrm>
            <a:off x="609600" y="6353175"/>
            <a:ext cx="8382000" cy="430887"/>
          </a:xfrm>
          <a:prstGeom prst="rect">
            <a:avLst/>
          </a:prstGeom>
          <a:noFill/>
          <a:ln w="9525">
            <a:noFill/>
            <a:miter lim="800000"/>
            <a:headEnd/>
            <a:tailEnd/>
          </a:ln>
        </p:spPr>
        <p:txBody>
          <a:bodyPr lIns="0" tIns="0" rIns="0" bIns="0">
            <a:spAutoFit/>
          </a:bodyPr>
          <a:lstStyle/>
          <a:p>
            <a:pPr algn="r" eaLnBrk="0" hangingPunct="0"/>
            <a:r>
              <a:rPr lang="en-US" sz="1400" dirty="0">
                <a:solidFill>
                  <a:schemeClr val="bg1"/>
                </a:solidFill>
                <a:latin typeface="Arial Narrow" pitchFamily="34" charset="0"/>
              </a:rPr>
              <a:t>1. </a:t>
            </a:r>
            <a:r>
              <a:rPr lang="en-US" sz="1400" dirty="0" err="1" smtClean="0">
                <a:solidFill>
                  <a:schemeClr val="bg1"/>
                </a:solidFill>
                <a:latin typeface="Arial Narrow" pitchFamily="34" charset="0"/>
              </a:rPr>
              <a:t>Skyler</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al. </a:t>
            </a:r>
            <a:r>
              <a:rPr lang="pt-BR" sz="1400" i="1" dirty="0" smtClean="0">
                <a:solidFill>
                  <a:schemeClr val="bg1"/>
                </a:solidFill>
                <a:latin typeface="Arial Narrow" pitchFamily="34" charset="0"/>
              </a:rPr>
              <a:t>Diabetes </a:t>
            </a:r>
            <a:r>
              <a:rPr lang="pt-BR" sz="1400" i="1" dirty="0">
                <a:solidFill>
                  <a:schemeClr val="bg1"/>
                </a:solidFill>
                <a:latin typeface="Arial Narrow" pitchFamily="34" charset="0"/>
              </a:rPr>
              <a:t>Metab Res </a:t>
            </a:r>
            <a:r>
              <a:rPr lang="pt-BR" sz="1400" i="1" dirty="0" smtClean="0">
                <a:solidFill>
                  <a:schemeClr val="bg1"/>
                </a:solidFill>
                <a:latin typeface="Arial Narrow" pitchFamily="34" charset="0"/>
              </a:rPr>
              <a:t>Rev</a:t>
            </a:r>
            <a:r>
              <a:rPr lang="pt-BR" sz="1400" dirty="0" smtClean="0">
                <a:solidFill>
                  <a:schemeClr val="bg1"/>
                </a:solidFill>
                <a:latin typeface="Arial Narrow" pitchFamily="34" charset="0"/>
              </a:rPr>
              <a:t> </a:t>
            </a:r>
            <a:r>
              <a:rPr lang="pt-BR" sz="1400" dirty="0">
                <a:solidFill>
                  <a:schemeClr val="bg1"/>
                </a:solidFill>
                <a:latin typeface="Arial Narrow" pitchFamily="34" charset="0"/>
              </a:rPr>
              <a:t>2002;18:S21–S26.</a:t>
            </a:r>
            <a:endParaRPr lang="en-US" sz="1400" dirty="0">
              <a:solidFill>
                <a:schemeClr val="bg1"/>
              </a:solidFill>
              <a:latin typeface="Arial Narrow" pitchFamily="34" charset="0"/>
            </a:endParaRPr>
          </a:p>
          <a:p>
            <a:pPr algn="r" eaLnBrk="0" hangingPunct="0"/>
            <a:r>
              <a:rPr lang="en-US" sz="1400" dirty="0">
                <a:solidFill>
                  <a:schemeClr val="bg1"/>
                </a:solidFill>
                <a:latin typeface="Arial Narrow" pitchFamily="34" charset="0"/>
              </a:rPr>
              <a:t>2. Unger </a:t>
            </a:r>
            <a:r>
              <a:rPr lang="en-US" sz="1400" dirty="0" smtClean="0">
                <a:solidFill>
                  <a:schemeClr val="bg1"/>
                </a:solidFill>
                <a:latin typeface="Arial Narrow" pitchFamily="34" charset="0"/>
              </a:rPr>
              <a:t>et al. </a:t>
            </a:r>
            <a:r>
              <a:rPr lang="en-US" sz="1400" i="1" dirty="0">
                <a:solidFill>
                  <a:schemeClr val="bg1"/>
                </a:solidFill>
                <a:latin typeface="Arial Narrow" pitchFamily="34" charset="0"/>
              </a:rPr>
              <a:t>Prim Care </a:t>
            </a:r>
            <a:r>
              <a:rPr lang="en-US" sz="1400" i="1" dirty="0" err="1">
                <a:solidFill>
                  <a:schemeClr val="bg1"/>
                </a:solidFill>
                <a:latin typeface="Arial Narrow" pitchFamily="34" charset="0"/>
              </a:rPr>
              <a:t>Clin</a:t>
            </a:r>
            <a:r>
              <a:rPr lang="en-US" sz="1400" i="1" dirty="0">
                <a:solidFill>
                  <a:schemeClr val="bg1"/>
                </a:solidFill>
                <a:latin typeface="Arial Narrow" pitchFamily="34" charset="0"/>
              </a:rPr>
              <a:t> Office </a:t>
            </a:r>
            <a:r>
              <a:rPr lang="en-US" sz="1400" i="1" dirty="0" err="1" smtClean="0">
                <a:solidFill>
                  <a:schemeClr val="bg1"/>
                </a:solidFill>
                <a:latin typeface="Arial Narrow" pitchFamily="34" charset="0"/>
              </a:rPr>
              <a:t>Pract</a:t>
            </a:r>
            <a:r>
              <a:rPr lang="en-US" sz="1400" dirty="0" smtClean="0">
                <a:solidFill>
                  <a:schemeClr val="bg1"/>
                </a:solidFill>
                <a:latin typeface="Arial Narrow" pitchFamily="34" charset="0"/>
              </a:rPr>
              <a:t> 2007;34:791–808</a:t>
            </a:r>
            <a:r>
              <a:rPr lang="en-US" sz="1400" dirty="0">
                <a:solidFill>
                  <a:schemeClr val="bg1"/>
                </a:solidFill>
                <a:latin typeface="Arial Narrow"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5"/>
          <p:cNvGraphicFramePr>
            <a:graphicFrameLocks/>
          </p:cNvGraphicFramePr>
          <p:nvPr/>
        </p:nvGraphicFramePr>
        <p:xfrm>
          <a:off x="952500" y="1524000"/>
          <a:ext cx="7239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8"/>
          <p:cNvSpPr>
            <a:spLocks noGrp="1" noChangeArrowheads="1"/>
          </p:cNvSpPr>
          <p:nvPr>
            <p:ph type="title" idx="4294967295"/>
          </p:nvPr>
        </p:nvSpPr>
        <p:spPr>
          <a:xfrm>
            <a:off x="476251" y="152400"/>
            <a:ext cx="7435850" cy="1143000"/>
          </a:xfrm>
          <a:noFill/>
        </p:spPr>
        <p:txBody>
          <a:bodyPr>
            <a:normAutofit fontScale="90000"/>
          </a:bodyPr>
          <a:lstStyle/>
          <a:p>
            <a:r>
              <a:rPr lang="en-US" sz="3600" dirty="0" smtClean="0"/>
              <a:t>T1DM - Epidemiology</a:t>
            </a:r>
            <a:r>
              <a:rPr lang="en-US" sz="3600" dirty="0" smtClean="0"/>
              <a:t>: Incidence </a:t>
            </a:r>
          </a:p>
        </p:txBody>
      </p:sp>
      <p:sp>
        <p:nvSpPr>
          <p:cNvPr id="1028" name="Rectangle 5"/>
          <p:cNvSpPr>
            <a:spLocks noChangeArrowheads="1"/>
          </p:cNvSpPr>
          <p:nvPr/>
        </p:nvSpPr>
        <p:spPr bwMode="auto">
          <a:xfrm>
            <a:off x="890588" y="6248400"/>
            <a:ext cx="4138612" cy="246063"/>
          </a:xfrm>
          <a:prstGeom prst="rect">
            <a:avLst/>
          </a:prstGeom>
          <a:noFill/>
          <a:ln w="9525">
            <a:noFill/>
            <a:miter lim="800000"/>
            <a:headEnd/>
            <a:tailEnd/>
          </a:ln>
        </p:spPr>
        <p:txBody>
          <a:bodyPr>
            <a:spAutoFit/>
          </a:bodyPr>
          <a:lstStyle/>
          <a:p>
            <a:r>
              <a:rPr lang="en-US" sz="1000">
                <a:solidFill>
                  <a:srgbClr val="FFFFFF"/>
                </a:solidFill>
              </a:rPr>
              <a:t> </a:t>
            </a:r>
          </a:p>
        </p:txBody>
      </p:sp>
      <p:graphicFrame>
        <p:nvGraphicFramePr>
          <p:cNvPr id="1038" name="Group 14"/>
          <p:cNvGraphicFramePr>
            <a:graphicFrameLocks noGrp="1"/>
          </p:cNvGraphicFramePr>
          <p:nvPr/>
        </p:nvGraphicFramePr>
        <p:xfrm>
          <a:off x="2438400" y="1676400"/>
          <a:ext cx="4879461" cy="518160"/>
        </p:xfrm>
        <a:graphic>
          <a:graphicData uri="http://schemas.openxmlformats.org/drawingml/2006/table">
            <a:tbl>
              <a:tblPr/>
              <a:tblGrid>
                <a:gridCol w="4762621"/>
                <a:gridCol w="116840"/>
              </a:tblGrid>
              <a:tr h="3714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r>
                        <a:rPr kumimoji="0" lang="en-US" sz="1400" b="1" i="0" u="none" strike="noStrike" cap="none" normalizeH="0" baseline="0" dirty="0" smtClean="0">
                          <a:ln>
                            <a:noFill/>
                          </a:ln>
                          <a:solidFill>
                            <a:schemeClr val="bg1"/>
                          </a:solidFill>
                          <a:effectLst/>
                          <a:latin typeface="Arial" pitchFamily="34" charset="0"/>
                        </a:rPr>
                        <a:t>Overall Age-standardized Incidence of Type I DM </a:t>
                      </a:r>
                      <a:br>
                        <a:rPr kumimoji="0" lang="en-US" sz="1400" b="1" i="0" u="none" strike="noStrike" cap="none" normalizeH="0" baseline="0" dirty="0" smtClean="0">
                          <a:ln>
                            <a:noFill/>
                          </a:ln>
                          <a:solidFill>
                            <a:schemeClr val="bg1"/>
                          </a:solidFill>
                          <a:effectLst/>
                          <a:latin typeface="Arial" pitchFamily="34" charset="0"/>
                        </a:rPr>
                      </a:br>
                      <a:r>
                        <a:rPr kumimoji="0" lang="en-US" sz="1400" b="1" i="0" u="none" strike="noStrike" cap="none" normalizeH="0" baseline="0" dirty="0" smtClean="0">
                          <a:ln>
                            <a:noFill/>
                          </a:ln>
                          <a:solidFill>
                            <a:schemeClr val="bg1"/>
                          </a:solidFill>
                          <a:effectLst/>
                          <a:latin typeface="Arial" pitchFamily="34" charset="0"/>
                        </a:rPr>
                        <a:t>in Children Ages 0-14, 1990-1999</a:t>
                      </a: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Tx/>
                        <a:buNone/>
                        <a:tabLst/>
                      </a:pPr>
                      <a:endParaRPr kumimoji="0" lang="en-GB" sz="1400" b="1" i="0" u="none" strike="noStrike" cap="none" normalizeH="0" baseline="0" dirty="0" smtClean="0">
                        <a:ln>
                          <a:noFill/>
                        </a:ln>
                        <a:solidFill>
                          <a:schemeClr val="bg1"/>
                        </a:solidFill>
                        <a:effectLst/>
                        <a:latin typeface="Arial" pitchFamily="34" charset="0"/>
                      </a:endParaRPr>
                    </a:p>
                  </a:txBody>
                  <a:tcPr marL="45720" marR="45720" horzOverflow="overflow">
                    <a:lnL>
                      <a:noFill/>
                    </a:lnL>
                    <a:lnR>
                      <a:noFill/>
                    </a:lnR>
                    <a:lnT>
                      <a:noFill/>
                    </a:lnT>
                    <a:lnB>
                      <a:noFill/>
                    </a:lnB>
                    <a:lnTlToBr>
                      <a:noFill/>
                    </a:lnTlToBr>
                    <a:lnBlToTr>
                      <a:noFill/>
                    </a:lnBlToTr>
                    <a:noFill/>
                  </a:tcPr>
                </a:tc>
              </a:tr>
            </a:tbl>
          </a:graphicData>
        </a:graphic>
      </p:graphicFrame>
      <p:sp>
        <p:nvSpPr>
          <p:cNvPr id="1032" name="TextBox 4"/>
          <p:cNvSpPr txBox="1">
            <a:spLocks noChangeArrowheads="1"/>
          </p:cNvSpPr>
          <p:nvPr/>
        </p:nvSpPr>
        <p:spPr bwMode="auto">
          <a:xfrm>
            <a:off x="3644900" y="6324600"/>
            <a:ext cx="5181600" cy="430887"/>
          </a:xfrm>
          <a:prstGeom prst="rect">
            <a:avLst/>
          </a:prstGeom>
          <a:noFill/>
          <a:ln w="9525">
            <a:noFill/>
            <a:miter lim="800000"/>
            <a:headEnd/>
            <a:tailEnd/>
          </a:ln>
        </p:spPr>
        <p:txBody>
          <a:bodyPr lIns="0" tIns="0" rIns="0" bIns="0">
            <a:spAutoFit/>
          </a:bodyPr>
          <a:lstStyle/>
          <a:p>
            <a:pPr marL="114300" indent="-114300" algn="r"/>
            <a:r>
              <a:rPr lang="de-DE" sz="1400" dirty="0">
                <a:solidFill>
                  <a:schemeClr val="bg1"/>
                </a:solidFill>
                <a:latin typeface="Arial Narrow" pitchFamily="34" charset="0"/>
              </a:rPr>
              <a:t>DIAMOND  Project  Group.</a:t>
            </a:r>
            <a:r>
              <a:rPr lang="en-US" sz="1400" i="1" dirty="0">
                <a:solidFill>
                  <a:schemeClr val="bg1"/>
                </a:solidFill>
                <a:latin typeface="Arial Narrow" pitchFamily="34" charset="0"/>
              </a:rPr>
              <a:t> </a:t>
            </a:r>
            <a:r>
              <a:rPr lang="en-US" sz="1400" i="1" dirty="0" err="1">
                <a:solidFill>
                  <a:schemeClr val="bg1"/>
                </a:solidFill>
                <a:latin typeface="Arial Narrow" pitchFamily="34" charset="0"/>
              </a:rPr>
              <a:t>Diabet</a:t>
            </a:r>
            <a:r>
              <a:rPr lang="en-US" sz="1400" i="1" dirty="0">
                <a:solidFill>
                  <a:schemeClr val="bg1"/>
                </a:solidFill>
                <a:latin typeface="Arial Narrow" pitchFamily="34" charset="0"/>
              </a:rPr>
              <a:t> </a:t>
            </a:r>
            <a:r>
              <a:rPr lang="en-US" sz="1400" i="1" dirty="0" smtClean="0">
                <a:solidFill>
                  <a:schemeClr val="bg1"/>
                </a:solidFill>
                <a:latin typeface="Arial Narrow" pitchFamily="34" charset="0"/>
              </a:rPr>
              <a:t>Med </a:t>
            </a:r>
            <a:r>
              <a:rPr lang="en-US" sz="1400" dirty="0">
                <a:solidFill>
                  <a:schemeClr val="bg1"/>
                </a:solidFill>
                <a:latin typeface="Arial Narrow" pitchFamily="34" charset="0"/>
              </a:rPr>
              <a:t>2006;23:857-866. </a:t>
            </a:r>
            <a:endParaRPr lang="en-US" sz="1400" dirty="0">
              <a:solidFill>
                <a:schemeClr val="bg1"/>
              </a:solidFill>
              <a:latin typeface="Arial Narrow" pitchFamily="34" charset="0"/>
              <a:cs typeface="Arial" pitchFamily="34" charset="0"/>
            </a:endParaRPr>
          </a:p>
          <a:p>
            <a:pPr marL="114300" indent="-114300" algn="r"/>
            <a:r>
              <a:rPr lang="de-DE" sz="1400" dirty="0">
                <a:solidFill>
                  <a:schemeClr val="bg1"/>
                </a:solidFill>
                <a:latin typeface="Arial Narrow"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idx="4294967295"/>
          </p:nvPr>
        </p:nvSpPr>
        <p:spPr>
          <a:xfrm>
            <a:off x="476250" y="152400"/>
            <a:ext cx="8189913" cy="1143000"/>
          </a:xfrm>
          <a:noFill/>
        </p:spPr>
        <p:txBody>
          <a:bodyPr>
            <a:normAutofit fontScale="90000"/>
          </a:bodyPr>
          <a:lstStyle/>
          <a:p>
            <a:r>
              <a:rPr lang="en-US" sz="3600" dirty="0" smtClean="0"/>
              <a:t>T1DM </a:t>
            </a:r>
            <a:r>
              <a:rPr lang="en-US" sz="3600" dirty="0" smtClean="0"/>
              <a:t>–</a:t>
            </a:r>
            <a:br>
              <a:rPr lang="en-US" sz="3600" dirty="0" smtClean="0"/>
            </a:br>
            <a:r>
              <a:rPr lang="en-US" sz="3600" dirty="0" smtClean="0"/>
              <a:t>Epidemiology: Incidence </a:t>
            </a:r>
            <a:r>
              <a:rPr lang="en-US" sz="2700" dirty="0" smtClean="0"/>
              <a:t>(cont’d) </a:t>
            </a:r>
          </a:p>
        </p:txBody>
      </p:sp>
      <p:graphicFrame>
        <p:nvGraphicFramePr>
          <p:cNvPr id="1038" name="Group 14"/>
          <p:cNvGraphicFramePr>
            <a:graphicFrameLocks noGrp="1"/>
          </p:cNvGraphicFramePr>
          <p:nvPr/>
        </p:nvGraphicFramePr>
        <p:xfrm>
          <a:off x="2057400" y="1417320"/>
          <a:ext cx="5867400" cy="518160"/>
        </p:xfrm>
        <a:graphic>
          <a:graphicData uri="http://schemas.openxmlformats.org/drawingml/2006/table">
            <a:tbl>
              <a:tblPr/>
              <a:tblGrid>
                <a:gridCol w="5728124"/>
                <a:gridCol w="139276"/>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Incidence of Type I DM per 100,000 Person-years Among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Swedish Men and Women 0–34 Years of Age, 1983–1998</a:t>
                      </a:r>
                    </a:p>
                  </a:txBody>
                  <a:tcPr marL="45720" marR="457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0000"/>
                        <a:buFontTx/>
                        <a:buNone/>
                        <a:tabLst/>
                      </a:pPr>
                      <a:endParaRPr kumimoji="0" lang="en-GB" sz="1400" b="1" i="0" u="none" strike="noStrike" cap="none" normalizeH="0" baseline="0" dirty="0" smtClean="0">
                        <a:ln>
                          <a:noFill/>
                        </a:ln>
                        <a:solidFill>
                          <a:schemeClr val="bg1"/>
                        </a:solidFill>
                        <a:effectLst/>
                        <a:latin typeface="Arial" pitchFamily="34" charset="0"/>
                      </a:endParaRPr>
                    </a:p>
                  </a:txBody>
                  <a:tcPr marL="45720" marR="45720" horzOverflow="overflow">
                    <a:lnL>
                      <a:noFill/>
                    </a:lnL>
                    <a:lnR>
                      <a:noFill/>
                    </a:lnR>
                    <a:lnT>
                      <a:noFill/>
                    </a:lnT>
                    <a:lnB>
                      <a:noFill/>
                    </a:lnB>
                    <a:lnTlToBr>
                      <a:noFill/>
                    </a:lnTlToBr>
                    <a:lnBlToTr>
                      <a:noFill/>
                    </a:lnBlToTr>
                    <a:noFill/>
                  </a:tcPr>
                </a:tc>
              </a:tr>
            </a:tbl>
          </a:graphicData>
        </a:graphic>
      </p:graphicFrame>
      <p:sp>
        <p:nvSpPr>
          <p:cNvPr id="1033" name="TextBox 4"/>
          <p:cNvSpPr txBox="1">
            <a:spLocks noChangeArrowheads="1"/>
          </p:cNvSpPr>
          <p:nvPr/>
        </p:nvSpPr>
        <p:spPr bwMode="auto">
          <a:xfrm>
            <a:off x="1700108" y="6353175"/>
            <a:ext cx="7300912" cy="430887"/>
          </a:xfrm>
          <a:prstGeom prst="rect">
            <a:avLst/>
          </a:prstGeom>
          <a:noFill/>
          <a:ln w="9525">
            <a:noFill/>
            <a:miter lim="800000"/>
            <a:headEnd/>
            <a:tailEnd/>
          </a:ln>
        </p:spPr>
        <p:txBody>
          <a:bodyPr lIns="0" tIns="0" rIns="0" bIns="0">
            <a:spAutoFit/>
          </a:bodyPr>
          <a:lstStyle/>
          <a:p>
            <a:pPr algn="r">
              <a:defRPr/>
            </a:pPr>
            <a:r>
              <a:rPr lang="en-US" sz="1400" dirty="0" err="1" smtClean="0">
                <a:solidFill>
                  <a:schemeClr val="bg1"/>
                </a:solidFill>
                <a:latin typeface="Arial Narrow" pitchFamily="34" charset="0"/>
              </a:rPr>
              <a:t>Pundziute-Lyckå</a:t>
            </a:r>
            <a:r>
              <a:rPr lang="en-US" sz="1400" dirty="0">
                <a:solidFill>
                  <a:schemeClr val="bg1"/>
                </a:solidFill>
                <a:latin typeface="Arial Narrow" pitchFamily="34" charset="0"/>
              </a:rPr>
              <a:t> </a:t>
            </a:r>
            <a:r>
              <a:rPr lang="en-US" sz="1400" dirty="0" smtClean="0">
                <a:solidFill>
                  <a:schemeClr val="bg1"/>
                </a:solidFill>
                <a:latin typeface="Arial Narrow" pitchFamily="34" charset="0"/>
              </a:rPr>
              <a:t>et </a:t>
            </a:r>
            <a:r>
              <a:rPr lang="en-US" sz="1400" dirty="0">
                <a:solidFill>
                  <a:schemeClr val="bg1"/>
                </a:solidFill>
                <a:latin typeface="Arial Narrow" pitchFamily="34" charset="0"/>
              </a:rPr>
              <a:t>al. </a:t>
            </a:r>
            <a:r>
              <a:rPr lang="en-US" sz="1400" i="1" dirty="0" err="1" smtClean="0">
                <a:solidFill>
                  <a:schemeClr val="bg1"/>
                </a:solidFill>
                <a:latin typeface="Arial Narrow" pitchFamily="34" charset="0"/>
              </a:rPr>
              <a:t>Diabetologia</a:t>
            </a:r>
            <a:r>
              <a:rPr lang="en-US" sz="1400" dirty="0" smtClean="0">
                <a:solidFill>
                  <a:schemeClr val="bg1"/>
                </a:solidFill>
                <a:latin typeface="Arial Narrow" pitchFamily="34" charset="0"/>
              </a:rPr>
              <a:t> </a:t>
            </a:r>
            <a:r>
              <a:rPr lang="en-US" sz="1400" dirty="0">
                <a:solidFill>
                  <a:schemeClr val="bg1"/>
                </a:solidFill>
                <a:latin typeface="Arial Narrow" pitchFamily="34" charset="0"/>
              </a:rPr>
              <a:t>2002;45:783–791. </a:t>
            </a:r>
          </a:p>
          <a:p>
            <a:pPr marL="114300" indent="-114300" algn="r">
              <a:defRPr/>
            </a:pPr>
            <a:r>
              <a:rPr lang="de-DE" sz="1400" dirty="0">
                <a:solidFill>
                  <a:schemeClr val="bg1"/>
                </a:solidFill>
                <a:latin typeface="Arial Narrow" pitchFamily="34" charset="0"/>
              </a:rPr>
              <a:t> </a:t>
            </a:r>
          </a:p>
        </p:txBody>
      </p:sp>
      <p:grpSp>
        <p:nvGrpSpPr>
          <p:cNvPr id="2" name="Group 211"/>
          <p:cNvGrpSpPr/>
          <p:nvPr/>
        </p:nvGrpSpPr>
        <p:grpSpPr>
          <a:xfrm>
            <a:off x="1027085" y="1600200"/>
            <a:ext cx="6761163" cy="4622602"/>
            <a:chOff x="1143000" y="1600200"/>
            <a:chExt cx="6761163" cy="4622602"/>
          </a:xfrm>
        </p:grpSpPr>
        <p:cxnSp>
          <p:nvCxnSpPr>
            <p:cNvPr id="11" name="Straight Connector 10"/>
            <p:cNvCxnSpPr/>
            <p:nvPr/>
          </p:nvCxnSpPr>
          <p:spPr bwMode="auto">
            <a:xfrm rot="5400000">
              <a:off x="24607" y="3696494"/>
              <a:ext cx="38862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1966913" y="5562600"/>
              <a:ext cx="580548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1931988" y="53340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5" name="Rectangle 14"/>
            <p:cNvSpPr/>
            <p:nvPr/>
          </p:nvSpPr>
          <p:spPr bwMode="auto">
            <a:xfrm>
              <a:off x="2090738" y="41148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6" name="Rectangle 15"/>
            <p:cNvSpPr/>
            <p:nvPr/>
          </p:nvSpPr>
          <p:spPr bwMode="auto">
            <a:xfrm>
              <a:off x="2255838" y="382905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7" name="Rectangle 16"/>
            <p:cNvSpPr/>
            <p:nvPr/>
          </p:nvSpPr>
          <p:spPr bwMode="auto">
            <a:xfrm>
              <a:off x="2428875" y="357187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8" name="Rectangle 17"/>
            <p:cNvSpPr/>
            <p:nvPr/>
          </p:nvSpPr>
          <p:spPr bwMode="auto">
            <a:xfrm>
              <a:off x="2608263" y="33528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9" name="Rectangle 18"/>
            <p:cNvSpPr/>
            <p:nvPr/>
          </p:nvSpPr>
          <p:spPr bwMode="auto">
            <a:xfrm>
              <a:off x="2760663" y="3468688"/>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0" name="Rectangle 19"/>
            <p:cNvSpPr/>
            <p:nvPr/>
          </p:nvSpPr>
          <p:spPr bwMode="auto">
            <a:xfrm>
              <a:off x="2932113" y="348932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1" name="Rectangle 20"/>
            <p:cNvSpPr/>
            <p:nvPr/>
          </p:nvSpPr>
          <p:spPr bwMode="auto">
            <a:xfrm>
              <a:off x="3114675" y="311467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2" name="Rectangle 21"/>
            <p:cNvSpPr/>
            <p:nvPr/>
          </p:nvSpPr>
          <p:spPr bwMode="auto">
            <a:xfrm>
              <a:off x="3270250" y="303212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 name="Rectangle 22"/>
            <p:cNvSpPr/>
            <p:nvPr/>
          </p:nvSpPr>
          <p:spPr bwMode="auto">
            <a:xfrm>
              <a:off x="3443288" y="3087688"/>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4" name="Rectangle 23"/>
            <p:cNvSpPr/>
            <p:nvPr/>
          </p:nvSpPr>
          <p:spPr bwMode="auto">
            <a:xfrm>
              <a:off x="3617913" y="31242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5" name="Rectangle 24"/>
            <p:cNvSpPr/>
            <p:nvPr/>
          </p:nvSpPr>
          <p:spPr bwMode="auto">
            <a:xfrm>
              <a:off x="3784600" y="295116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6" name="Rectangle 25"/>
            <p:cNvSpPr/>
            <p:nvPr/>
          </p:nvSpPr>
          <p:spPr bwMode="auto">
            <a:xfrm>
              <a:off x="3937000" y="270351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7" name="Rectangle 26"/>
            <p:cNvSpPr/>
            <p:nvPr/>
          </p:nvSpPr>
          <p:spPr bwMode="auto">
            <a:xfrm>
              <a:off x="4121150" y="239236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8" name="Rectangle 27"/>
            <p:cNvSpPr/>
            <p:nvPr/>
          </p:nvSpPr>
          <p:spPr bwMode="auto">
            <a:xfrm>
              <a:off x="4278313" y="2776538"/>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9" name="Rectangle 28"/>
            <p:cNvSpPr/>
            <p:nvPr/>
          </p:nvSpPr>
          <p:spPr bwMode="auto">
            <a:xfrm>
              <a:off x="4459288" y="3608388"/>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0" name="Rectangle 29"/>
            <p:cNvSpPr/>
            <p:nvPr/>
          </p:nvSpPr>
          <p:spPr bwMode="auto">
            <a:xfrm>
              <a:off x="4614863" y="412115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1" name="Rectangle 30"/>
            <p:cNvSpPr/>
            <p:nvPr/>
          </p:nvSpPr>
          <p:spPr bwMode="auto">
            <a:xfrm>
              <a:off x="4778375" y="42037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Rectangle 31"/>
            <p:cNvSpPr/>
            <p:nvPr/>
          </p:nvSpPr>
          <p:spPr bwMode="auto">
            <a:xfrm>
              <a:off x="4953000" y="430371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3" name="Rectangle 32"/>
            <p:cNvSpPr/>
            <p:nvPr/>
          </p:nvSpPr>
          <p:spPr bwMode="auto">
            <a:xfrm>
              <a:off x="5113338" y="418782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4" name="Rectangle 33"/>
            <p:cNvSpPr/>
            <p:nvPr/>
          </p:nvSpPr>
          <p:spPr bwMode="auto">
            <a:xfrm>
              <a:off x="5291138" y="4248150"/>
              <a:ext cx="73025" cy="74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5" name="Rectangle 34"/>
            <p:cNvSpPr/>
            <p:nvPr/>
          </p:nvSpPr>
          <p:spPr bwMode="auto">
            <a:xfrm>
              <a:off x="5454650" y="427672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6" name="Rectangle 35"/>
            <p:cNvSpPr/>
            <p:nvPr/>
          </p:nvSpPr>
          <p:spPr bwMode="auto">
            <a:xfrm>
              <a:off x="5619750" y="428625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7" name="Rectangle 36"/>
            <p:cNvSpPr/>
            <p:nvPr/>
          </p:nvSpPr>
          <p:spPr bwMode="auto">
            <a:xfrm>
              <a:off x="5794375" y="4248150"/>
              <a:ext cx="73025" cy="74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8" name="Rectangle 37"/>
            <p:cNvSpPr/>
            <p:nvPr/>
          </p:nvSpPr>
          <p:spPr bwMode="auto">
            <a:xfrm>
              <a:off x="5967413" y="432276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9" name="Rectangle 38"/>
            <p:cNvSpPr/>
            <p:nvPr/>
          </p:nvSpPr>
          <p:spPr bwMode="auto">
            <a:xfrm>
              <a:off x="6135688" y="430371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0" name="Rectangle 39"/>
            <p:cNvSpPr/>
            <p:nvPr/>
          </p:nvSpPr>
          <p:spPr bwMode="auto">
            <a:xfrm>
              <a:off x="6305550" y="419417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1" name="Rectangle 40"/>
            <p:cNvSpPr/>
            <p:nvPr/>
          </p:nvSpPr>
          <p:spPr bwMode="auto">
            <a:xfrm>
              <a:off x="6461125" y="4230688"/>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2" name="Rectangle 41"/>
            <p:cNvSpPr/>
            <p:nvPr/>
          </p:nvSpPr>
          <p:spPr bwMode="auto">
            <a:xfrm>
              <a:off x="6629400" y="44196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3" name="Rectangle 42"/>
            <p:cNvSpPr/>
            <p:nvPr/>
          </p:nvSpPr>
          <p:spPr bwMode="auto">
            <a:xfrm>
              <a:off x="6799263" y="44196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4" name="Rectangle 43"/>
            <p:cNvSpPr/>
            <p:nvPr/>
          </p:nvSpPr>
          <p:spPr bwMode="auto">
            <a:xfrm>
              <a:off x="6970713" y="441325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5" name="Rectangle 44"/>
            <p:cNvSpPr/>
            <p:nvPr/>
          </p:nvSpPr>
          <p:spPr bwMode="auto">
            <a:xfrm>
              <a:off x="7129463" y="435927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6" name="Rectangle 45"/>
            <p:cNvSpPr/>
            <p:nvPr/>
          </p:nvSpPr>
          <p:spPr bwMode="auto">
            <a:xfrm>
              <a:off x="7315200" y="4551363"/>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7" name="Rectangle 46"/>
            <p:cNvSpPr/>
            <p:nvPr/>
          </p:nvSpPr>
          <p:spPr bwMode="auto">
            <a:xfrm>
              <a:off x="7485063" y="4559300"/>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8" name="Rectangle 47"/>
            <p:cNvSpPr/>
            <p:nvPr/>
          </p:nvSpPr>
          <p:spPr bwMode="auto">
            <a:xfrm>
              <a:off x="7640638" y="4632325"/>
              <a:ext cx="73025"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50" name="Straight Connector 49"/>
            <p:cNvCxnSpPr/>
            <p:nvPr/>
          </p:nvCxnSpPr>
          <p:spPr bwMode="auto">
            <a:xfrm rot="5400000">
              <a:off x="2066131" y="5569744"/>
              <a:ext cx="136525"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228851" y="5565775"/>
              <a:ext cx="138112"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240426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a:off x="256778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a:off x="273288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a:off x="289798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5400000">
              <a:off x="307101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rot="5400000">
              <a:off x="324405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5400000">
              <a:off x="340915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5400000">
              <a:off x="357425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3747294"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912394"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a:off x="408543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rot="5400000">
              <a:off x="425053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a:off x="441563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rot="5400000">
              <a:off x="458866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a:off x="475376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5400000">
              <a:off x="491728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5400000">
              <a:off x="508238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rot="5400000">
              <a:off x="525700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a:off x="542051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558561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rot="5400000">
              <a:off x="575865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rot="5400000">
              <a:off x="593328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rot="5400000">
              <a:off x="6096794"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5400000">
              <a:off x="6261894"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rot="5400000">
              <a:off x="6426994"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rot="5400000">
              <a:off x="660003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rot="5400000">
              <a:off x="676513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a:off x="693816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rot="5400000">
              <a:off x="7103269" y="5569744"/>
              <a:ext cx="136525" cy="1587"/>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rot="5400000">
              <a:off x="727630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a:off x="7441406"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rot="5400000">
              <a:off x="7616031" y="5569744"/>
              <a:ext cx="136525" cy="1588"/>
            </a:xfrm>
            <a:prstGeom prst="line">
              <a:avLst/>
            </a:prstGeom>
            <a:ln w="1905">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bwMode="auto">
            <a:xfrm>
              <a:off x="2090738" y="428625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5" name="Rectangle 84"/>
            <p:cNvSpPr/>
            <p:nvPr/>
          </p:nvSpPr>
          <p:spPr bwMode="auto">
            <a:xfrm>
              <a:off x="2255838" y="404177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6" name="Rectangle 85"/>
            <p:cNvSpPr/>
            <p:nvPr/>
          </p:nvSpPr>
          <p:spPr bwMode="auto">
            <a:xfrm>
              <a:off x="2760663" y="3608388"/>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7" name="Rectangle 86"/>
            <p:cNvSpPr/>
            <p:nvPr/>
          </p:nvSpPr>
          <p:spPr bwMode="auto">
            <a:xfrm>
              <a:off x="2932113" y="326072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8" name="Rectangle 87"/>
            <p:cNvSpPr/>
            <p:nvPr/>
          </p:nvSpPr>
          <p:spPr bwMode="auto">
            <a:xfrm>
              <a:off x="3114675" y="303212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9" name="Rectangle 88"/>
            <p:cNvSpPr/>
            <p:nvPr/>
          </p:nvSpPr>
          <p:spPr bwMode="auto">
            <a:xfrm>
              <a:off x="3270250" y="295910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0" name="Rectangle 89"/>
            <p:cNvSpPr/>
            <p:nvPr/>
          </p:nvSpPr>
          <p:spPr bwMode="auto">
            <a:xfrm>
              <a:off x="3443288" y="270351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1" name="Rectangle 90"/>
            <p:cNvSpPr/>
            <p:nvPr/>
          </p:nvSpPr>
          <p:spPr bwMode="auto">
            <a:xfrm>
              <a:off x="3617913" y="251460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2" name="Rectangle 91"/>
            <p:cNvSpPr/>
            <p:nvPr/>
          </p:nvSpPr>
          <p:spPr bwMode="auto">
            <a:xfrm>
              <a:off x="3779838" y="251460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3" name="Rectangle 92"/>
            <p:cNvSpPr/>
            <p:nvPr/>
          </p:nvSpPr>
          <p:spPr bwMode="auto">
            <a:xfrm>
              <a:off x="3938588" y="288607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4" name="Rectangle 93"/>
            <p:cNvSpPr/>
            <p:nvPr/>
          </p:nvSpPr>
          <p:spPr bwMode="auto">
            <a:xfrm>
              <a:off x="4116388" y="349885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5" name="Rectangle 94"/>
            <p:cNvSpPr/>
            <p:nvPr/>
          </p:nvSpPr>
          <p:spPr bwMode="auto">
            <a:xfrm>
              <a:off x="4459288" y="4313238"/>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6" name="Rectangle 95"/>
            <p:cNvSpPr/>
            <p:nvPr/>
          </p:nvSpPr>
          <p:spPr bwMode="auto">
            <a:xfrm>
              <a:off x="4276725" y="364490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7" name="Rectangle 96"/>
            <p:cNvSpPr/>
            <p:nvPr/>
          </p:nvSpPr>
          <p:spPr bwMode="auto">
            <a:xfrm>
              <a:off x="4614863" y="4605338"/>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8" name="Rectangle 97"/>
            <p:cNvSpPr/>
            <p:nvPr/>
          </p:nvSpPr>
          <p:spPr bwMode="auto">
            <a:xfrm>
              <a:off x="4778375" y="471170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9" name="Rectangle 98"/>
            <p:cNvSpPr/>
            <p:nvPr/>
          </p:nvSpPr>
          <p:spPr bwMode="auto">
            <a:xfrm>
              <a:off x="4949825" y="477996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0" name="Rectangle 99"/>
            <p:cNvSpPr/>
            <p:nvPr/>
          </p:nvSpPr>
          <p:spPr bwMode="auto">
            <a:xfrm>
              <a:off x="5113338" y="476726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1" name="Rectangle 100"/>
            <p:cNvSpPr/>
            <p:nvPr/>
          </p:nvSpPr>
          <p:spPr bwMode="auto">
            <a:xfrm>
              <a:off x="5291138" y="459581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2" name="Rectangle 101"/>
            <p:cNvSpPr/>
            <p:nvPr/>
          </p:nvSpPr>
          <p:spPr bwMode="auto">
            <a:xfrm>
              <a:off x="5451475" y="479742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3" name="Rectangle 102"/>
            <p:cNvSpPr/>
            <p:nvPr/>
          </p:nvSpPr>
          <p:spPr bwMode="auto">
            <a:xfrm>
              <a:off x="5619750" y="487045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4" name="Rectangle 103"/>
            <p:cNvSpPr/>
            <p:nvPr/>
          </p:nvSpPr>
          <p:spPr bwMode="auto">
            <a:xfrm>
              <a:off x="5789613" y="480695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5" name="Rectangle 104"/>
            <p:cNvSpPr/>
            <p:nvPr/>
          </p:nvSpPr>
          <p:spPr bwMode="auto">
            <a:xfrm>
              <a:off x="5964238" y="4668838"/>
              <a:ext cx="73025" cy="74612"/>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6" name="Rectangle 105"/>
            <p:cNvSpPr/>
            <p:nvPr/>
          </p:nvSpPr>
          <p:spPr bwMode="auto">
            <a:xfrm>
              <a:off x="6132513" y="4770438"/>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7" name="Rectangle 106"/>
            <p:cNvSpPr/>
            <p:nvPr/>
          </p:nvSpPr>
          <p:spPr bwMode="auto">
            <a:xfrm>
              <a:off x="6305550" y="486092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8" name="Rectangle 107"/>
            <p:cNvSpPr/>
            <p:nvPr/>
          </p:nvSpPr>
          <p:spPr bwMode="auto">
            <a:xfrm>
              <a:off x="6461125" y="5016500"/>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9" name="Rectangle 108"/>
            <p:cNvSpPr/>
            <p:nvPr/>
          </p:nvSpPr>
          <p:spPr bwMode="auto">
            <a:xfrm>
              <a:off x="6626225" y="491966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0" name="Rectangle 109"/>
            <p:cNvSpPr/>
            <p:nvPr/>
          </p:nvSpPr>
          <p:spPr bwMode="auto">
            <a:xfrm>
              <a:off x="6796088" y="487997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1" name="Rectangle 110"/>
            <p:cNvSpPr/>
            <p:nvPr/>
          </p:nvSpPr>
          <p:spPr bwMode="auto">
            <a:xfrm>
              <a:off x="6969125" y="4933950"/>
              <a:ext cx="73025" cy="74613"/>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2" name="Rectangle 111"/>
            <p:cNvSpPr/>
            <p:nvPr/>
          </p:nvSpPr>
          <p:spPr bwMode="auto">
            <a:xfrm>
              <a:off x="7129463" y="5089525"/>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3" name="Rectangle 112"/>
            <p:cNvSpPr/>
            <p:nvPr/>
          </p:nvSpPr>
          <p:spPr bwMode="auto">
            <a:xfrm>
              <a:off x="7307263" y="506571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4" name="Rectangle 113"/>
            <p:cNvSpPr/>
            <p:nvPr/>
          </p:nvSpPr>
          <p:spPr bwMode="auto">
            <a:xfrm>
              <a:off x="7485063" y="4992688"/>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5" name="Rectangle 114"/>
            <p:cNvSpPr/>
            <p:nvPr/>
          </p:nvSpPr>
          <p:spPr bwMode="auto">
            <a:xfrm>
              <a:off x="7640638" y="5065713"/>
              <a:ext cx="73025" cy="7302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117" name="Straight Connector 116"/>
            <p:cNvCxnSpPr/>
            <p:nvPr/>
          </p:nvCxnSpPr>
          <p:spPr bwMode="auto">
            <a:xfrm>
              <a:off x="1889125" y="1743075"/>
              <a:ext cx="13811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905000" y="2132013"/>
              <a:ext cx="73025"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a:off x="1889125" y="2513013"/>
              <a:ext cx="138113"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a:off x="1905000" y="2894013"/>
              <a:ext cx="73025"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a:off x="1889125" y="3275013"/>
              <a:ext cx="138113"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a:off x="1905000" y="3656013"/>
              <a:ext cx="73025"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a:off x="1889125" y="4037013"/>
              <a:ext cx="138113"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a:off x="1905000" y="4418013"/>
              <a:ext cx="73025"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a:off x="1889125" y="4787900"/>
              <a:ext cx="13811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1905000" y="5180013"/>
              <a:ext cx="73025"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4" idx="0"/>
              <a:endCxn id="15" idx="2"/>
            </p:cNvCxnSpPr>
            <p:nvPr/>
          </p:nvCxnSpPr>
          <p:spPr bwMode="auto">
            <a:xfrm rot="5400000" flipH="1" flipV="1">
              <a:off x="1474787" y="4681538"/>
              <a:ext cx="1146175" cy="1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 idx="0"/>
              <a:endCxn id="16" idx="1"/>
            </p:cNvCxnSpPr>
            <p:nvPr/>
          </p:nvCxnSpPr>
          <p:spPr bwMode="auto">
            <a:xfrm rot="5400000" flipH="1" flipV="1">
              <a:off x="2066925" y="3925888"/>
              <a:ext cx="249237" cy="128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7" idx="0"/>
            </p:cNvCxnSpPr>
            <p:nvPr/>
          </p:nvCxnSpPr>
          <p:spPr bwMode="auto">
            <a:xfrm rot="5400000" flipH="1" flipV="1">
              <a:off x="2234407" y="3634581"/>
              <a:ext cx="293688" cy="168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18" idx="1"/>
            </p:cNvCxnSpPr>
            <p:nvPr/>
          </p:nvCxnSpPr>
          <p:spPr bwMode="auto">
            <a:xfrm rot="5400000" flipH="1" flipV="1">
              <a:off x="2459832" y="3423444"/>
              <a:ext cx="182562"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8" idx="0"/>
              <a:endCxn id="19" idx="0"/>
            </p:cNvCxnSpPr>
            <p:nvPr/>
          </p:nvCxnSpPr>
          <p:spPr bwMode="auto">
            <a:xfrm rot="16200000" flipH="1">
              <a:off x="2663031" y="3334544"/>
              <a:ext cx="115888"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9" idx="3"/>
              <a:endCxn id="20" idx="1"/>
            </p:cNvCxnSpPr>
            <p:nvPr/>
          </p:nvCxnSpPr>
          <p:spPr bwMode="auto">
            <a:xfrm>
              <a:off x="2833688" y="3505200"/>
              <a:ext cx="98425" cy="20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20" idx="0"/>
              <a:endCxn id="21" idx="2"/>
            </p:cNvCxnSpPr>
            <p:nvPr/>
          </p:nvCxnSpPr>
          <p:spPr bwMode="auto">
            <a:xfrm rot="5400000" flipH="1" flipV="1">
              <a:off x="2909094" y="3247231"/>
              <a:ext cx="301625" cy="18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21" idx="2"/>
              <a:endCxn id="22" idx="1"/>
            </p:cNvCxnSpPr>
            <p:nvPr/>
          </p:nvCxnSpPr>
          <p:spPr bwMode="auto">
            <a:xfrm rot="5400000" flipH="1" flipV="1">
              <a:off x="3151188" y="3068638"/>
              <a:ext cx="119062" cy="119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22" idx="3"/>
              <a:endCxn id="23" idx="3"/>
            </p:cNvCxnSpPr>
            <p:nvPr/>
          </p:nvCxnSpPr>
          <p:spPr bwMode="auto">
            <a:xfrm>
              <a:off x="3343275" y="3068638"/>
              <a:ext cx="173038" cy="55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23" idx="3"/>
              <a:endCxn id="24" idx="1"/>
            </p:cNvCxnSpPr>
            <p:nvPr/>
          </p:nvCxnSpPr>
          <p:spPr bwMode="auto">
            <a:xfrm>
              <a:off x="3516313" y="3124200"/>
              <a:ext cx="101600" cy="3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24" idx="3"/>
              <a:endCxn id="25" idx="1"/>
            </p:cNvCxnSpPr>
            <p:nvPr/>
          </p:nvCxnSpPr>
          <p:spPr bwMode="auto">
            <a:xfrm flipV="1">
              <a:off x="3690938" y="2987675"/>
              <a:ext cx="93662" cy="173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25" idx="0"/>
              <a:endCxn id="26" idx="1"/>
            </p:cNvCxnSpPr>
            <p:nvPr/>
          </p:nvCxnSpPr>
          <p:spPr bwMode="auto">
            <a:xfrm rot="5400000" flipH="1" flipV="1">
              <a:off x="3773488" y="2787650"/>
              <a:ext cx="211138" cy="115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26" idx="0"/>
              <a:endCxn id="27" idx="1"/>
            </p:cNvCxnSpPr>
            <p:nvPr/>
          </p:nvCxnSpPr>
          <p:spPr bwMode="auto">
            <a:xfrm rot="5400000" flipH="1" flipV="1">
              <a:off x="3910013" y="2492375"/>
              <a:ext cx="274638" cy="147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27" idx="2"/>
              <a:endCxn id="28" idx="0"/>
            </p:cNvCxnSpPr>
            <p:nvPr/>
          </p:nvCxnSpPr>
          <p:spPr bwMode="auto">
            <a:xfrm rot="16200000" flipH="1">
              <a:off x="4080669" y="2542382"/>
              <a:ext cx="311150" cy="15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8" idx="2"/>
              <a:endCxn id="29" idx="0"/>
            </p:cNvCxnSpPr>
            <p:nvPr/>
          </p:nvCxnSpPr>
          <p:spPr bwMode="auto">
            <a:xfrm rot="16200000" flipH="1">
              <a:off x="4025900" y="3138488"/>
              <a:ext cx="758825"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29" idx="2"/>
              <a:endCxn id="30" idx="0"/>
            </p:cNvCxnSpPr>
            <p:nvPr/>
          </p:nvCxnSpPr>
          <p:spPr bwMode="auto">
            <a:xfrm rot="16200000" flipH="1">
              <a:off x="4353719" y="3823494"/>
              <a:ext cx="439737" cy="155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30" idx="3"/>
              <a:endCxn id="31" idx="1"/>
            </p:cNvCxnSpPr>
            <p:nvPr/>
          </p:nvCxnSpPr>
          <p:spPr bwMode="auto">
            <a:xfrm>
              <a:off x="4687888" y="4157663"/>
              <a:ext cx="90487" cy="8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31" idx="0"/>
              <a:endCxn id="32" idx="1"/>
            </p:cNvCxnSpPr>
            <p:nvPr/>
          </p:nvCxnSpPr>
          <p:spPr bwMode="auto">
            <a:xfrm rot="16200000" flipH="1">
              <a:off x="4815681" y="4202907"/>
              <a:ext cx="136525" cy="13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32" idx="3"/>
              <a:endCxn id="33" idx="0"/>
            </p:cNvCxnSpPr>
            <p:nvPr/>
          </p:nvCxnSpPr>
          <p:spPr bwMode="auto">
            <a:xfrm flipV="1">
              <a:off x="5026025" y="4187825"/>
              <a:ext cx="12382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33" idx="3"/>
              <a:endCxn id="34" idx="1"/>
            </p:cNvCxnSpPr>
            <p:nvPr/>
          </p:nvCxnSpPr>
          <p:spPr bwMode="auto">
            <a:xfrm>
              <a:off x="5186363" y="4224338"/>
              <a:ext cx="104775" cy="61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34" idx="1"/>
              <a:endCxn id="35" idx="1"/>
            </p:cNvCxnSpPr>
            <p:nvPr/>
          </p:nvCxnSpPr>
          <p:spPr bwMode="auto">
            <a:xfrm rot="10800000" flipH="1" flipV="1">
              <a:off x="5291138" y="4286250"/>
              <a:ext cx="163512" cy="26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35" idx="3"/>
              <a:endCxn id="36" idx="1"/>
            </p:cNvCxnSpPr>
            <p:nvPr/>
          </p:nvCxnSpPr>
          <p:spPr bwMode="auto">
            <a:xfrm>
              <a:off x="5527675" y="4313238"/>
              <a:ext cx="9207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36" idx="3"/>
              <a:endCxn id="37" idx="3"/>
            </p:cNvCxnSpPr>
            <p:nvPr/>
          </p:nvCxnSpPr>
          <p:spPr bwMode="auto">
            <a:xfrm flipV="1">
              <a:off x="5692775" y="4286250"/>
              <a:ext cx="174625" cy="3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37" idx="3"/>
              <a:endCxn id="38" idx="1"/>
            </p:cNvCxnSpPr>
            <p:nvPr/>
          </p:nvCxnSpPr>
          <p:spPr bwMode="auto">
            <a:xfrm>
              <a:off x="5867400" y="4286250"/>
              <a:ext cx="100013"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38" idx="3"/>
              <a:endCxn id="39" idx="1"/>
            </p:cNvCxnSpPr>
            <p:nvPr/>
          </p:nvCxnSpPr>
          <p:spPr bwMode="auto">
            <a:xfrm flipV="1">
              <a:off x="6040438" y="4340225"/>
              <a:ext cx="9525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39" idx="2"/>
              <a:endCxn id="40" idx="1"/>
            </p:cNvCxnSpPr>
            <p:nvPr/>
          </p:nvCxnSpPr>
          <p:spPr bwMode="auto">
            <a:xfrm rot="5400000" flipH="1" flipV="1">
              <a:off x="6165850" y="4237038"/>
              <a:ext cx="146050"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40" idx="1"/>
              <a:endCxn id="41" idx="1"/>
            </p:cNvCxnSpPr>
            <p:nvPr/>
          </p:nvCxnSpPr>
          <p:spPr bwMode="auto">
            <a:xfrm rot="10800000" flipH="1" flipV="1">
              <a:off x="6305550" y="4230688"/>
              <a:ext cx="155575" cy="36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41" idx="3"/>
            </p:cNvCxnSpPr>
            <p:nvPr/>
          </p:nvCxnSpPr>
          <p:spPr bwMode="auto">
            <a:xfrm>
              <a:off x="6534150" y="4267200"/>
              <a:ext cx="95250" cy="185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42" idx="1"/>
              <a:endCxn id="43" idx="1"/>
            </p:cNvCxnSpPr>
            <p:nvPr/>
          </p:nvCxnSpPr>
          <p:spPr bwMode="auto">
            <a:xfrm rot="10800000" flipH="1">
              <a:off x="6629400" y="4456113"/>
              <a:ext cx="1698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43" idx="3"/>
              <a:endCxn id="44" idx="1"/>
            </p:cNvCxnSpPr>
            <p:nvPr/>
          </p:nvCxnSpPr>
          <p:spPr bwMode="auto">
            <a:xfrm flipV="1">
              <a:off x="6872288" y="4449763"/>
              <a:ext cx="984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44" idx="3"/>
              <a:endCxn id="45" idx="1"/>
            </p:cNvCxnSpPr>
            <p:nvPr/>
          </p:nvCxnSpPr>
          <p:spPr bwMode="auto">
            <a:xfrm flipV="1">
              <a:off x="7043738" y="4395788"/>
              <a:ext cx="85725" cy="53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45" idx="3"/>
              <a:endCxn id="46" idx="0"/>
            </p:cNvCxnSpPr>
            <p:nvPr/>
          </p:nvCxnSpPr>
          <p:spPr bwMode="auto">
            <a:xfrm>
              <a:off x="7202488" y="4395788"/>
              <a:ext cx="149225" cy="155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46" idx="3"/>
              <a:endCxn id="47" idx="1"/>
            </p:cNvCxnSpPr>
            <p:nvPr/>
          </p:nvCxnSpPr>
          <p:spPr bwMode="auto">
            <a:xfrm>
              <a:off x="7388225" y="4587875"/>
              <a:ext cx="96838"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47" idx="3"/>
              <a:endCxn id="48" idx="1"/>
            </p:cNvCxnSpPr>
            <p:nvPr/>
          </p:nvCxnSpPr>
          <p:spPr bwMode="auto">
            <a:xfrm>
              <a:off x="7558088" y="4595813"/>
              <a:ext cx="82550"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Straight Connector 266"/>
            <p:cNvCxnSpPr>
              <a:endCxn id="84" idx="2"/>
            </p:cNvCxnSpPr>
            <p:nvPr/>
          </p:nvCxnSpPr>
          <p:spPr bwMode="auto">
            <a:xfrm rot="5400000" flipH="1" flipV="1">
              <a:off x="1535906" y="4788694"/>
              <a:ext cx="1020763" cy="16192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endCxn id="85" idx="0"/>
            </p:cNvCxnSpPr>
            <p:nvPr/>
          </p:nvCxnSpPr>
          <p:spPr bwMode="auto">
            <a:xfrm rot="5400000" flipH="1" flipV="1">
              <a:off x="2073275" y="4103688"/>
              <a:ext cx="280988" cy="157162"/>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endCxn id="86" idx="0"/>
            </p:cNvCxnSpPr>
            <p:nvPr/>
          </p:nvCxnSpPr>
          <p:spPr bwMode="auto">
            <a:xfrm flipV="1">
              <a:off x="2314575" y="3608388"/>
              <a:ext cx="482600" cy="43338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endCxn id="87" idx="2"/>
            </p:cNvCxnSpPr>
            <p:nvPr/>
          </p:nvCxnSpPr>
          <p:spPr bwMode="auto">
            <a:xfrm rot="5400000" flipH="1" flipV="1">
              <a:off x="2732881" y="3401219"/>
              <a:ext cx="303213" cy="16827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endCxn id="88" idx="1"/>
            </p:cNvCxnSpPr>
            <p:nvPr/>
          </p:nvCxnSpPr>
          <p:spPr bwMode="auto">
            <a:xfrm rot="5400000" flipH="1" flipV="1">
              <a:off x="2910682" y="3129756"/>
              <a:ext cx="265112" cy="14287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endCxn id="89" idx="1"/>
            </p:cNvCxnSpPr>
            <p:nvPr/>
          </p:nvCxnSpPr>
          <p:spPr bwMode="auto">
            <a:xfrm flipV="1">
              <a:off x="3168650" y="2995613"/>
              <a:ext cx="101600" cy="7302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endCxn id="90" idx="0"/>
            </p:cNvCxnSpPr>
            <p:nvPr/>
          </p:nvCxnSpPr>
          <p:spPr bwMode="auto">
            <a:xfrm rot="5400000" flipH="1" flipV="1">
              <a:off x="3228976" y="2736850"/>
              <a:ext cx="284162" cy="21748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endCxn id="91" idx="1"/>
            </p:cNvCxnSpPr>
            <p:nvPr/>
          </p:nvCxnSpPr>
          <p:spPr bwMode="auto">
            <a:xfrm rot="5400000" flipH="1" flipV="1">
              <a:off x="3446463" y="2578100"/>
              <a:ext cx="198437" cy="144463"/>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endCxn id="92" idx="1"/>
            </p:cNvCxnSpPr>
            <p:nvPr/>
          </p:nvCxnSpPr>
          <p:spPr bwMode="auto">
            <a:xfrm>
              <a:off x="3683000" y="2551113"/>
              <a:ext cx="96838" cy="158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endCxn id="93" idx="0"/>
            </p:cNvCxnSpPr>
            <p:nvPr/>
          </p:nvCxnSpPr>
          <p:spPr bwMode="auto">
            <a:xfrm rot="16200000" flipH="1">
              <a:off x="3737769" y="2648744"/>
              <a:ext cx="320675" cy="15398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endCxn id="94" idx="0"/>
            </p:cNvCxnSpPr>
            <p:nvPr/>
          </p:nvCxnSpPr>
          <p:spPr bwMode="auto">
            <a:xfrm rot="16200000" flipH="1">
              <a:off x="3764757" y="3110706"/>
              <a:ext cx="590550" cy="18573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endCxn id="96" idx="1"/>
            </p:cNvCxnSpPr>
            <p:nvPr/>
          </p:nvCxnSpPr>
          <p:spPr bwMode="auto">
            <a:xfrm rot="16200000" flipH="1">
              <a:off x="4147344" y="3552031"/>
              <a:ext cx="147638" cy="11112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95" idx="0"/>
            </p:cNvCxnSpPr>
            <p:nvPr/>
          </p:nvCxnSpPr>
          <p:spPr bwMode="auto">
            <a:xfrm rot="16200000" flipH="1">
              <a:off x="4093368" y="3910807"/>
              <a:ext cx="627063" cy="177800"/>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endCxn id="97" idx="0"/>
            </p:cNvCxnSpPr>
            <p:nvPr/>
          </p:nvCxnSpPr>
          <p:spPr bwMode="auto">
            <a:xfrm rot="16200000" flipH="1">
              <a:off x="4445794" y="4399756"/>
              <a:ext cx="255588" cy="15557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endCxn id="98" idx="1"/>
            </p:cNvCxnSpPr>
            <p:nvPr/>
          </p:nvCxnSpPr>
          <p:spPr bwMode="auto">
            <a:xfrm>
              <a:off x="4660900" y="4632325"/>
              <a:ext cx="117475" cy="115888"/>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endCxn id="99" idx="1"/>
            </p:cNvCxnSpPr>
            <p:nvPr/>
          </p:nvCxnSpPr>
          <p:spPr bwMode="auto">
            <a:xfrm>
              <a:off x="4821238" y="4767263"/>
              <a:ext cx="128587" cy="49212"/>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endCxn id="100" idx="1"/>
            </p:cNvCxnSpPr>
            <p:nvPr/>
          </p:nvCxnSpPr>
          <p:spPr bwMode="auto">
            <a:xfrm flipV="1">
              <a:off x="5019675" y="4803775"/>
              <a:ext cx="93663" cy="17463"/>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100" idx="0"/>
              <a:endCxn id="101" idx="1"/>
            </p:cNvCxnSpPr>
            <p:nvPr/>
          </p:nvCxnSpPr>
          <p:spPr bwMode="auto">
            <a:xfrm rot="5400000" flipH="1" flipV="1">
              <a:off x="5153025" y="4629150"/>
              <a:ext cx="134938" cy="141288"/>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endCxn id="102" idx="0"/>
            </p:cNvCxnSpPr>
            <p:nvPr/>
          </p:nvCxnSpPr>
          <p:spPr bwMode="auto">
            <a:xfrm rot="16200000" flipH="1">
              <a:off x="5323682" y="4633118"/>
              <a:ext cx="165100" cy="163513"/>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endCxn id="103" idx="1"/>
            </p:cNvCxnSpPr>
            <p:nvPr/>
          </p:nvCxnSpPr>
          <p:spPr bwMode="auto">
            <a:xfrm>
              <a:off x="5527675" y="4843463"/>
              <a:ext cx="92075" cy="63500"/>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104" idx="1"/>
            </p:cNvCxnSpPr>
            <p:nvPr/>
          </p:nvCxnSpPr>
          <p:spPr bwMode="auto">
            <a:xfrm flipV="1">
              <a:off x="5668963" y="4843463"/>
              <a:ext cx="120650" cy="68262"/>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105" idx="1"/>
            </p:cNvCxnSpPr>
            <p:nvPr/>
          </p:nvCxnSpPr>
          <p:spPr bwMode="auto">
            <a:xfrm flipV="1">
              <a:off x="5827713" y="4705350"/>
              <a:ext cx="136525" cy="119063"/>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106" idx="1"/>
            </p:cNvCxnSpPr>
            <p:nvPr/>
          </p:nvCxnSpPr>
          <p:spPr bwMode="auto">
            <a:xfrm>
              <a:off x="6002338" y="4705350"/>
              <a:ext cx="130175" cy="101600"/>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106" idx="2"/>
              <a:endCxn id="107" idx="1"/>
            </p:cNvCxnSpPr>
            <p:nvPr/>
          </p:nvCxnSpPr>
          <p:spPr bwMode="auto">
            <a:xfrm rot="16200000" flipH="1">
              <a:off x="6210300" y="4802188"/>
              <a:ext cx="53975" cy="13652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108" idx="1"/>
            </p:cNvCxnSpPr>
            <p:nvPr/>
          </p:nvCxnSpPr>
          <p:spPr bwMode="auto">
            <a:xfrm rot="16200000" flipH="1">
              <a:off x="6342857" y="4934744"/>
              <a:ext cx="133350" cy="10318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108" idx="3"/>
              <a:endCxn id="109" idx="1"/>
            </p:cNvCxnSpPr>
            <p:nvPr/>
          </p:nvCxnSpPr>
          <p:spPr bwMode="auto">
            <a:xfrm flipV="1">
              <a:off x="6534150" y="4956175"/>
              <a:ext cx="92075" cy="96838"/>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endCxn id="110" idx="1"/>
            </p:cNvCxnSpPr>
            <p:nvPr/>
          </p:nvCxnSpPr>
          <p:spPr bwMode="auto">
            <a:xfrm flipV="1">
              <a:off x="6669088" y="4916488"/>
              <a:ext cx="127000" cy="20637"/>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a:stCxn id="110" idx="3"/>
              <a:endCxn id="111" idx="1"/>
            </p:cNvCxnSpPr>
            <p:nvPr/>
          </p:nvCxnSpPr>
          <p:spPr bwMode="auto">
            <a:xfrm>
              <a:off x="6869113" y="4916488"/>
              <a:ext cx="100012" cy="55562"/>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endCxn id="112" idx="1"/>
            </p:cNvCxnSpPr>
            <p:nvPr/>
          </p:nvCxnSpPr>
          <p:spPr bwMode="auto">
            <a:xfrm rot="16200000" flipH="1">
              <a:off x="7000875" y="4997450"/>
              <a:ext cx="153988" cy="103188"/>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112" idx="3"/>
            </p:cNvCxnSpPr>
            <p:nvPr/>
          </p:nvCxnSpPr>
          <p:spPr bwMode="auto">
            <a:xfrm flipV="1">
              <a:off x="7202488" y="5105400"/>
              <a:ext cx="149225" cy="20638"/>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113" idx="3"/>
              <a:endCxn id="114" idx="1"/>
            </p:cNvCxnSpPr>
            <p:nvPr/>
          </p:nvCxnSpPr>
          <p:spPr bwMode="auto">
            <a:xfrm flipV="1">
              <a:off x="7380288" y="5029200"/>
              <a:ext cx="104775" cy="7302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bwMode="auto">
            <a:xfrm>
              <a:off x="7558088" y="5038725"/>
              <a:ext cx="101600" cy="53975"/>
            </a:xfrm>
            <a:prstGeom prst="line">
              <a:avLst/>
            </a:prstGeom>
            <a:ln>
              <a:solidFill>
                <a:schemeClr val="bg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527" name="TextBox 371"/>
            <p:cNvSpPr txBox="1">
              <a:spLocks noChangeArrowheads="1"/>
            </p:cNvSpPr>
            <p:nvPr/>
          </p:nvSpPr>
          <p:spPr bwMode="auto">
            <a:xfrm>
              <a:off x="1524000" y="4648214"/>
              <a:ext cx="457165" cy="307777"/>
            </a:xfrm>
            <a:prstGeom prst="rect">
              <a:avLst/>
            </a:prstGeom>
            <a:noFill/>
            <a:ln w="9525">
              <a:noFill/>
              <a:miter lim="800000"/>
              <a:headEnd/>
              <a:tailEnd/>
            </a:ln>
          </p:spPr>
          <p:txBody>
            <a:bodyPr>
              <a:spAutoFit/>
            </a:bodyPr>
            <a:lstStyle/>
            <a:p>
              <a:r>
                <a:rPr lang="en-US" sz="1400" b="1" dirty="0">
                  <a:solidFill>
                    <a:schemeClr val="bg1"/>
                  </a:solidFill>
                </a:rPr>
                <a:t>10</a:t>
              </a:r>
            </a:p>
          </p:txBody>
        </p:sp>
        <p:sp>
          <p:nvSpPr>
            <p:cNvPr id="14528" name="TextBox 372"/>
            <p:cNvSpPr txBox="1">
              <a:spLocks noChangeArrowheads="1"/>
            </p:cNvSpPr>
            <p:nvPr/>
          </p:nvSpPr>
          <p:spPr bwMode="auto">
            <a:xfrm>
              <a:off x="1524000" y="3886200"/>
              <a:ext cx="457165" cy="307777"/>
            </a:xfrm>
            <a:prstGeom prst="rect">
              <a:avLst/>
            </a:prstGeom>
            <a:noFill/>
            <a:ln w="9525">
              <a:noFill/>
              <a:miter lim="800000"/>
              <a:headEnd/>
              <a:tailEnd/>
            </a:ln>
          </p:spPr>
          <p:txBody>
            <a:bodyPr>
              <a:spAutoFit/>
            </a:bodyPr>
            <a:lstStyle/>
            <a:p>
              <a:r>
                <a:rPr lang="en-US" sz="1400" b="1" dirty="0">
                  <a:solidFill>
                    <a:schemeClr val="bg1"/>
                  </a:solidFill>
                </a:rPr>
                <a:t>20</a:t>
              </a:r>
            </a:p>
          </p:txBody>
        </p:sp>
        <p:sp>
          <p:nvSpPr>
            <p:cNvPr id="14529" name="TextBox 373"/>
            <p:cNvSpPr txBox="1">
              <a:spLocks noChangeArrowheads="1"/>
            </p:cNvSpPr>
            <p:nvPr/>
          </p:nvSpPr>
          <p:spPr bwMode="auto">
            <a:xfrm>
              <a:off x="1524000" y="3124200"/>
              <a:ext cx="457165" cy="307777"/>
            </a:xfrm>
            <a:prstGeom prst="rect">
              <a:avLst/>
            </a:prstGeom>
            <a:noFill/>
            <a:ln w="9525">
              <a:noFill/>
              <a:miter lim="800000"/>
              <a:headEnd/>
              <a:tailEnd/>
            </a:ln>
          </p:spPr>
          <p:txBody>
            <a:bodyPr>
              <a:spAutoFit/>
            </a:bodyPr>
            <a:lstStyle/>
            <a:p>
              <a:r>
                <a:rPr lang="en-US" sz="1400" b="1" dirty="0">
                  <a:solidFill>
                    <a:schemeClr val="bg1"/>
                  </a:solidFill>
                </a:rPr>
                <a:t>30</a:t>
              </a:r>
            </a:p>
          </p:txBody>
        </p:sp>
        <p:sp>
          <p:nvSpPr>
            <p:cNvPr id="14530" name="TextBox 374"/>
            <p:cNvSpPr txBox="1">
              <a:spLocks noChangeArrowheads="1"/>
            </p:cNvSpPr>
            <p:nvPr/>
          </p:nvSpPr>
          <p:spPr bwMode="auto">
            <a:xfrm>
              <a:off x="1524000" y="2359223"/>
              <a:ext cx="457165" cy="307777"/>
            </a:xfrm>
            <a:prstGeom prst="rect">
              <a:avLst/>
            </a:prstGeom>
            <a:noFill/>
            <a:ln w="9525">
              <a:noFill/>
              <a:miter lim="800000"/>
              <a:headEnd/>
              <a:tailEnd/>
            </a:ln>
          </p:spPr>
          <p:txBody>
            <a:bodyPr>
              <a:spAutoFit/>
            </a:bodyPr>
            <a:lstStyle/>
            <a:p>
              <a:r>
                <a:rPr lang="en-US" sz="1400" b="1" dirty="0">
                  <a:solidFill>
                    <a:schemeClr val="bg1"/>
                  </a:solidFill>
                </a:rPr>
                <a:t>40</a:t>
              </a:r>
            </a:p>
          </p:txBody>
        </p:sp>
        <p:sp>
          <p:nvSpPr>
            <p:cNvPr id="14531" name="TextBox 375"/>
            <p:cNvSpPr txBox="1">
              <a:spLocks noChangeArrowheads="1"/>
            </p:cNvSpPr>
            <p:nvPr/>
          </p:nvSpPr>
          <p:spPr bwMode="auto">
            <a:xfrm>
              <a:off x="1524000" y="1600200"/>
              <a:ext cx="457165" cy="307777"/>
            </a:xfrm>
            <a:prstGeom prst="rect">
              <a:avLst/>
            </a:prstGeom>
            <a:noFill/>
            <a:ln w="9525">
              <a:noFill/>
              <a:miter lim="800000"/>
              <a:headEnd/>
              <a:tailEnd/>
            </a:ln>
          </p:spPr>
          <p:txBody>
            <a:bodyPr>
              <a:spAutoFit/>
            </a:bodyPr>
            <a:lstStyle/>
            <a:p>
              <a:r>
                <a:rPr lang="en-US" sz="1400" b="1" dirty="0">
                  <a:solidFill>
                    <a:schemeClr val="bg1"/>
                  </a:solidFill>
                </a:rPr>
                <a:t>50</a:t>
              </a:r>
            </a:p>
          </p:txBody>
        </p:sp>
        <p:sp>
          <p:nvSpPr>
            <p:cNvPr id="14532" name="TextBox 376"/>
            <p:cNvSpPr txBox="1">
              <a:spLocks noChangeArrowheads="1"/>
            </p:cNvSpPr>
            <p:nvPr/>
          </p:nvSpPr>
          <p:spPr bwMode="auto">
            <a:xfrm>
              <a:off x="1831871" y="5638819"/>
              <a:ext cx="301729" cy="276999"/>
            </a:xfrm>
            <a:prstGeom prst="rect">
              <a:avLst/>
            </a:prstGeom>
            <a:noFill/>
            <a:ln w="9525">
              <a:noFill/>
              <a:miter lim="800000"/>
              <a:headEnd/>
              <a:tailEnd/>
            </a:ln>
          </p:spPr>
          <p:txBody>
            <a:bodyPr>
              <a:spAutoFit/>
            </a:bodyPr>
            <a:lstStyle/>
            <a:p>
              <a:pPr algn="ctr"/>
              <a:r>
                <a:rPr lang="en-US" sz="1200" b="1" dirty="0">
                  <a:solidFill>
                    <a:schemeClr val="bg1"/>
                  </a:solidFill>
                </a:rPr>
                <a:t>0</a:t>
              </a:r>
            </a:p>
          </p:txBody>
        </p:sp>
        <p:sp>
          <p:nvSpPr>
            <p:cNvPr id="14533" name="TextBox 377"/>
            <p:cNvSpPr txBox="1">
              <a:spLocks noChangeArrowheads="1"/>
            </p:cNvSpPr>
            <p:nvPr/>
          </p:nvSpPr>
          <p:spPr bwMode="auto">
            <a:xfrm>
              <a:off x="2167078" y="5639613"/>
              <a:ext cx="271251" cy="277000"/>
            </a:xfrm>
            <a:prstGeom prst="rect">
              <a:avLst/>
            </a:prstGeom>
            <a:noFill/>
            <a:ln w="9525">
              <a:noFill/>
              <a:miter lim="800000"/>
              <a:headEnd/>
              <a:tailEnd/>
            </a:ln>
          </p:spPr>
          <p:txBody>
            <a:bodyPr>
              <a:spAutoFit/>
            </a:bodyPr>
            <a:lstStyle/>
            <a:p>
              <a:pPr algn="ctr"/>
              <a:r>
                <a:rPr lang="en-US" sz="1200" b="1">
                  <a:solidFill>
                    <a:schemeClr val="bg1"/>
                  </a:solidFill>
                </a:rPr>
                <a:t>2</a:t>
              </a:r>
            </a:p>
          </p:txBody>
        </p:sp>
        <p:sp>
          <p:nvSpPr>
            <p:cNvPr id="14534" name="TextBox 378"/>
            <p:cNvSpPr txBox="1">
              <a:spLocks noChangeArrowheads="1"/>
            </p:cNvSpPr>
            <p:nvPr/>
          </p:nvSpPr>
          <p:spPr bwMode="auto">
            <a:xfrm>
              <a:off x="2514523" y="5638819"/>
              <a:ext cx="271251" cy="277000"/>
            </a:xfrm>
            <a:prstGeom prst="rect">
              <a:avLst/>
            </a:prstGeom>
            <a:noFill/>
            <a:ln w="9525">
              <a:noFill/>
              <a:miter lim="800000"/>
              <a:headEnd/>
              <a:tailEnd/>
            </a:ln>
          </p:spPr>
          <p:txBody>
            <a:bodyPr>
              <a:spAutoFit/>
            </a:bodyPr>
            <a:lstStyle/>
            <a:p>
              <a:pPr algn="ctr"/>
              <a:r>
                <a:rPr lang="en-US" sz="1200" b="1">
                  <a:solidFill>
                    <a:schemeClr val="bg1"/>
                  </a:solidFill>
                </a:rPr>
                <a:t>4</a:t>
              </a:r>
            </a:p>
          </p:txBody>
        </p:sp>
        <p:sp>
          <p:nvSpPr>
            <p:cNvPr id="14535" name="TextBox 379"/>
            <p:cNvSpPr txBox="1">
              <a:spLocks noChangeArrowheads="1"/>
            </p:cNvSpPr>
            <p:nvPr/>
          </p:nvSpPr>
          <p:spPr bwMode="auto">
            <a:xfrm>
              <a:off x="2829173" y="5638819"/>
              <a:ext cx="271251" cy="277000"/>
            </a:xfrm>
            <a:prstGeom prst="rect">
              <a:avLst/>
            </a:prstGeom>
            <a:noFill/>
            <a:ln w="9525">
              <a:noFill/>
              <a:miter lim="800000"/>
              <a:headEnd/>
              <a:tailEnd/>
            </a:ln>
          </p:spPr>
          <p:txBody>
            <a:bodyPr>
              <a:spAutoFit/>
            </a:bodyPr>
            <a:lstStyle/>
            <a:p>
              <a:pPr algn="ctr"/>
              <a:r>
                <a:rPr lang="en-US" sz="1200" b="1" dirty="0">
                  <a:solidFill>
                    <a:schemeClr val="bg1"/>
                  </a:solidFill>
                </a:rPr>
                <a:t>6</a:t>
              </a:r>
            </a:p>
          </p:txBody>
        </p:sp>
        <p:sp>
          <p:nvSpPr>
            <p:cNvPr id="14536" name="TextBox 380"/>
            <p:cNvSpPr txBox="1">
              <a:spLocks noChangeArrowheads="1"/>
            </p:cNvSpPr>
            <p:nvPr/>
          </p:nvSpPr>
          <p:spPr bwMode="auto">
            <a:xfrm>
              <a:off x="3188079" y="5638819"/>
              <a:ext cx="271251" cy="277000"/>
            </a:xfrm>
            <a:prstGeom prst="rect">
              <a:avLst/>
            </a:prstGeom>
            <a:noFill/>
            <a:ln w="9525">
              <a:noFill/>
              <a:miter lim="800000"/>
              <a:headEnd/>
              <a:tailEnd/>
            </a:ln>
          </p:spPr>
          <p:txBody>
            <a:bodyPr>
              <a:spAutoFit/>
            </a:bodyPr>
            <a:lstStyle/>
            <a:p>
              <a:pPr algn="ctr"/>
              <a:r>
                <a:rPr lang="en-US" sz="1200" b="1">
                  <a:solidFill>
                    <a:schemeClr val="bg1"/>
                  </a:solidFill>
                </a:rPr>
                <a:t>8</a:t>
              </a:r>
            </a:p>
          </p:txBody>
        </p:sp>
        <p:sp>
          <p:nvSpPr>
            <p:cNvPr id="14537" name="TextBox 381"/>
            <p:cNvSpPr txBox="1">
              <a:spLocks noChangeArrowheads="1"/>
            </p:cNvSpPr>
            <p:nvPr/>
          </p:nvSpPr>
          <p:spPr bwMode="auto">
            <a:xfrm>
              <a:off x="3417836"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10</a:t>
              </a:r>
            </a:p>
          </p:txBody>
        </p:sp>
        <p:sp>
          <p:nvSpPr>
            <p:cNvPr id="14538" name="TextBox 382"/>
            <p:cNvSpPr txBox="1">
              <a:spLocks noChangeArrowheads="1"/>
            </p:cNvSpPr>
            <p:nvPr/>
          </p:nvSpPr>
          <p:spPr bwMode="auto">
            <a:xfrm>
              <a:off x="3751122"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12</a:t>
              </a:r>
            </a:p>
          </p:txBody>
        </p:sp>
        <p:sp>
          <p:nvSpPr>
            <p:cNvPr id="14539" name="TextBox 383"/>
            <p:cNvSpPr txBox="1">
              <a:spLocks noChangeArrowheads="1"/>
            </p:cNvSpPr>
            <p:nvPr/>
          </p:nvSpPr>
          <p:spPr bwMode="auto">
            <a:xfrm>
              <a:off x="4099758"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14</a:t>
              </a:r>
            </a:p>
          </p:txBody>
        </p:sp>
        <p:sp>
          <p:nvSpPr>
            <p:cNvPr id="14540" name="TextBox 384"/>
            <p:cNvSpPr txBox="1">
              <a:spLocks noChangeArrowheads="1"/>
            </p:cNvSpPr>
            <p:nvPr/>
          </p:nvSpPr>
          <p:spPr bwMode="auto">
            <a:xfrm>
              <a:off x="4440314"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16</a:t>
              </a:r>
            </a:p>
          </p:txBody>
        </p:sp>
        <p:sp>
          <p:nvSpPr>
            <p:cNvPr id="14541" name="TextBox 385"/>
            <p:cNvSpPr txBox="1">
              <a:spLocks noChangeArrowheads="1"/>
            </p:cNvSpPr>
            <p:nvPr/>
          </p:nvSpPr>
          <p:spPr bwMode="auto">
            <a:xfrm>
              <a:off x="4767218"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18</a:t>
              </a:r>
            </a:p>
          </p:txBody>
        </p:sp>
        <p:sp>
          <p:nvSpPr>
            <p:cNvPr id="14542" name="TextBox 386"/>
            <p:cNvSpPr txBox="1">
              <a:spLocks noChangeArrowheads="1"/>
            </p:cNvSpPr>
            <p:nvPr/>
          </p:nvSpPr>
          <p:spPr bwMode="auto">
            <a:xfrm>
              <a:off x="5103932"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20</a:t>
              </a:r>
            </a:p>
          </p:txBody>
        </p:sp>
        <p:sp>
          <p:nvSpPr>
            <p:cNvPr id="14543" name="TextBox 387"/>
            <p:cNvSpPr txBox="1">
              <a:spLocks noChangeArrowheads="1"/>
            </p:cNvSpPr>
            <p:nvPr/>
          </p:nvSpPr>
          <p:spPr bwMode="auto">
            <a:xfrm>
              <a:off x="5423551"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22</a:t>
              </a:r>
            </a:p>
          </p:txBody>
        </p:sp>
        <p:sp>
          <p:nvSpPr>
            <p:cNvPr id="14544" name="TextBox 388"/>
            <p:cNvSpPr txBox="1">
              <a:spLocks noChangeArrowheads="1"/>
            </p:cNvSpPr>
            <p:nvPr/>
          </p:nvSpPr>
          <p:spPr bwMode="auto">
            <a:xfrm>
              <a:off x="5790076"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24</a:t>
              </a:r>
            </a:p>
          </p:txBody>
        </p:sp>
        <p:sp>
          <p:nvSpPr>
            <p:cNvPr id="14545" name="TextBox 389"/>
            <p:cNvSpPr txBox="1">
              <a:spLocks noChangeArrowheads="1"/>
            </p:cNvSpPr>
            <p:nvPr/>
          </p:nvSpPr>
          <p:spPr bwMode="auto">
            <a:xfrm>
              <a:off x="6109695"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26</a:t>
              </a:r>
            </a:p>
          </p:txBody>
        </p:sp>
        <p:sp>
          <p:nvSpPr>
            <p:cNvPr id="14546" name="TextBox 390"/>
            <p:cNvSpPr txBox="1">
              <a:spLocks noChangeArrowheads="1"/>
            </p:cNvSpPr>
            <p:nvPr/>
          </p:nvSpPr>
          <p:spPr bwMode="auto">
            <a:xfrm>
              <a:off x="6447997"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28</a:t>
              </a:r>
            </a:p>
          </p:txBody>
        </p:sp>
        <p:sp>
          <p:nvSpPr>
            <p:cNvPr id="14547" name="TextBox 391"/>
            <p:cNvSpPr txBox="1">
              <a:spLocks noChangeArrowheads="1"/>
            </p:cNvSpPr>
            <p:nvPr/>
          </p:nvSpPr>
          <p:spPr bwMode="auto">
            <a:xfrm>
              <a:off x="6787886"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30</a:t>
              </a:r>
            </a:p>
          </p:txBody>
        </p:sp>
        <p:sp>
          <p:nvSpPr>
            <p:cNvPr id="14548" name="TextBox 392"/>
            <p:cNvSpPr txBox="1">
              <a:spLocks noChangeArrowheads="1"/>
            </p:cNvSpPr>
            <p:nvPr/>
          </p:nvSpPr>
          <p:spPr bwMode="auto">
            <a:xfrm>
              <a:off x="7124600"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32</a:t>
              </a:r>
            </a:p>
          </p:txBody>
        </p:sp>
        <p:sp>
          <p:nvSpPr>
            <p:cNvPr id="14549" name="TextBox 393"/>
            <p:cNvSpPr txBox="1">
              <a:spLocks noChangeArrowheads="1"/>
            </p:cNvSpPr>
            <p:nvPr/>
          </p:nvSpPr>
          <p:spPr bwMode="auto">
            <a:xfrm>
              <a:off x="7464491" y="5638819"/>
              <a:ext cx="439672" cy="277000"/>
            </a:xfrm>
            <a:prstGeom prst="rect">
              <a:avLst/>
            </a:prstGeom>
            <a:noFill/>
            <a:ln w="9525">
              <a:noFill/>
              <a:miter lim="800000"/>
              <a:headEnd/>
              <a:tailEnd/>
            </a:ln>
          </p:spPr>
          <p:txBody>
            <a:bodyPr>
              <a:spAutoFit/>
            </a:bodyPr>
            <a:lstStyle/>
            <a:p>
              <a:pPr algn="ctr"/>
              <a:r>
                <a:rPr lang="en-US" sz="1200" b="1">
                  <a:solidFill>
                    <a:schemeClr val="bg1"/>
                  </a:solidFill>
                </a:rPr>
                <a:t>34</a:t>
              </a:r>
            </a:p>
          </p:txBody>
        </p:sp>
        <p:sp>
          <p:nvSpPr>
            <p:cNvPr id="14344" name="TextBox 394"/>
            <p:cNvSpPr txBox="1">
              <a:spLocks noChangeArrowheads="1"/>
            </p:cNvSpPr>
            <p:nvPr/>
          </p:nvSpPr>
          <p:spPr bwMode="auto">
            <a:xfrm>
              <a:off x="3581400" y="5915025"/>
              <a:ext cx="2743200" cy="307777"/>
            </a:xfrm>
            <a:prstGeom prst="rect">
              <a:avLst/>
            </a:prstGeom>
            <a:noFill/>
            <a:ln w="9525">
              <a:noFill/>
              <a:miter lim="800000"/>
              <a:headEnd/>
              <a:tailEnd/>
            </a:ln>
          </p:spPr>
          <p:txBody>
            <a:bodyPr wrap="square">
              <a:spAutoFit/>
            </a:bodyPr>
            <a:lstStyle/>
            <a:p>
              <a:pPr algn="ctr"/>
              <a:r>
                <a:rPr lang="en-US" sz="1400" b="1" dirty="0">
                  <a:solidFill>
                    <a:schemeClr val="bg1"/>
                  </a:solidFill>
                </a:rPr>
                <a:t>Age at Diagnosis (years)</a:t>
              </a:r>
            </a:p>
          </p:txBody>
        </p:sp>
        <p:sp>
          <p:nvSpPr>
            <p:cNvPr id="14345" name="TextBox 395"/>
            <p:cNvSpPr txBox="1">
              <a:spLocks noChangeArrowheads="1"/>
            </p:cNvSpPr>
            <p:nvPr/>
          </p:nvSpPr>
          <p:spPr bwMode="auto">
            <a:xfrm rot="-5400000">
              <a:off x="-371574" y="3495774"/>
              <a:ext cx="3336925" cy="307777"/>
            </a:xfrm>
            <a:prstGeom prst="rect">
              <a:avLst/>
            </a:prstGeom>
            <a:noFill/>
            <a:ln w="9525">
              <a:noFill/>
              <a:miter lim="800000"/>
              <a:headEnd/>
              <a:tailEnd/>
            </a:ln>
          </p:spPr>
          <p:txBody>
            <a:bodyPr wrap="square">
              <a:spAutoFit/>
            </a:bodyPr>
            <a:lstStyle/>
            <a:p>
              <a:pPr algn="ctr"/>
              <a:r>
                <a:rPr lang="en-US" sz="1400" b="1" dirty="0">
                  <a:solidFill>
                    <a:schemeClr val="bg1"/>
                  </a:solidFill>
                </a:rPr>
                <a:t>Incidence per 100,000 Person-Years</a:t>
              </a:r>
            </a:p>
          </p:txBody>
        </p:sp>
        <p:sp>
          <p:nvSpPr>
            <p:cNvPr id="14346" name="TextBox 397"/>
            <p:cNvSpPr txBox="1">
              <a:spLocks noChangeArrowheads="1"/>
            </p:cNvSpPr>
            <p:nvPr/>
          </p:nvSpPr>
          <p:spPr bwMode="auto">
            <a:xfrm>
              <a:off x="6834188" y="3956050"/>
              <a:ext cx="598487" cy="292100"/>
            </a:xfrm>
            <a:prstGeom prst="rect">
              <a:avLst/>
            </a:prstGeom>
            <a:noFill/>
            <a:ln w="9525">
              <a:noFill/>
              <a:miter lim="800000"/>
              <a:headEnd/>
              <a:tailEnd/>
            </a:ln>
          </p:spPr>
          <p:txBody>
            <a:bodyPr>
              <a:spAutoFit/>
            </a:bodyPr>
            <a:lstStyle/>
            <a:p>
              <a:pPr algn="ctr"/>
              <a:r>
                <a:rPr lang="en-US" sz="1300" b="1" dirty="0">
                  <a:solidFill>
                    <a:schemeClr val="bg1"/>
                  </a:solidFill>
                </a:rPr>
                <a:t>Men</a:t>
              </a:r>
            </a:p>
          </p:txBody>
        </p:sp>
        <p:sp>
          <p:nvSpPr>
            <p:cNvPr id="14347" name="TextBox 398"/>
            <p:cNvSpPr txBox="1">
              <a:spLocks noChangeArrowheads="1"/>
            </p:cNvSpPr>
            <p:nvPr/>
          </p:nvSpPr>
          <p:spPr bwMode="auto">
            <a:xfrm>
              <a:off x="6788150" y="5162550"/>
              <a:ext cx="827088" cy="293688"/>
            </a:xfrm>
            <a:prstGeom prst="rect">
              <a:avLst/>
            </a:prstGeom>
            <a:noFill/>
            <a:ln w="9525">
              <a:noFill/>
              <a:miter lim="800000"/>
              <a:headEnd/>
              <a:tailEnd/>
            </a:ln>
          </p:spPr>
          <p:txBody>
            <a:bodyPr>
              <a:spAutoFit/>
            </a:bodyPr>
            <a:lstStyle/>
            <a:p>
              <a:pPr algn="ctr"/>
              <a:r>
                <a:rPr lang="en-US" sz="1300" b="1">
                  <a:solidFill>
                    <a:schemeClr val="bg1"/>
                  </a:solidFill>
                </a:rPr>
                <a:t>Women</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8450</Words>
  <Application>Microsoft Office PowerPoint</Application>
  <PresentationFormat>Diavoorstelling (4:3)</PresentationFormat>
  <Paragraphs>1342</Paragraphs>
  <Slides>52</Slides>
  <Notes>52</Notes>
  <HiddenSlides>0</HiddenSlides>
  <MMClips>0</MMClips>
  <ScaleCrop>false</ScaleCrop>
  <HeadingPairs>
    <vt:vector size="4" baseType="variant">
      <vt:variant>
        <vt:lpstr>Thema</vt:lpstr>
      </vt:variant>
      <vt:variant>
        <vt:i4>1</vt:i4>
      </vt:variant>
      <vt:variant>
        <vt:lpstr>Diatitels</vt:lpstr>
      </vt:variant>
      <vt:variant>
        <vt:i4>52</vt:i4>
      </vt:variant>
    </vt:vector>
  </HeadingPairs>
  <TitlesOfParts>
    <vt:vector size="53" baseType="lpstr">
      <vt:lpstr>Office-thema</vt:lpstr>
      <vt:lpstr>Type 1 Diabetes:  An Overview  </vt:lpstr>
      <vt:lpstr>Type 1 Diabetes: Before and After Insulin</vt:lpstr>
      <vt:lpstr>Discovery of Insulin</vt:lpstr>
      <vt:lpstr>Diabetes Mellitus: Type 1 Versus Type 2</vt:lpstr>
      <vt:lpstr>T1DM: Unmet Needs</vt:lpstr>
      <vt:lpstr>T1DM: Psychosocial Impact on the Patient</vt:lpstr>
      <vt:lpstr>T1DM Epidemiology: Prevalence </vt:lpstr>
      <vt:lpstr>T1DM - Epidemiology: Incidence </vt:lpstr>
      <vt:lpstr>T1DM – Epidemiology: Incidence (cont’d) </vt:lpstr>
      <vt:lpstr>T1DM - Epidemiology: Increasing Incidence</vt:lpstr>
      <vt:lpstr>Type 1 Diabetes Pathophysiology</vt:lpstr>
      <vt:lpstr>T1DM - Risk Factors: Genetic </vt:lpstr>
      <vt:lpstr>T1DM - Risk Factors: Environmental</vt:lpstr>
      <vt:lpstr>T1DM Disease Pathway:  Cellular Mechanism of Beta Cell Destruction</vt:lpstr>
      <vt:lpstr>T1DM Autoimmunity: Evidence </vt:lpstr>
      <vt:lpstr>Autoimmunity: Mechanism </vt:lpstr>
      <vt:lpstr>Islet Autoantigens</vt:lpstr>
      <vt:lpstr>T1DM - Disease Progression</vt:lpstr>
      <vt:lpstr>Assessment of Endogenous Insulin Secretion: C-Peptide</vt:lpstr>
      <vt:lpstr>Type 1 Diabetes Complications</vt:lpstr>
      <vt:lpstr>Acute Versus Chronic Complications</vt:lpstr>
      <vt:lpstr>Hypoglycemia: Economic Burden</vt:lpstr>
      <vt:lpstr>Hypoglycemia: HbA1c</vt:lpstr>
      <vt:lpstr>Diabetes: Magnitude of Chronic Complications</vt:lpstr>
      <vt:lpstr>Glycemic Control and Complications</vt:lpstr>
      <vt:lpstr>Relationship Between Hyperglycemia and Complications</vt:lpstr>
      <vt:lpstr>DCCT Extension Trial (EDIC) A1c convergence following DCCT</vt:lpstr>
      <vt:lpstr>Diabetic Retinopathy Progression in EDIC: Persistent Differences Between Groups Despite A1c Convergence</vt:lpstr>
      <vt:lpstr>Summary of DCCT/EDIC Findings</vt:lpstr>
      <vt:lpstr>Loss of Endogenous Insulin Secretion Over Time</vt:lpstr>
      <vt:lpstr>Type 1 Diabetes Treatment</vt:lpstr>
      <vt:lpstr>Treatment Goals: Juveniles  </vt:lpstr>
      <vt:lpstr>Treatment Goals: Adults </vt:lpstr>
      <vt:lpstr>Treatment Goals: Outside US</vt:lpstr>
      <vt:lpstr>The Patient: Treatment Issues by Age</vt:lpstr>
      <vt:lpstr>The Patient: Treatment Issues by Age (Cont’d)</vt:lpstr>
      <vt:lpstr>Current Treatment: Insulin Replacement Therapy</vt:lpstr>
      <vt:lpstr>Types of Injectable Insulin</vt:lpstr>
      <vt:lpstr>Insulin Delivery Devices</vt:lpstr>
      <vt:lpstr>Glucose Monitoring Devices</vt:lpstr>
      <vt:lpstr>Achieving Blood Glucose Targets Is a Daily Challenge for People With T1DM</vt:lpstr>
      <vt:lpstr>Risk of Hypoglycemia is a Significant Barrier to Achieving Aggressive Blood Glucose Targets in T1DM</vt:lpstr>
      <vt:lpstr>Barriers to Achieving Glycemic Targets: Severe Hypoglycemia</vt:lpstr>
      <vt:lpstr>Barriers to Achieving Glycemic Targets: Weight Gain</vt:lpstr>
      <vt:lpstr>Potential Treatment/Prevention Targets</vt:lpstr>
      <vt:lpstr>Treatment: Additional Aspects of Care</vt:lpstr>
      <vt:lpstr>Type 1 Diabetes  New Therapeutic Directions</vt:lpstr>
      <vt:lpstr>Preserving Residual Beta Cell Function Is Likely to Produce Important Clinical Benefits</vt:lpstr>
      <vt:lpstr>Islet Cell Transplantation</vt:lpstr>
      <vt:lpstr>Immunosuppression</vt:lpstr>
      <vt:lpstr>Immunomodulation  </vt:lpstr>
      <vt:lpstr>Antigen-Specific Immunotherapy</vt:lpstr>
    </vt:vector>
  </TitlesOfParts>
  <Company>MEDCON Europe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Onno Kaagman</dc:creator>
  <cp:lastModifiedBy>onno</cp:lastModifiedBy>
  <cp:revision>40</cp:revision>
  <dcterms:created xsi:type="dcterms:W3CDTF">2013-04-15T08:15:24Z</dcterms:created>
  <dcterms:modified xsi:type="dcterms:W3CDTF">2013-05-23T12:07:23Z</dcterms:modified>
</cp:coreProperties>
</file>