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827" r:id="rId2"/>
    <p:sldId id="789" r:id="rId3"/>
    <p:sldId id="791" r:id="rId4"/>
    <p:sldId id="792" r:id="rId5"/>
    <p:sldId id="793" r:id="rId6"/>
    <p:sldId id="797" r:id="rId7"/>
    <p:sldId id="799" r:id="rId8"/>
    <p:sldId id="800" r:id="rId9"/>
    <p:sldId id="802" r:id="rId10"/>
    <p:sldId id="794" r:id="rId11"/>
    <p:sldId id="790" r:id="rId12"/>
    <p:sldId id="805" r:id="rId13"/>
    <p:sldId id="806" r:id="rId14"/>
    <p:sldId id="807" r:id="rId15"/>
    <p:sldId id="808" r:id="rId16"/>
    <p:sldId id="809" r:id="rId17"/>
    <p:sldId id="810" r:id="rId18"/>
    <p:sldId id="828" r:id="rId19"/>
    <p:sldId id="811" r:id="rId20"/>
    <p:sldId id="812" r:id="rId21"/>
    <p:sldId id="813" r:id="rId22"/>
    <p:sldId id="814" r:id="rId23"/>
    <p:sldId id="816" r:id="rId24"/>
    <p:sldId id="817" r:id="rId25"/>
    <p:sldId id="818" r:id="rId26"/>
    <p:sldId id="820" r:id="rId27"/>
    <p:sldId id="821" r:id="rId28"/>
    <p:sldId id="822" r:id="rId29"/>
    <p:sldId id="829" r:id="rId30"/>
    <p:sldId id="825" r:id="rId31"/>
    <p:sldId id="826" r:id="rId32"/>
  </p:sldIdLst>
  <p:sldSz cx="9144000" cy="5143500" type="screen16x9"/>
  <p:notesSz cx="6794500" cy="99314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38E10"/>
    <a:srgbClr val="E8CCDC"/>
    <a:srgbClr val="CC3F34"/>
    <a:srgbClr val="840151"/>
    <a:srgbClr val="993366"/>
    <a:srgbClr val="A20000"/>
    <a:srgbClr val="339966"/>
    <a:srgbClr val="008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0" autoAdjust="0"/>
    <p:restoredTop sz="99274" autoAdjust="0"/>
  </p:normalViewPr>
  <p:slideViewPr>
    <p:cSldViewPr snapToGrid="0">
      <p:cViewPr varScale="1">
        <p:scale>
          <a:sx n="122" d="100"/>
          <a:sy n="122" d="100"/>
        </p:scale>
        <p:origin x="-736" y="-112"/>
      </p:cViewPr>
      <p:guideLst>
        <p:guide orient="horz" pos="2835"/>
        <p:guide orient="horz" pos="1505"/>
        <p:guide orient="horz" pos="2963"/>
        <p:guide orient="horz" pos="531"/>
        <p:guide orient="horz" pos="2511"/>
        <p:guide pos="2203"/>
        <p:guide pos="123"/>
        <p:guide pos="5249"/>
        <p:guide pos="33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72" y="-102"/>
      </p:cViewPr>
      <p:guideLst>
        <p:guide orient="horz" pos="3128"/>
        <p:guide pos="2140"/>
      </p:guideLst>
    </p:cSldViewPr>
  </p:notesViewPr>
  <p:gridSpacing cx="720089" cy="72008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19.xml"/><Relationship Id="rId3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arkledwidge:Desktop:STOP-HF:Eoin%20Excel%20Files%20for%20STO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8659793814433"/>
          <c:y val="0.0631229491875021"/>
          <c:w val="0.737753363942468"/>
          <c:h val="0.7342195668651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'Stacked barplot'!$A$11</c:f>
              <c:strCache>
                <c:ptCount val="1"/>
                <c:pt idx="0">
                  <c:v>HF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'Stacked barplot'!$B$8:$E$10</c:f>
              <c:multiLvlStrCache>
                <c:ptCount val="4"/>
                <c:lvl>
                  <c:pt idx="0">
                    <c:v>677</c:v>
                  </c:pt>
                  <c:pt idx="1">
                    <c:v>697</c:v>
                  </c:pt>
                  <c:pt idx="2">
                    <c:v>235</c:v>
                  </c:pt>
                  <c:pt idx="3">
                    <c:v>263</c:v>
                  </c:pt>
                </c:lvl>
                <c:lvl>
                  <c:pt idx="0">
                    <c:v>Control</c:v>
                  </c:pt>
                  <c:pt idx="1">
                    <c:v>Intervention</c:v>
                  </c:pt>
                  <c:pt idx="2">
                    <c:v>Control</c:v>
                  </c:pt>
                  <c:pt idx="3">
                    <c:v>Intervention</c:v>
                  </c:pt>
                </c:lvl>
                <c:lvl>
                  <c:pt idx="0">
                    <c:v>All patients</c:v>
                  </c:pt>
                  <c:pt idx="2">
                    <c:v>BNP &gt;= 50</c:v>
                  </c:pt>
                </c:lvl>
              </c:multiLvlStrCache>
            </c:multiLvlStrRef>
          </c:cat>
          <c:val>
            <c:numRef>
              <c:f>'Stacked barplot'!$B$11:$E$11</c:f>
              <c:numCache>
                <c:formatCode>0.0%</c:formatCode>
                <c:ptCount val="4"/>
                <c:pt idx="0">
                  <c:v>0.0206794682422452</c:v>
                </c:pt>
                <c:pt idx="1">
                  <c:v>0.0100430416068867</c:v>
                </c:pt>
                <c:pt idx="2">
                  <c:v>0.051063829787234</c:v>
                </c:pt>
                <c:pt idx="3">
                  <c:v>0.0190114068441065</c:v>
                </c:pt>
              </c:numCache>
            </c:numRef>
          </c:val>
        </c:ser>
        <c:ser>
          <c:idx val="1"/>
          <c:order val="1"/>
          <c:tx>
            <c:strRef>
              <c:f>'Stacked barplot'!$A$12</c:f>
              <c:strCache>
                <c:ptCount val="1"/>
                <c:pt idx="0">
                  <c:v>LVSD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'Stacked barplot'!$B$8:$E$10</c:f>
              <c:multiLvlStrCache>
                <c:ptCount val="4"/>
                <c:lvl>
                  <c:pt idx="0">
                    <c:v>677</c:v>
                  </c:pt>
                  <c:pt idx="1">
                    <c:v>697</c:v>
                  </c:pt>
                  <c:pt idx="2">
                    <c:v>235</c:v>
                  </c:pt>
                  <c:pt idx="3">
                    <c:v>263</c:v>
                  </c:pt>
                </c:lvl>
                <c:lvl>
                  <c:pt idx="0">
                    <c:v>Control</c:v>
                  </c:pt>
                  <c:pt idx="1">
                    <c:v>Intervention</c:v>
                  </c:pt>
                  <c:pt idx="2">
                    <c:v>Control</c:v>
                  </c:pt>
                  <c:pt idx="3">
                    <c:v>Intervention</c:v>
                  </c:pt>
                </c:lvl>
                <c:lvl>
                  <c:pt idx="0">
                    <c:v>All patients</c:v>
                  </c:pt>
                  <c:pt idx="2">
                    <c:v>BNP &gt;= 50</c:v>
                  </c:pt>
                </c:lvl>
              </c:multiLvlStrCache>
            </c:multiLvlStrRef>
          </c:cat>
          <c:val>
            <c:numRef>
              <c:f>'Stacked barplot'!$B$12:$E$12</c:f>
              <c:numCache>
                <c:formatCode>0.0%</c:formatCode>
                <c:ptCount val="4"/>
                <c:pt idx="0">
                  <c:v>0.0280649926144756</c:v>
                </c:pt>
                <c:pt idx="1">
                  <c:v>0.0229555236728838</c:v>
                </c:pt>
                <c:pt idx="2">
                  <c:v>0.0723404255319149</c:v>
                </c:pt>
                <c:pt idx="3">
                  <c:v>0.0456273764258555</c:v>
                </c:pt>
              </c:numCache>
            </c:numRef>
          </c:val>
        </c:ser>
        <c:ser>
          <c:idx val="2"/>
          <c:order val="2"/>
          <c:tx>
            <c:strRef>
              <c:f>'Stacked barplot'!$A$13</c:f>
              <c:strCache>
                <c:ptCount val="1"/>
                <c:pt idx="0">
                  <c:v>LVDD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'Stacked barplot'!$B$8:$E$10</c:f>
              <c:multiLvlStrCache>
                <c:ptCount val="4"/>
                <c:lvl>
                  <c:pt idx="0">
                    <c:v>677</c:v>
                  </c:pt>
                  <c:pt idx="1">
                    <c:v>697</c:v>
                  </c:pt>
                  <c:pt idx="2">
                    <c:v>235</c:v>
                  </c:pt>
                  <c:pt idx="3">
                    <c:v>263</c:v>
                  </c:pt>
                </c:lvl>
                <c:lvl>
                  <c:pt idx="0">
                    <c:v>Control</c:v>
                  </c:pt>
                  <c:pt idx="1">
                    <c:v>Intervention</c:v>
                  </c:pt>
                  <c:pt idx="2">
                    <c:v>Control</c:v>
                  </c:pt>
                  <c:pt idx="3">
                    <c:v>Intervention</c:v>
                  </c:pt>
                </c:lvl>
                <c:lvl>
                  <c:pt idx="0">
                    <c:v>All patients</c:v>
                  </c:pt>
                  <c:pt idx="2">
                    <c:v>BNP &gt;= 50</c:v>
                  </c:pt>
                </c:lvl>
              </c:multiLvlStrCache>
            </c:multiLvlStrRef>
          </c:cat>
          <c:val>
            <c:numRef>
              <c:f>'Stacked barplot'!$B$13:$E$13</c:f>
              <c:numCache>
                <c:formatCode>0.0%</c:formatCode>
                <c:ptCount val="4"/>
                <c:pt idx="0">
                  <c:v>0.0384047267355982</c:v>
                </c:pt>
                <c:pt idx="1">
                  <c:v>0.0200860832137733</c:v>
                </c:pt>
                <c:pt idx="2">
                  <c:v>0.0638297872340425</c:v>
                </c:pt>
                <c:pt idx="3">
                  <c:v>0.0304182509505703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01180904"/>
        <c:axId val="-2001130504"/>
      </c:barChart>
      <c:catAx>
        <c:axId val="-2001180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nl-NL"/>
          </a:p>
        </c:txPr>
        <c:crossAx val="-2001130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01130504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nl-NL"/>
          </a:p>
        </c:txPr>
        <c:crossAx val="-2001180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681054669139"/>
          <c:y val="0.0332228529573338"/>
          <c:w val="0.125700376240247"/>
          <c:h val="0.1726111314429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CardioCongress</a:t>
            </a:r>
            <a:r>
              <a:rPr lang="en-US" dirty="0" smtClean="0"/>
              <a:t> Highlights</a:t>
            </a:r>
            <a:endParaRPr lang="nl-NL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36"/>
            <a:ext cx="2944283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36"/>
            <a:ext cx="2944283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3B056EA0-B639-479F-A743-7BD820B307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103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" y="744538"/>
            <a:ext cx="662305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181"/>
            <a:ext cx="5435600" cy="446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36"/>
            <a:ext cx="2944283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36"/>
            <a:ext cx="2944283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1513CEA9-ABFC-4DE2-AF9F-34BA09D48F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439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3CEA9-ABFC-4DE2-AF9F-34BA09D48FF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43000" y="1597822"/>
            <a:ext cx="6858000" cy="11025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E38E10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Monotype Sorts" pitchFamily="-65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277229"/>
            <a:ext cx="6858000" cy="85725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E38E10"/>
                </a:solidFill>
                <a:latin typeface="+mn-lt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1" y="1176400"/>
            <a:ext cx="6858000" cy="3394472"/>
          </a:xfrm>
        </p:spPr>
        <p:txBody>
          <a:bodyPr/>
          <a:lstStyle>
            <a:lvl1pPr>
              <a:buClrTx/>
              <a:buFont typeface="Arial" pitchFamily="34" charset="0"/>
              <a:buChar char="•"/>
              <a:defRPr>
                <a:solidFill>
                  <a:schemeClr val="bg2"/>
                </a:solidFill>
              </a:defRPr>
            </a:lvl1pPr>
            <a:lvl2pPr>
              <a:buClrTx/>
              <a:buFont typeface="Arial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buClrTx/>
              <a:buFont typeface="Arial" pitchFamily="34" charset="0"/>
              <a:buChar char="•"/>
              <a:defRPr>
                <a:solidFill>
                  <a:schemeClr val="bg2"/>
                </a:solidFill>
              </a:defRPr>
            </a:lvl3pPr>
            <a:lvl4pPr>
              <a:buClrTx/>
              <a:buFont typeface="Arial" pitchFamily="34" charset="0"/>
              <a:buChar char="•"/>
              <a:defRPr>
                <a:solidFill>
                  <a:schemeClr val="bg2"/>
                </a:solidFill>
              </a:defRPr>
            </a:lvl4pPr>
            <a:lvl5pPr>
              <a:buClrTx/>
              <a:buFont typeface="Arial" pitchFamily="34" charset="0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1" y="3305176"/>
            <a:ext cx="6858001" cy="1021556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solidFill>
                  <a:srgbClr val="E38E10"/>
                </a:solidFill>
                <a:latin typeface="+mn-lt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3001" y="2180035"/>
            <a:ext cx="6858001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268322"/>
            <a:ext cx="6858000" cy="85725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E38E10"/>
                </a:solidFill>
                <a:latin typeface="+mn-lt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43000" y="1200151"/>
            <a:ext cx="3352800" cy="3394472"/>
          </a:xfrm>
        </p:spPr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0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352800" cy="3394472"/>
          </a:xfrm>
        </p:spPr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0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277229"/>
            <a:ext cx="6858000" cy="85725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E38E10"/>
                </a:solidFill>
                <a:latin typeface="+mn-lt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3000" y="1151335"/>
            <a:ext cx="3354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43000" y="1631156"/>
            <a:ext cx="3342512" cy="2963466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355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355974" cy="2963466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277229"/>
            <a:ext cx="6858000" cy="85725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E38E10"/>
                </a:solidFill>
                <a:latin typeface="+mn-lt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rgbClr val="E38E10"/>
                </a:solidFill>
                <a:latin typeface="+mn-lt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881746"/>
            <a:ext cx="5486400" cy="266393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926270" y="4123706"/>
            <a:ext cx="127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Beeld</a:t>
            </a:r>
            <a:r>
              <a:rPr lang="nl-NL" baseline="0" dirty="0" smtClean="0"/>
              <a:t> studio</a:t>
            </a:r>
            <a:endParaRPr lang="nl-NL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E7662-9527-415F-B0FF-F412915013C9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22-03-13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6B15D4-B989-4528-83F2-8422F5E02C6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9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1" y="1176400"/>
            <a:ext cx="68580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9" r:id="rId7"/>
    <p:sldLayoutId id="2147483705" r:id="rId8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3503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93503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-65" charset="0"/>
          <a:ea typeface="ＭＳ Ｐゴシック" pitchFamily="-111" charset="-128"/>
          <a:cs typeface="ＭＳ Ｐゴシック" pitchFamily="-111" charset="-128"/>
        </a:defRPr>
      </a:lvl2pPr>
      <a:lvl3pPr algn="ctr" defTabSz="93503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-65" charset="0"/>
          <a:ea typeface="ＭＳ Ｐゴシック" pitchFamily="-111" charset="-128"/>
          <a:cs typeface="ＭＳ Ｐゴシック" pitchFamily="-111" charset="-128"/>
        </a:defRPr>
      </a:lvl3pPr>
      <a:lvl4pPr algn="ctr" defTabSz="93503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-65" charset="0"/>
          <a:ea typeface="ＭＳ Ｐゴシック" pitchFamily="-111" charset="-128"/>
          <a:cs typeface="ＭＳ Ｐゴシック" pitchFamily="-111" charset="-128"/>
        </a:defRPr>
      </a:lvl4pPr>
      <a:lvl5pPr algn="ctr" defTabSz="93503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-65" charset="0"/>
          <a:ea typeface="ＭＳ Ｐゴシック" pitchFamily="-111" charset="-128"/>
          <a:cs typeface="ＭＳ Ｐゴシック" pitchFamily="-111" charset="-128"/>
        </a:defRPr>
      </a:lvl5pPr>
      <a:lvl6pPr marL="457200" algn="ctr" defTabSz="93503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-65" charset="0"/>
        </a:defRPr>
      </a:lvl6pPr>
      <a:lvl7pPr marL="914400" algn="ctr" defTabSz="93503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-65" charset="0"/>
        </a:defRPr>
      </a:lvl7pPr>
      <a:lvl8pPr marL="1371600" algn="ctr" defTabSz="93503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-65" charset="0"/>
        </a:defRPr>
      </a:lvl8pPr>
      <a:lvl9pPr marL="1828800" algn="ctr" defTabSz="93503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Comic Sans MS" pitchFamily="-65" charset="0"/>
        </a:defRPr>
      </a:lvl9pPr>
    </p:titleStyle>
    <p:bodyStyle>
      <a:lvl1pPr marL="350838" indent="-350838" algn="l" defTabSz="9350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Arial" pitchFamily="34" charset="0"/>
        <a:buChar char="•"/>
        <a:defRPr sz="3300">
          <a:solidFill>
            <a:schemeClr val="bg2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58825" indent="-290513" algn="l" defTabSz="93503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Arial" pitchFamily="34" charset="0"/>
        <a:buChar char="•"/>
        <a:defRPr sz="2900">
          <a:solidFill>
            <a:schemeClr val="bg2"/>
          </a:solidFill>
          <a:latin typeface="+mn-lt"/>
          <a:ea typeface="ＭＳ Ｐゴシック" pitchFamily="-65" charset="-128"/>
        </a:defRPr>
      </a:lvl2pPr>
      <a:lvl3pPr marL="1169988" indent="-234950" algn="l" defTabSz="9350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pitchFamily="34" charset="0"/>
        <a:buChar char="•"/>
        <a:defRPr sz="2400">
          <a:solidFill>
            <a:schemeClr val="bg2"/>
          </a:solidFill>
          <a:latin typeface="+mn-lt"/>
          <a:ea typeface="ＭＳ Ｐゴシック" pitchFamily="-65" charset="-128"/>
        </a:defRPr>
      </a:lvl3pPr>
      <a:lvl4pPr marL="1597025" indent="-233363" algn="l" defTabSz="935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100">
          <a:solidFill>
            <a:schemeClr val="bg2"/>
          </a:solidFill>
          <a:latin typeface="+mn-lt"/>
          <a:ea typeface="ＭＳ Ｐゴシック" pitchFamily="-65" charset="-128"/>
        </a:defRPr>
      </a:lvl4pPr>
      <a:lvl5pPr marL="2025650" indent="-233363" algn="l" defTabSz="935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100">
          <a:solidFill>
            <a:schemeClr val="bg2"/>
          </a:solidFill>
          <a:latin typeface="+mn-lt"/>
          <a:ea typeface="ＭＳ Ｐゴシック" pitchFamily="-65" charset="-128"/>
        </a:defRPr>
      </a:lvl5pPr>
      <a:lvl6pPr marL="2482850" indent="-233363" algn="l" defTabSz="935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latin typeface="+mn-lt"/>
          <a:ea typeface="ＭＳ Ｐゴシック" pitchFamily="-65" charset="-128"/>
        </a:defRPr>
      </a:lvl6pPr>
      <a:lvl7pPr marL="2940050" indent="-233363" algn="l" defTabSz="935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latin typeface="+mn-lt"/>
          <a:ea typeface="ＭＳ Ｐゴシック" pitchFamily="-65" charset="-128"/>
        </a:defRPr>
      </a:lvl7pPr>
      <a:lvl8pPr marL="3397250" indent="-233363" algn="l" defTabSz="935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latin typeface="+mn-lt"/>
          <a:ea typeface="ＭＳ Ｐゴシック" pitchFamily="-65" charset="-128"/>
        </a:defRPr>
      </a:lvl8pPr>
      <a:lvl9pPr marL="3854450" indent="-233363" algn="l" defTabSz="935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SAN FRANCISCO</a:t>
            </a:r>
            <a:endParaRPr lang="nl-NL" dirty="0"/>
          </a:p>
        </p:txBody>
      </p:sp>
      <p:pic>
        <p:nvPicPr>
          <p:cNvPr id="4" name="Tijdelijke aanduiding voor inhoud 3" descr="GoldenGateBrid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" b="42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3994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Hyperkalemia</a:t>
            </a:r>
            <a:r>
              <a:rPr lang="en-US" sz="2000" dirty="0" smtClean="0"/>
              <a:t>, Renal Dysfunction and Hypotension</a:t>
            </a:r>
            <a:endParaRPr lang="nl-NL" sz="2000" dirty="0"/>
          </a:p>
        </p:txBody>
      </p:sp>
      <p:sp>
        <p:nvSpPr>
          <p:cNvPr id="6" name="Rectangle 5"/>
          <p:cNvSpPr/>
          <p:nvPr/>
        </p:nvSpPr>
        <p:spPr>
          <a:xfrm>
            <a:off x="2013476" y="924075"/>
            <a:ext cx="2162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Proportion of patients experiencing stated AE (%)</a:t>
            </a:r>
            <a:endParaRPr lang="nl-NL" sz="1200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0796" y="924075"/>
            <a:ext cx="3245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Proportion of patients with elevated serum potassium levels (%)</a:t>
            </a:r>
            <a:endParaRPr lang="nl-NL" sz="12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649691" y="1480008"/>
            <a:ext cx="0" cy="2611225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1650775" y="4094570"/>
            <a:ext cx="2961686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297851" y="1486751"/>
            <a:ext cx="0" cy="2611225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298935" y="4094570"/>
            <a:ext cx="2267118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597446" y="1492786"/>
            <a:ext cx="49576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592856" y="2008743"/>
            <a:ext cx="49576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599283" y="2530209"/>
            <a:ext cx="49576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591939" y="3048920"/>
            <a:ext cx="49576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595611" y="3573139"/>
            <a:ext cx="49576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602038" y="4089096"/>
            <a:ext cx="49576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649776" y="4095523"/>
            <a:ext cx="0" cy="49574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2639458" y="4101950"/>
            <a:ext cx="0" cy="49574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620877" y="4102868"/>
            <a:ext cx="0" cy="49574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4610559" y="4092769"/>
            <a:ext cx="0" cy="49574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5297277" y="4096441"/>
            <a:ext cx="0" cy="49574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6432933" y="4097358"/>
            <a:ext cx="0" cy="49574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7563080" y="4092768"/>
            <a:ext cx="0" cy="49574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37604" y="1491869"/>
            <a:ext cx="49576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246784" y="2151045"/>
            <a:ext cx="49576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242194" y="2799204"/>
            <a:ext cx="49576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245866" y="3450117"/>
            <a:ext cx="49576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1162506" y="1347916"/>
            <a:ext cx="428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62506" y="1872549"/>
            <a:ext cx="428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62506" y="2405275"/>
            <a:ext cx="428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62506" y="2921817"/>
            <a:ext cx="428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2506" y="3430266"/>
            <a:ext cx="428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5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62506" y="3962992"/>
            <a:ext cx="428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0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51125" y="1369495"/>
            <a:ext cx="428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51125" y="2023601"/>
            <a:ext cx="428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51125" y="2661524"/>
            <a:ext cx="428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51125" y="3315630"/>
            <a:ext cx="428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5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51125" y="3961644"/>
            <a:ext cx="428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0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38188" y="4139668"/>
            <a:ext cx="20096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Hyperkalemia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28669" y="4139668"/>
            <a:ext cx="12179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Renal impairment or renal failure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14549" y="4139668"/>
            <a:ext cx="12179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Hypotension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17726" y="4139668"/>
            <a:ext cx="1091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≥5.5 and       &lt;6.0 </a:t>
            </a:r>
            <a:r>
              <a:rPr lang="en-US" sz="105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mmol</a:t>
            </a:r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/L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65446" y="4139668"/>
            <a:ext cx="109116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≥6.0 </a:t>
            </a:r>
            <a:r>
              <a:rPr lang="en-US" sz="105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mmol</a:t>
            </a:r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/L</a:t>
            </a:r>
            <a:endParaRPr lang="nl-NL" sz="1050" dirty="0">
              <a:solidFill>
                <a:schemeClr val="bg2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679047" y="2001126"/>
            <a:ext cx="5948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17.5</a:t>
            </a:r>
            <a:endParaRPr lang="nl-NL" sz="1050" b="0" dirty="0">
              <a:solidFill>
                <a:schemeClr val="bg2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25656" y="1651819"/>
            <a:ext cx="5948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20.9</a:t>
            </a:r>
            <a:endParaRPr lang="nl-NL" sz="1050" b="0" dirty="0">
              <a:solidFill>
                <a:schemeClr val="bg2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647394" y="2564870"/>
            <a:ext cx="5948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12.1</a:t>
            </a:r>
            <a:endParaRPr lang="nl-NL" sz="1050" b="0" dirty="0">
              <a:solidFill>
                <a:schemeClr val="bg2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10187" y="2110367"/>
            <a:ext cx="5948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16.6</a:t>
            </a:r>
            <a:endParaRPr lang="nl-NL" sz="1050" b="0" dirty="0">
              <a:solidFill>
                <a:schemeClr val="bg2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648109" y="2513620"/>
            <a:ext cx="5948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12.6</a:t>
            </a:r>
            <a:endParaRPr lang="nl-NL" sz="1050" b="0" dirty="0">
              <a:solidFill>
                <a:schemeClr val="bg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02810" y="2042932"/>
            <a:ext cx="5948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17.1</a:t>
            </a:r>
            <a:endParaRPr lang="nl-NL" sz="1050" b="0" dirty="0">
              <a:solidFill>
                <a:schemeClr val="bg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369015" y="2162964"/>
            <a:ext cx="5948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12.9</a:t>
            </a:r>
            <a:endParaRPr lang="nl-NL" sz="1050" b="0" dirty="0">
              <a:solidFill>
                <a:schemeClr val="bg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88452" y="1983591"/>
            <a:ext cx="5948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14.3</a:t>
            </a:r>
            <a:endParaRPr lang="nl-NL" sz="1050" b="0" dirty="0">
              <a:solidFill>
                <a:schemeClr val="bg2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507294" y="3171771"/>
            <a:ext cx="5948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5.1</a:t>
            </a:r>
            <a:endParaRPr lang="nl-NL" sz="1050" b="0" dirty="0">
              <a:solidFill>
                <a:schemeClr val="bg2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918639" y="2798188"/>
            <a:ext cx="5948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8.1</a:t>
            </a:r>
            <a:endParaRPr lang="nl-NL" sz="1050" b="0" dirty="0">
              <a:solidFill>
                <a:schemeClr val="bg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82026" y="1472781"/>
            <a:ext cx="161171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5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Placebo</a:t>
            </a:r>
          </a:p>
          <a:p>
            <a:pPr algn="l"/>
            <a:endParaRPr lang="en-US" sz="1050" b="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50" b="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Aliskiren</a:t>
            </a:r>
            <a:endParaRPr lang="nl-NL" sz="1050" b="0" dirty="0">
              <a:solidFill>
                <a:schemeClr val="bg2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882910" y="2238829"/>
            <a:ext cx="380325" cy="1855741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015024" y="3046042"/>
            <a:ext cx="380325" cy="1048528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480128" y="2423887"/>
            <a:ext cx="380325" cy="1670684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612253" y="3439887"/>
            <a:ext cx="380325" cy="654684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163615" y="1915887"/>
            <a:ext cx="380325" cy="2178684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753575" y="2275114"/>
            <a:ext cx="380325" cy="1819456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150596" y="2365829"/>
            <a:ext cx="380325" cy="1728741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745019" y="2830286"/>
            <a:ext cx="380325" cy="1264283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130321" y="2307771"/>
            <a:ext cx="380325" cy="1786799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23910" y="2779486"/>
            <a:ext cx="380325" cy="1315083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799728" y="1885395"/>
            <a:ext cx="71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P=0.01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714128" y="1889024"/>
            <a:ext cx="71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P=0.01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80100" y="1500767"/>
            <a:ext cx="7163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P=0.09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819082" y="1864980"/>
            <a:ext cx="144000" cy="144000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822700" y="1549400"/>
            <a:ext cx="144000" cy="144000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Conclusions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3891" y="1013988"/>
            <a:ext cx="6515877" cy="3556884"/>
          </a:xfrm>
        </p:spPr>
        <p:txBody>
          <a:bodyPr/>
          <a:lstStyle/>
          <a:p>
            <a:pPr marL="265113" indent="-265113">
              <a:lnSpc>
                <a:spcPct val="150000"/>
              </a:lnSpc>
              <a:spcBef>
                <a:spcPts val="1200"/>
              </a:spcBef>
            </a:pPr>
            <a:r>
              <a:rPr lang="en-US" sz="1200" b="1" dirty="0" smtClean="0"/>
              <a:t>In patients with worsening chronic HF requiring hospitalization, </a:t>
            </a:r>
            <a:r>
              <a:rPr lang="en-US" sz="1200" b="1" dirty="0" err="1" smtClean="0"/>
              <a:t>aliskiren</a:t>
            </a:r>
            <a:r>
              <a:rPr lang="en-US" sz="1200" b="1" dirty="0" smtClean="0"/>
              <a:t> did not improve post-discharge outcomes when added to conventional therapy </a:t>
            </a:r>
          </a:p>
          <a:p>
            <a:pPr marL="265113" indent="-265113">
              <a:lnSpc>
                <a:spcPct val="150000"/>
              </a:lnSpc>
              <a:spcBef>
                <a:spcPts val="1200"/>
              </a:spcBef>
            </a:pPr>
            <a:r>
              <a:rPr lang="en-US" sz="1200" b="1" dirty="0" err="1" smtClean="0"/>
              <a:t>Aliskiren</a:t>
            </a:r>
            <a:r>
              <a:rPr lang="en-US" sz="1200" b="1" dirty="0" smtClean="0"/>
              <a:t> was associated with a significant and sustained decrease in NT-</a:t>
            </a:r>
            <a:r>
              <a:rPr lang="en-US" sz="1200" b="1" dirty="0" err="1" smtClean="0"/>
              <a:t>proBNP</a:t>
            </a:r>
            <a:r>
              <a:rPr lang="en-US" sz="1200" b="1" dirty="0" smtClean="0"/>
              <a:t> through 1 year follow-up </a:t>
            </a:r>
          </a:p>
          <a:p>
            <a:pPr marL="265113" indent="-265113">
              <a:lnSpc>
                <a:spcPct val="150000"/>
              </a:lnSpc>
              <a:spcBef>
                <a:spcPts val="1200"/>
              </a:spcBef>
            </a:pPr>
            <a:r>
              <a:rPr lang="en-US" sz="1200" b="1" dirty="0" smtClean="0"/>
              <a:t>Subgroup analysis suggests potential adverse outcomes in </a:t>
            </a:r>
            <a:r>
              <a:rPr lang="en-US" sz="1200" b="1" dirty="0" err="1" smtClean="0"/>
              <a:t>aliskiren</a:t>
            </a:r>
            <a:r>
              <a:rPr lang="en-US" sz="1200" b="1" dirty="0" smtClean="0"/>
              <a:t> treated patients with diabetes already taking RAAS inhibitors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RED-HF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3891" y="1013988"/>
            <a:ext cx="6515877" cy="3556884"/>
          </a:xfrm>
        </p:spPr>
        <p:txBody>
          <a:bodyPr/>
          <a:lstStyle/>
          <a:p>
            <a:pPr marL="265113" indent="-265113">
              <a:spcBef>
                <a:spcPts val="600"/>
              </a:spcBef>
              <a:buNone/>
            </a:pPr>
            <a:r>
              <a:rPr lang="en-US" sz="1200" b="1" dirty="0" smtClean="0"/>
              <a:t>Study question: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dirty="0" smtClean="0"/>
              <a:t>Does EPO (</a:t>
            </a:r>
            <a:r>
              <a:rPr lang="en-US" sz="1200" dirty="0" err="1" smtClean="0"/>
              <a:t>darbepoetin</a:t>
            </a:r>
            <a:r>
              <a:rPr lang="en-US" sz="1200" dirty="0" smtClean="0"/>
              <a:t>) improve outcome and quality of life in pts with HF (reduced EF) and anemia ?</a:t>
            </a:r>
          </a:p>
          <a:p>
            <a:pPr marL="265113" indent="-265113">
              <a:spcBef>
                <a:spcPts val="600"/>
              </a:spcBef>
              <a:buNone/>
            </a:pPr>
            <a:endParaRPr lang="en-US" sz="1200" b="1" dirty="0" smtClean="0"/>
          </a:p>
          <a:p>
            <a:pPr marL="265113" indent="-265113">
              <a:spcBef>
                <a:spcPts val="600"/>
              </a:spcBef>
              <a:buNone/>
            </a:pPr>
            <a:r>
              <a:rPr lang="en-US" sz="1200" b="1" dirty="0" smtClean="0"/>
              <a:t>Endpoints: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b="1" dirty="0" smtClean="0"/>
              <a:t>Primary endpoint: </a:t>
            </a:r>
            <a:r>
              <a:rPr lang="en-US" sz="1200" dirty="0" smtClean="0"/>
              <a:t>time to death from any cause or HF </a:t>
            </a:r>
            <a:r>
              <a:rPr lang="en-US" sz="1200" dirty="0" err="1" smtClean="0"/>
              <a:t>hospitalisation</a:t>
            </a:r>
            <a:endParaRPr lang="en-US" sz="1200" dirty="0" smtClean="0"/>
          </a:p>
          <a:p>
            <a:pPr marL="265113" indent="-265113">
              <a:spcBef>
                <a:spcPts val="600"/>
              </a:spcBef>
            </a:pPr>
            <a:r>
              <a:rPr lang="en-US" sz="1200" b="1" dirty="0" smtClean="0"/>
              <a:t>Secondary outcomes: </a:t>
            </a:r>
            <a:r>
              <a:rPr lang="en-US" sz="1200" dirty="0" smtClean="0"/>
              <a:t>time to all cause death; time to CV death or HF hospitalization; </a:t>
            </a:r>
            <a:r>
              <a:rPr lang="en-US" sz="1200" dirty="0" err="1" smtClean="0"/>
              <a:t>QoL</a:t>
            </a:r>
            <a:r>
              <a:rPr lang="en-US" sz="1200" dirty="0" smtClean="0"/>
              <a:t> (KCCQ)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Methods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3891" y="1013988"/>
            <a:ext cx="6515877" cy="3556884"/>
          </a:xfrm>
        </p:spPr>
        <p:txBody>
          <a:bodyPr/>
          <a:lstStyle/>
          <a:p>
            <a:pPr marL="265113" indent="-265113">
              <a:spcBef>
                <a:spcPts val="600"/>
              </a:spcBef>
              <a:buNone/>
            </a:pPr>
            <a:r>
              <a:rPr lang="en-US" sz="1200" b="1" dirty="0" smtClean="0"/>
              <a:t>Inclusion criteria: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dirty="0" smtClean="0"/>
              <a:t>Chronic HF, NYHA II-IV, EF ≤ 40%; </a:t>
            </a:r>
            <a:r>
              <a:rPr lang="en-US" sz="1200" dirty="0" err="1" smtClean="0"/>
              <a:t>Hb</a:t>
            </a:r>
            <a:r>
              <a:rPr lang="en-US" sz="1200" dirty="0" smtClean="0"/>
              <a:t> 5.6-7.5 </a:t>
            </a:r>
            <a:r>
              <a:rPr lang="en-US" sz="1200" dirty="0" err="1" smtClean="0"/>
              <a:t>mmol</a:t>
            </a:r>
            <a:r>
              <a:rPr lang="en-US" sz="1200" dirty="0" smtClean="0"/>
              <a:t>/L (goal </a:t>
            </a:r>
            <a:r>
              <a:rPr lang="en-US" sz="1200" dirty="0" err="1" smtClean="0"/>
              <a:t>Hb</a:t>
            </a:r>
            <a:r>
              <a:rPr lang="en-US" sz="1200" dirty="0" smtClean="0"/>
              <a:t> 8.1)</a:t>
            </a:r>
          </a:p>
          <a:p>
            <a:pPr marL="265113" indent="-265113">
              <a:spcBef>
                <a:spcPts val="600"/>
              </a:spcBef>
              <a:buNone/>
            </a:pPr>
            <a:endParaRPr lang="en-US" sz="1200" b="1" dirty="0" smtClean="0"/>
          </a:p>
          <a:p>
            <a:pPr marL="265113" indent="-265113">
              <a:spcBef>
                <a:spcPts val="600"/>
              </a:spcBef>
              <a:buNone/>
            </a:pPr>
            <a:endParaRPr lang="en-US" sz="1200" b="1" dirty="0" smtClean="0"/>
          </a:p>
          <a:p>
            <a:pPr marL="265113" indent="-265113">
              <a:spcBef>
                <a:spcPts val="600"/>
              </a:spcBef>
              <a:buNone/>
            </a:pPr>
            <a:r>
              <a:rPr lang="en-US" sz="1200" b="1" dirty="0" smtClean="0"/>
              <a:t>Exclusion criteria: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dirty="0" err="1" smtClean="0"/>
              <a:t>Transferin</a:t>
            </a:r>
            <a:r>
              <a:rPr lang="en-US" sz="1200" dirty="0" smtClean="0"/>
              <a:t> sat &lt; 15%, </a:t>
            </a:r>
            <a:r>
              <a:rPr lang="en-US" sz="1200" dirty="0" err="1" smtClean="0"/>
              <a:t>creat</a:t>
            </a:r>
            <a:r>
              <a:rPr lang="en-US" sz="1200" dirty="0" smtClean="0"/>
              <a:t>.&gt; 3.0 mg/dl (265)</a:t>
            </a:r>
          </a:p>
          <a:p>
            <a:pPr marL="265113" indent="-265113">
              <a:spcBef>
                <a:spcPts val="600"/>
              </a:spcBef>
              <a:buNone/>
            </a:pPr>
            <a:endParaRPr lang="en-US" sz="1200" b="1" dirty="0" smtClean="0"/>
          </a:p>
          <a:p>
            <a:pPr marL="265113" indent="-265113">
              <a:spcBef>
                <a:spcPts val="600"/>
              </a:spcBef>
              <a:buNone/>
            </a:pPr>
            <a:endParaRPr lang="en-US" sz="1200" b="1" dirty="0" smtClean="0"/>
          </a:p>
          <a:p>
            <a:pPr marL="265113" indent="-265113">
              <a:spcBef>
                <a:spcPts val="600"/>
              </a:spcBef>
              <a:buNone/>
            </a:pPr>
            <a:r>
              <a:rPr lang="en-US" sz="1200" b="1" dirty="0" smtClean="0"/>
              <a:t>N = 2278</a:t>
            </a:r>
            <a:r>
              <a:rPr lang="en-US" sz="1200" dirty="0" smtClean="0"/>
              <a:t>, </a:t>
            </a:r>
            <a:r>
              <a:rPr lang="en-US" sz="1200" dirty="0" err="1" smtClean="0"/>
              <a:t>waarvan</a:t>
            </a:r>
            <a:r>
              <a:rPr lang="en-US" sz="1200" dirty="0" smtClean="0"/>
              <a:t> in NL 61 …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dirty="0" smtClean="0"/>
              <a:t>Prolonged and troublesome inclusion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3797"/>
            <a:ext cx="6858000" cy="857250"/>
          </a:xfrm>
        </p:spPr>
        <p:txBody>
          <a:bodyPr/>
          <a:lstStyle/>
          <a:p>
            <a:r>
              <a:rPr lang="en-US" sz="2000" dirty="0" smtClean="0"/>
              <a:t>Monthly </a:t>
            </a:r>
            <a:r>
              <a:rPr lang="en-US" sz="2000" dirty="0" err="1" smtClean="0"/>
              <a:t>hemaglobin</a:t>
            </a:r>
            <a:r>
              <a:rPr lang="en-US" sz="2000" dirty="0" smtClean="0"/>
              <a:t> levels through 60 months according to Study Group</a:t>
            </a:r>
            <a:endParaRPr lang="nl-NL" sz="20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95858" y="1069236"/>
            <a:ext cx="0" cy="2435963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1788245" y="3502102"/>
            <a:ext cx="5823734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1686597" y="1083931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1368177" y="947677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17</a:t>
            </a:r>
            <a:endParaRPr lang="nl-NL" sz="1200" dirty="0"/>
          </a:p>
        </p:txBody>
      </p:sp>
      <p:sp>
        <p:nvSpPr>
          <p:cNvPr id="29" name="Rectangle 28"/>
          <p:cNvSpPr/>
          <p:nvPr/>
        </p:nvSpPr>
        <p:spPr>
          <a:xfrm>
            <a:off x="4421722" y="3788769"/>
            <a:ext cx="742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Month</a:t>
            </a:r>
            <a:endParaRPr lang="nl-NL" sz="1200" dirty="0"/>
          </a:p>
        </p:txBody>
      </p:sp>
      <p:sp>
        <p:nvSpPr>
          <p:cNvPr id="55" name="Rectangle 54"/>
          <p:cNvSpPr/>
          <p:nvPr/>
        </p:nvSpPr>
        <p:spPr>
          <a:xfrm>
            <a:off x="513165" y="3924657"/>
            <a:ext cx="16284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No at risk</a:t>
            </a:r>
          </a:p>
          <a:p>
            <a:pPr algn="l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Placebo</a:t>
            </a:r>
          </a:p>
          <a:p>
            <a:pPr algn="l"/>
            <a:r>
              <a:rPr lang="en-US" sz="1000" b="0" kern="0" dirty="0" err="1" smtClean="0">
                <a:solidFill>
                  <a:schemeClr val="bg2"/>
                </a:solidFill>
                <a:ea typeface="ＭＳ Ｐゴシック" pitchFamily="-111" charset="-128"/>
              </a:rPr>
              <a:t>Darbepoetin</a:t>
            </a:r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 </a:t>
            </a:r>
            <a:r>
              <a:rPr lang="en-US" sz="1000" b="0" kern="0" dirty="0" err="1" smtClean="0">
                <a:solidFill>
                  <a:schemeClr val="bg2"/>
                </a:solidFill>
                <a:ea typeface="ＭＳ Ｐゴシック" pitchFamily="-111" charset="-128"/>
              </a:rPr>
              <a:t>alfa</a:t>
            </a:r>
            <a:endParaRPr lang="nl-NL" sz="1000" dirty="0"/>
          </a:p>
        </p:txBody>
      </p:sp>
      <p:sp>
        <p:nvSpPr>
          <p:cNvPr id="59" name="Rectangle 58"/>
          <p:cNvSpPr/>
          <p:nvPr/>
        </p:nvSpPr>
        <p:spPr>
          <a:xfrm>
            <a:off x="5965971" y="1648498"/>
            <a:ext cx="1503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kern="0" dirty="0" err="1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Darbepoetin</a:t>
            </a:r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1200" b="0" kern="0" dirty="0" err="1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alfa</a:t>
            </a:r>
            <a:endParaRPr lang="nl-NL" sz="1200" dirty="0"/>
          </a:p>
        </p:txBody>
      </p:sp>
      <p:cxnSp>
        <p:nvCxnSpPr>
          <p:cNvPr id="61" name="Straight Connector 60"/>
          <p:cNvCxnSpPr/>
          <p:nvPr/>
        </p:nvCxnSpPr>
        <p:spPr bwMode="auto">
          <a:xfrm flipH="1">
            <a:off x="1751464" y="3323844"/>
            <a:ext cx="89947" cy="73846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H="1">
            <a:off x="1758607" y="3352418"/>
            <a:ext cx="89947" cy="7384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751464" y="3376231"/>
            <a:ext cx="89947" cy="73846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ectangle 75"/>
          <p:cNvSpPr/>
          <p:nvPr/>
        </p:nvSpPr>
        <p:spPr>
          <a:xfrm>
            <a:off x="6326918" y="2739361"/>
            <a:ext cx="10283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Placebo</a:t>
            </a:r>
            <a:endParaRPr lang="nl-NL" sz="1200" dirty="0"/>
          </a:p>
        </p:txBody>
      </p:sp>
      <p:cxnSp>
        <p:nvCxnSpPr>
          <p:cNvPr id="78" name="Straight Connector 77"/>
          <p:cNvCxnSpPr/>
          <p:nvPr/>
        </p:nvCxnSpPr>
        <p:spPr bwMode="auto">
          <a:xfrm flipH="1" flipV="1">
            <a:off x="1703266" y="1364919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Rectangle 78"/>
          <p:cNvSpPr/>
          <p:nvPr/>
        </p:nvSpPr>
        <p:spPr>
          <a:xfrm>
            <a:off x="1384846" y="1228665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16</a:t>
            </a:r>
            <a:endParaRPr lang="nl-NL" sz="1200" dirty="0"/>
          </a:p>
        </p:txBody>
      </p:sp>
      <p:cxnSp>
        <p:nvCxnSpPr>
          <p:cNvPr id="80" name="Straight Connector 79"/>
          <p:cNvCxnSpPr/>
          <p:nvPr/>
        </p:nvCxnSpPr>
        <p:spPr bwMode="auto">
          <a:xfrm flipH="1" flipV="1">
            <a:off x="1700885" y="1631619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1382465" y="1495365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15</a:t>
            </a:r>
            <a:endParaRPr lang="nl-NL" sz="1200" dirty="0"/>
          </a:p>
        </p:txBody>
      </p:sp>
      <p:cxnSp>
        <p:nvCxnSpPr>
          <p:cNvPr id="82" name="Straight Connector 81"/>
          <p:cNvCxnSpPr/>
          <p:nvPr/>
        </p:nvCxnSpPr>
        <p:spPr bwMode="auto">
          <a:xfrm flipH="1" flipV="1">
            <a:off x="1693741" y="1912607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1375321" y="1776353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14</a:t>
            </a:r>
            <a:endParaRPr lang="nl-NL" sz="1200" dirty="0"/>
          </a:p>
        </p:txBody>
      </p:sp>
      <p:cxnSp>
        <p:nvCxnSpPr>
          <p:cNvPr id="84" name="Straight Connector 83"/>
          <p:cNvCxnSpPr/>
          <p:nvPr/>
        </p:nvCxnSpPr>
        <p:spPr bwMode="auto">
          <a:xfrm flipH="1" flipV="1">
            <a:off x="1700884" y="2179307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1382464" y="2043053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13</a:t>
            </a:r>
            <a:endParaRPr lang="nl-NL" sz="1200" dirty="0"/>
          </a:p>
        </p:txBody>
      </p:sp>
      <p:cxnSp>
        <p:nvCxnSpPr>
          <p:cNvPr id="86" name="Straight Connector 85"/>
          <p:cNvCxnSpPr/>
          <p:nvPr/>
        </p:nvCxnSpPr>
        <p:spPr bwMode="auto">
          <a:xfrm flipH="1" flipV="1">
            <a:off x="1700884" y="2455532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Rectangle 86"/>
          <p:cNvSpPr/>
          <p:nvPr/>
        </p:nvSpPr>
        <p:spPr>
          <a:xfrm>
            <a:off x="1382464" y="2319278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12</a:t>
            </a:r>
            <a:endParaRPr lang="nl-NL" sz="1200" dirty="0"/>
          </a:p>
        </p:txBody>
      </p:sp>
      <p:cxnSp>
        <p:nvCxnSpPr>
          <p:cNvPr id="88" name="Straight Connector 87"/>
          <p:cNvCxnSpPr/>
          <p:nvPr/>
        </p:nvCxnSpPr>
        <p:spPr bwMode="auto">
          <a:xfrm flipH="1" flipV="1">
            <a:off x="1700884" y="2726994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>
          <a:xfrm>
            <a:off x="1382464" y="2590740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11</a:t>
            </a:r>
            <a:endParaRPr lang="nl-NL" sz="1200" dirty="0"/>
          </a:p>
        </p:txBody>
      </p:sp>
      <p:cxnSp>
        <p:nvCxnSpPr>
          <p:cNvPr id="90" name="Straight Connector 89"/>
          <p:cNvCxnSpPr/>
          <p:nvPr/>
        </p:nvCxnSpPr>
        <p:spPr bwMode="auto">
          <a:xfrm flipH="1" flipV="1">
            <a:off x="1700884" y="2998457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Rectangle 90"/>
          <p:cNvSpPr/>
          <p:nvPr/>
        </p:nvSpPr>
        <p:spPr>
          <a:xfrm>
            <a:off x="1382464" y="2862203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10</a:t>
            </a:r>
            <a:endParaRPr lang="nl-NL" sz="1200" dirty="0"/>
          </a:p>
        </p:txBody>
      </p:sp>
      <p:cxnSp>
        <p:nvCxnSpPr>
          <p:cNvPr id="92" name="Straight Connector 91"/>
          <p:cNvCxnSpPr/>
          <p:nvPr/>
        </p:nvCxnSpPr>
        <p:spPr bwMode="auto">
          <a:xfrm flipH="1" flipV="1">
            <a:off x="1700884" y="3265157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Rectangle 92"/>
          <p:cNvSpPr/>
          <p:nvPr/>
        </p:nvSpPr>
        <p:spPr>
          <a:xfrm>
            <a:off x="1467423" y="3128903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9</a:t>
            </a:r>
            <a:endParaRPr lang="nl-NL" sz="1200" dirty="0"/>
          </a:p>
        </p:txBody>
      </p:sp>
      <p:cxnSp>
        <p:nvCxnSpPr>
          <p:cNvPr id="94" name="Straight Connector 93"/>
          <p:cNvCxnSpPr/>
          <p:nvPr/>
        </p:nvCxnSpPr>
        <p:spPr bwMode="auto">
          <a:xfrm flipH="1" flipV="1">
            <a:off x="1691359" y="3500900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Rectangle 94"/>
          <p:cNvSpPr/>
          <p:nvPr/>
        </p:nvSpPr>
        <p:spPr>
          <a:xfrm>
            <a:off x="1457898" y="3364646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200" dirty="0"/>
          </a:p>
        </p:txBody>
      </p:sp>
      <p:cxnSp>
        <p:nvCxnSpPr>
          <p:cNvPr id="96" name="Straight Connector 95"/>
          <p:cNvCxnSpPr/>
          <p:nvPr/>
        </p:nvCxnSpPr>
        <p:spPr bwMode="auto">
          <a:xfrm flipV="1">
            <a:off x="2014538" y="3508044"/>
            <a:ext cx="0" cy="69595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Rectangle 97"/>
          <p:cNvSpPr/>
          <p:nvPr/>
        </p:nvSpPr>
        <p:spPr>
          <a:xfrm>
            <a:off x="1628509" y="3581340"/>
            <a:ext cx="77136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Baseline</a:t>
            </a:r>
          </a:p>
          <a:p>
            <a:endParaRPr lang="en-US" sz="1000" b="0" dirty="0" smtClean="0">
              <a:solidFill>
                <a:schemeClr val="bg2"/>
              </a:solidFill>
            </a:endParaRPr>
          </a:p>
          <a:p>
            <a:endParaRPr lang="en-US" sz="1000" b="0" dirty="0" smtClean="0">
              <a:solidFill>
                <a:schemeClr val="bg2"/>
              </a:solidFill>
            </a:endParaRPr>
          </a:p>
          <a:p>
            <a:r>
              <a:rPr lang="en-US" sz="1000" b="0" dirty="0" smtClean="0">
                <a:solidFill>
                  <a:schemeClr val="bg2"/>
                </a:solidFill>
              </a:rPr>
              <a:t>1140</a:t>
            </a:r>
          </a:p>
          <a:p>
            <a:r>
              <a:rPr lang="en-US" sz="1000" b="0" dirty="0" smtClean="0">
                <a:solidFill>
                  <a:schemeClr val="bg2"/>
                </a:solidFill>
              </a:rPr>
              <a:t>1133</a:t>
            </a:r>
            <a:endParaRPr lang="nl-NL" sz="1000" b="0" dirty="0">
              <a:solidFill>
                <a:schemeClr val="bg2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V="1">
            <a:off x="2578894" y="3512807"/>
            <a:ext cx="0" cy="69595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Rectangle 99"/>
          <p:cNvSpPr/>
          <p:nvPr/>
        </p:nvSpPr>
        <p:spPr>
          <a:xfrm>
            <a:off x="2380415" y="3586103"/>
            <a:ext cx="3962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</a:t>
            </a: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966</a:t>
            </a: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959</a:t>
            </a:r>
            <a:endParaRPr lang="nl-NL" sz="1000" dirty="0"/>
          </a:p>
        </p:txBody>
      </p:sp>
      <p:cxnSp>
        <p:nvCxnSpPr>
          <p:cNvPr id="101" name="Straight Connector 100"/>
          <p:cNvCxnSpPr/>
          <p:nvPr/>
        </p:nvCxnSpPr>
        <p:spPr bwMode="auto">
          <a:xfrm flipV="1">
            <a:off x="3131344" y="3508044"/>
            <a:ext cx="0" cy="69595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Rectangle 101"/>
          <p:cNvSpPr/>
          <p:nvPr/>
        </p:nvSpPr>
        <p:spPr>
          <a:xfrm>
            <a:off x="2932865" y="3581340"/>
            <a:ext cx="3962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12</a:t>
            </a: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803</a:t>
            </a: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827</a:t>
            </a:r>
            <a:endParaRPr lang="nl-NL" sz="1000" dirty="0"/>
          </a:p>
        </p:txBody>
      </p:sp>
      <p:cxnSp>
        <p:nvCxnSpPr>
          <p:cNvPr id="103" name="Straight Connector 102"/>
          <p:cNvCxnSpPr/>
          <p:nvPr/>
        </p:nvCxnSpPr>
        <p:spPr bwMode="auto">
          <a:xfrm flipV="1">
            <a:off x="3695700" y="3508045"/>
            <a:ext cx="0" cy="69595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Rectangle 103"/>
          <p:cNvSpPr/>
          <p:nvPr/>
        </p:nvSpPr>
        <p:spPr>
          <a:xfrm>
            <a:off x="3497221" y="3581341"/>
            <a:ext cx="3962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18</a:t>
            </a: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676</a:t>
            </a: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673</a:t>
            </a:r>
            <a:endParaRPr lang="nl-NL" sz="1000" dirty="0"/>
          </a:p>
        </p:txBody>
      </p:sp>
      <p:cxnSp>
        <p:nvCxnSpPr>
          <p:cNvPr id="105" name="Straight Connector 104"/>
          <p:cNvCxnSpPr/>
          <p:nvPr/>
        </p:nvCxnSpPr>
        <p:spPr bwMode="auto">
          <a:xfrm flipV="1">
            <a:off x="4252913" y="3508044"/>
            <a:ext cx="0" cy="69595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Rectangle 105"/>
          <p:cNvSpPr/>
          <p:nvPr/>
        </p:nvSpPr>
        <p:spPr>
          <a:xfrm>
            <a:off x="4054434" y="3581340"/>
            <a:ext cx="3962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24</a:t>
            </a: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560</a:t>
            </a: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569</a:t>
            </a:r>
            <a:endParaRPr lang="nl-NL" sz="1000" dirty="0"/>
          </a:p>
        </p:txBody>
      </p:sp>
      <p:cxnSp>
        <p:nvCxnSpPr>
          <p:cNvPr id="107" name="Straight Connector 106"/>
          <p:cNvCxnSpPr/>
          <p:nvPr/>
        </p:nvCxnSpPr>
        <p:spPr bwMode="auto">
          <a:xfrm flipV="1">
            <a:off x="4814887" y="3508045"/>
            <a:ext cx="0" cy="69595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Rectangle 107"/>
          <p:cNvSpPr/>
          <p:nvPr/>
        </p:nvSpPr>
        <p:spPr>
          <a:xfrm>
            <a:off x="4616408" y="3581341"/>
            <a:ext cx="3962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30</a:t>
            </a: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459</a:t>
            </a: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465</a:t>
            </a:r>
            <a:endParaRPr lang="nl-NL" sz="1000" dirty="0"/>
          </a:p>
        </p:txBody>
      </p:sp>
      <p:cxnSp>
        <p:nvCxnSpPr>
          <p:cNvPr id="109" name="Straight Connector 108"/>
          <p:cNvCxnSpPr/>
          <p:nvPr/>
        </p:nvCxnSpPr>
        <p:spPr bwMode="auto">
          <a:xfrm flipV="1">
            <a:off x="5372100" y="3512807"/>
            <a:ext cx="0" cy="69595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Rectangle 109"/>
          <p:cNvSpPr/>
          <p:nvPr/>
        </p:nvSpPr>
        <p:spPr>
          <a:xfrm>
            <a:off x="5173621" y="3586103"/>
            <a:ext cx="3962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36</a:t>
            </a: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377</a:t>
            </a: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372</a:t>
            </a:r>
            <a:endParaRPr lang="nl-NL" sz="1000" dirty="0"/>
          </a:p>
        </p:txBody>
      </p:sp>
      <p:cxnSp>
        <p:nvCxnSpPr>
          <p:cNvPr id="111" name="Straight Connector 110"/>
          <p:cNvCxnSpPr/>
          <p:nvPr/>
        </p:nvCxnSpPr>
        <p:spPr bwMode="auto">
          <a:xfrm flipV="1">
            <a:off x="5934074" y="3508045"/>
            <a:ext cx="0" cy="69595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Rectangle 111"/>
          <p:cNvSpPr/>
          <p:nvPr/>
        </p:nvSpPr>
        <p:spPr>
          <a:xfrm>
            <a:off x="5735595" y="3581341"/>
            <a:ext cx="3962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42</a:t>
            </a: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265</a:t>
            </a: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289</a:t>
            </a:r>
            <a:endParaRPr lang="nl-NL" sz="1000" dirty="0"/>
          </a:p>
        </p:txBody>
      </p:sp>
      <p:cxnSp>
        <p:nvCxnSpPr>
          <p:cNvPr id="113" name="Straight Connector 112"/>
          <p:cNvCxnSpPr/>
          <p:nvPr/>
        </p:nvCxnSpPr>
        <p:spPr bwMode="auto">
          <a:xfrm flipV="1">
            <a:off x="6488905" y="3510426"/>
            <a:ext cx="0" cy="69595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Rectangle 113"/>
          <p:cNvSpPr/>
          <p:nvPr/>
        </p:nvSpPr>
        <p:spPr>
          <a:xfrm>
            <a:off x="6290426" y="3583722"/>
            <a:ext cx="3962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48</a:t>
            </a: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182</a:t>
            </a: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208</a:t>
            </a:r>
            <a:endParaRPr lang="nl-NL" sz="1000" dirty="0"/>
          </a:p>
        </p:txBody>
      </p:sp>
      <p:cxnSp>
        <p:nvCxnSpPr>
          <p:cNvPr id="115" name="Straight Connector 114"/>
          <p:cNvCxnSpPr/>
          <p:nvPr/>
        </p:nvCxnSpPr>
        <p:spPr bwMode="auto">
          <a:xfrm flipV="1">
            <a:off x="7053261" y="3512807"/>
            <a:ext cx="0" cy="69595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Rectangle 115"/>
          <p:cNvSpPr/>
          <p:nvPr/>
        </p:nvSpPr>
        <p:spPr>
          <a:xfrm>
            <a:off x="6854782" y="3586103"/>
            <a:ext cx="3962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54</a:t>
            </a: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140</a:t>
            </a: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158</a:t>
            </a:r>
            <a:endParaRPr lang="nl-NL" sz="1000" dirty="0"/>
          </a:p>
        </p:txBody>
      </p:sp>
      <p:cxnSp>
        <p:nvCxnSpPr>
          <p:cNvPr id="117" name="Straight Connector 116"/>
          <p:cNvCxnSpPr/>
          <p:nvPr/>
        </p:nvCxnSpPr>
        <p:spPr bwMode="auto">
          <a:xfrm flipV="1">
            <a:off x="7608092" y="3510426"/>
            <a:ext cx="0" cy="69595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Rectangle 117"/>
          <p:cNvSpPr/>
          <p:nvPr/>
        </p:nvSpPr>
        <p:spPr>
          <a:xfrm>
            <a:off x="7409613" y="3583722"/>
            <a:ext cx="3962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60</a:t>
            </a: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99</a:t>
            </a:r>
          </a:p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115</a:t>
            </a:r>
            <a:endParaRPr lang="nl-NL" sz="1000" dirty="0"/>
          </a:p>
        </p:txBody>
      </p:sp>
      <p:sp>
        <p:nvSpPr>
          <p:cNvPr id="119" name="Freeform 118"/>
          <p:cNvSpPr/>
          <p:nvPr/>
        </p:nvSpPr>
        <p:spPr bwMode="auto">
          <a:xfrm>
            <a:off x="2009955" y="2472111"/>
            <a:ext cx="5607170" cy="203439"/>
          </a:xfrm>
          <a:custGeom>
            <a:avLst/>
            <a:gdLst>
              <a:gd name="connsiteX0" fmla="*/ 0 w 5607170"/>
              <a:gd name="connsiteY0" fmla="*/ 203439 h 203439"/>
              <a:gd name="connsiteX1" fmla="*/ 99203 w 5607170"/>
              <a:gd name="connsiteY1" fmla="*/ 199126 h 203439"/>
              <a:gd name="connsiteX2" fmla="*/ 198407 w 5607170"/>
              <a:gd name="connsiteY2" fmla="*/ 186186 h 203439"/>
              <a:gd name="connsiteX3" fmla="*/ 284671 w 5607170"/>
              <a:gd name="connsiteY3" fmla="*/ 177560 h 203439"/>
              <a:gd name="connsiteX4" fmla="*/ 383875 w 5607170"/>
              <a:gd name="connsiteY4" fmla="*/ 173247 h 203439"/>
              <a:gd name="connsiteX5" fmla="*/ 470139 w 5607170"/>
              <a:gd name="connsiteY5" fmla="*/ 143054 h 203439"/>
              <a:gd name="connsiteX6" fmla="*/ 565030 w 5607170"/>
              <a:gd name="connsiteY6" fmla="*/ 143054 h 203439"/>
              <a:gd name="connsiteX7" fmla="*/ 664234 w 5607170"/>
              <a:gd name="connsiteY7" fmla="*/ 117175 h 203439"/>
              <a:gd name="connsiteX8" fmla="*/ 754811 w 5607170"/>
              <a:gd name="connsiteY8" fmla="*/ 134428 h 203439"/>
              <a:gd name="connsiteX9" fmla="*/ 845388 w 5607170"/>
              <a:gd name="connsiteY9" fmla="*/ 121488 h 203439"/>
              <a:gd name="connsiteX10" fmla="*/ 940279 w 5607170"/>
              <a:gd name="connsiteY10" fmla="*/ 99922 h 203439"/>
              <a:gd name="connsiteX11" fmla="*/ 1035170 w 5607170"/>
              <a:gd name="connsiteY11" fmla="*/ 117175 h 203439"/>
              <a:gd name="connsiteX12" fmla="*/ 1130060 w 5607170"/>
              <a:gd name="connsiteY12" fmla="*/ 117175 h 203439"/>
              <a:gd name="connsiteX13" fmla="*/ 1220637 w 5607170"/>
              <a:gd name="connsiteY13" fmla="*/ 86983 h 203439"/>
              <a:gd name="connsiteX14" fmla="*/ 1315528 w 5607170"/>
              <a:gd name="connsiteY14" fmla="*/ 117175 h 203439"/>
              <a:gd name="connsiteX15" fmla="*/ 1406105 w 5607170"/>
              <a:gd name="connsiteY15" fmla="*/ 125801 h 203439"/>
              <a:gd name="connsiteX16" fmla="*/ 1500996 w 5607170"/>
              <a:gd name="connsiteY16" fmla="*/ 86983 h 203439"/>
              <a:gd name="connsiteX17" fmla="*/ 1591573 w 5607170"/>
              <a:gd name="connsiteY17" fmla="*/ 86983 h 203439"/>
              <a:gd name="connsiteX18" fmla="*/ 1686464 w 5607170"/>
              <a:gd name="connsiteY18" fmla="*/ 95609 h 203439"/>
              <a:gd name="connsiteX19" fmla="*/ 1777041 w 5607170"/>
              <a:gd name="connsiteY19" fmla="*/ 65416 h 203439"/>
              <a:gd name="connsiteX20" fmla="*/ 1876245 w 5607170"/>
              <a:gd name="connsiteY20" fmla="*/ 65416 h 203439"/>
              <a:gd name="connsiteX21" fmla="*/ 1966822 w 5607170"/>
              <a:gd name="connsiteY21" fmla="*/ 86983 h 203439"/>
              <a:gd name="connsiteX22" fmla="*/ 2057400 w 5607170"/>
              <a:gd name="connsiteY22" fmla="*/ 86983 h 203439"/>
              <a:gd name="connsiteX23" fmla="*/ 2152290 w 5607170"/>
              <a:gd name="connsiteY23" fmla="*/ 65416 h 203439"/>
              <a:gd name="connsiteX24" fmla="*/ 2247181 w 5607170"/>
              <a:gd name="connsiteY24" fmla="*/ 91296 h 203439"/>
              <a:gd name="connsiteX25" fmla="*/ 2342071 w 5607170"/>
              <a:gd name="connsiteY25" fmla="*/ 69730 h 203439"/>
              <a:gd name="connsiteX26" fmla="*/ 2432649 w 5607170"/>
              <a:gd name="connsiteY26" fmla="*/ 86983 h 203439"/>
              <a:gd name="connsiteX27" fmla="*/ 2527539 w 5607170"/>
              <a:gd name="connsiteY27" fmla="*/ 65416 h 203439"/>
              <a:gd name="connsiteX28" fmla="*/ 2622430 w 5607170"/>
              <a:gd name="connsiteY28" fmla="*/ 91296 h 203439"/>
              <a:gd name="connsiteX29" fmla="*/ 2713007 w 5607170"/>
              <a:gd name="connsiteY29" fmla="*/ 30911 h 203439"/>
              <a:gd name="connsiteX30" fmla="*/ 2807898 w 5607170"/>
              <a:gd name="connsiteY30" fmla="*/ 65416 h 203439"/>
              <a:gd name="connsiteX31" fmla="*/ 2902788 w 5607170"/>
              <a:gd name="connsiteY31" fmla="*/ 56790 h 203439"/>
              <a:gd name="connsiteX32" fmla="*/ 2993366 w 5607170"/>
              <a:gd name="connsiteY32" fmla="*/ 65416 h 203439"/>
              <a:gd name="connsiteX33" fmla="*/ 3088256 w 5607170"/>
              <a:gd name="connsiteY33" fmla="*/ 9345 h 203439"/>
              <a:gd name="connsiteX34" fmla="*/ 3178834 w 5607170"/>
              <a:gd name="connsiteY34" fmla="*/ 13658 h 203439"/>
              <a:gd name="connsiteX35" fmla="*/ 3278037 w 5607170"/>
              <a:gd name="connsiteY35" fmla="*/ 39537 h 203439"/>
              <a:gd name="connsiteX36" fmla="*/ 3368615 w 5607170"/>
              <a:gd name="connsiteY36" fmla="*/ 30911 h 203439"/>
              <a:gd name="connsiteX37" fmla="*/ 3459192 w 5607170"/>
              <a:gd name="connsiteY37" fmla="*/ 65416 h 203439"/>
              <a:gd name="connsiteX38" fmla="*/ 3554083 w 5607170"/>
              <a:gd name="connsiteY38" fmla="*/ 9345 h 203439"/>
              <a:gd name="connsiteX39" fmla="*/ 3648973 w 5607170"/>
              <a:gd name="connsiteY39" fmla="*/ 9345 h 203439"/>
              <a:gd name="connsiteX40" fmla="*/ 3739551 w 5607170"/>
              <a:gd name="connsiteY40" fmla="*/ 35224 h 203439"/>
              <a:gd name="connsiteX41" fmla="*/ 3834441 w 5607170"/>
              <a:gd name="connsiteY41" fmla="*/ 48164 h 203439"/>
              <a:gd name="connsiteX42" fmla="*/ 3925019 w 5607170"/>
              <a:gd name="connsiteY42" fmla="*/ 30911 h 203439"/>
              <a:gd name="connsiteX43" fmla="*/ 4019909 w 5607170"/>
              <a:gd name="connsiteY43" fmla="*/ 17971 h 203439"/>
              <a:gd name="connsiteX44" fmla="*/ 4114800 w 5607170"/>
              <a:gd name="connsiteY44" fmla="*/ 35224 h 203439"/>
              <a:gd name="connsiteX45" fmla="*/ 4205377 w 5607170"/>
              <a:gd name="connsiteY45" fmla="*/ 43850 h 203439"/>
              <a:gd name="connsiteX46" fmla="*/ 4300268 w 5607170"/>
              <a:gd name="connsiteY46" fmla="*/ 26598 h 203439"/>
              <a:gd name="connsiteX47" fmla="*/ 4395158 w 5607170"/>
              <a:gd name="connsiteY47" fmla="*/ 30911 h 203439"/>
              <a:gd name="connsiteX48" fmla="*/ 4485736 w 5607170"/>
              <a:gd name="connsiteY48" fmla="*/ 35224 h 203439"/>
              <a:gd name="connsiteX49" fmla="*/ 4580626 w 5607170"/>
              <a:gd name="connsiteY49" fmla="*/ 35224 h 203439"/>
              <a:gd name="connsiteX50" fmla="*/ 4666890 w 5607170"/>
              <a:gd name="connsiteY50" fmla="*/ 39537 h 203439"/>
              <a:gd name="connsiteX51" fmla="*/ 4766094 w 5607170"/>
              <a:gd name="connsiteY51" fmla="*/ 69730 h 203439"/>
              <a:gd name="connsiteX52" fmla="*/ 4856671 w 5607170"/>
              <a:gd name="connsiteY52" fmla="*/ 104235 h 203439"/>
              <a:gd name="connsiteX53" fmla="*/ 4951562 w 5607170"/>
              <a:gd name="connsiteY53" fmla="*/ 65416 h 203439"/>
              <a:gd name="connsiteX54" fmla="*/ 5046453 w 5607170"/>
              <a:gd name="connsiteY54" fmla="*/ 56790 h 203439"/>
              <a:gd name="connsiteX55" fmla="*/ 5137030 w 5607170"/>
              <a:gd name="connsiteY55" fmla="*/ 61103 h 203439"/>
              <a:gd name="connsiteX56" fmla="*/ 5236234 w 5607170"/>
              <a:gd name="connsiteY56" fmla="*/ 61103 h 203439"/>
              <a:gd name="connsiteX57" fmla="*/ 5326811 w 5607170"/>
              <a:gd name="connsiteY57" fmla="*/ 91296 h 203439"/>
              <a:gd name="connsiteX58" fmla="*/ 5421702 w 5607170"/>
              <a:gd name="connsiteY58" fmla="*/ 134428 h 203439"/>
              <a:gd name="connsiteX59" fmla="*/ 5512279 w 5607170"/>
              <a:gd name="connsiteY59" fmla="*/ 61103 h 203439"/>
              <a:gd name="connsiteX60" fmla="*/ 5607170 w 5607170"/>
              <a:gd name="connsiteY60" fmla="*/ 91296 h 2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607170" h="203439">
                <a:moveTo>
                  <a:pt x="0" y="203439"/>
                </a:moveTo>
                <a:cubicBezTo>
                  <a:pt x="33067" y="202720"/>
                  <a:pt x="66135" y="202001"/>
                  <a:pt x="99203" y="199126"/>
                </a:cubicBezTo>
                <a:cubicBezTo>
                  <a:pt x="132271" y="196251"/>
                  <a:pt x="167496" y="189780"/>
                  <a:pt x="198407" y="186186"/>
                </a:cubicBezTo>
                <a:cubicBezTo>
                  <a:pt x="229318" y="182592"/>
                  <a:pt x="253760" y="179716"/>
                  <a:pt x="284671" y="177560"/>
                </a:cubicBezTo>
                <a:cubicBezTo>
                  <a:pt x="315582" y="175404"/>
                  <a:pt x="352964" y="178998"/>
                  <a:pt x="383875" y="173247"/>
                </a:cubicBezTo>
                <a:cubicBezTo>
                  <a:pt x="414786" y="167496"/>
                  <a:pt x="439947" y="148086"/>
                  <a:pt x="470139" y="143054"/>
                </a:cubicBezTo>
                <a:cubicBezTo>
                  <a:pt x="500331" y="138022"/>
                  <a:pt x="532681" y="147367"/>
                  <a:pt x="565030" y="143054"/>
                </a:cubicBezTo>
                <a:cubicBezTo>
                  <a:pt x="597379" y="138741"/>
                  <a:pt x="632604" y="118613"/>
                  <a:pt x="664234" y="117175"/>
                </a:cubicBezTo>
                <a:cubicBezTo>
                  <a:pt x="695864" y="115737"/>
                  <a:pt x="724619" y="133709"/>
                  <a:pt x="754811" y="134428"/>
                </a:cubicBezTo>
                <a:cubicBezTo>
                  <a:pt x="785003" y="135147"/>
                  <a:pt x="814477" y="127239"/>
                  <a:pt x="845388" y="121488"/>
                </a:cubicBezTo>
                <a:cubicBezTo>
                  <a:pt x="876299" y="115737"/>
                  <a:pt x="908649" y="100641"/>
                  <a:pt x="940279" y="99922"/>
                </a:cubicBezTo>
                <a:cubicBezTo>
                  <a:pt x="971909" y="99203"/>
                  <a:pt x="1003540" y="114300"/>
                  <a:pt x="1035170" y="117175"/>
                </a:cubicBezTo>
                <a:cubicBezTo>
                  <a:pt x="1066800" y="120050"/>
                  <a:pt x="1099149" y="122207"/>
                  <a:pt x="1130060" y="117175"/>
                </a:cubicBezTo>
                <a:cubicBezTo>
                  <a:pt x="1160971" y="112143"/>
                  <a:pt x="1189726" y="86983"/>
                  <a:pt x="1220637" y="86983"/>
                </a:cubicBezTo>
                <a:cubicBezTo>
                  <a:pt x="1251548" y="86983"/>
                  <a:pt x="1284617" y="110705"/>
                  <a:pt x="1315528" y="117175"/>
                </a:cubicBezTo>
                <a:cubicBezTo>
                  <a:pt x="1346439" y="123645"/>
                  <a:pt x="1375194" y="130833"/>
                  <a:pt x="1406105" y="125801"/>
                </a:cubicBezTo>
                <a:cubicBezTo>
                  <a:pt x="1437016" y="120769"/>
                  <a:pt x="1470085" y="93453"/>
                  <a:pt x="1500996" y="86983"/>
                </a:cubicBezTo>
                <a:cubicBezTo>
                  <a:pt x="1531907" y="80513"/>
                  <a:pt x="1560662" y="85545"/>
                  <a:pt x="1591573" y="86983"/>
                </a:cubicBezTo>
                <a:cubicBezTo>
                  <a:pt x="1622484" y="88421"/>
                  <a:pt x="1655553" y="99203"/>
                  <a:pt x="1686464" y="95609"/>
                </a:cubicBezTo>
                <a:cubicBezTo>
                  <a:pt x="1717375" y="92015"/>
                  <a:pt x="1745411" y="70448"/>
                  <a:pt x="1777041" y="65416"/>
                </a:cubicBezTo>
                <a:cubicBezTo>
                  <a:pt x="1808671" y="60384"/>
                  <a:pt x="1844615" y="61822"/>
                  <a:pt x="1876245" y="65416"/>
                </a:cubicBezTo>
                <a:cubicBezTo>
                  <a:pt x="1907875" y="69010"/>
                  <a:pt x="1936629" y="83388"/>
                  <a:pt x="1966822" y="86983"/>
                </a:cubicBezTo>
                <a:cubicBezTo>
                  <a:pt x="1997015" y="90578"/>
                  <a:pt x="2026489" y="90577"/>
                  <a:pt x="2057400" y="86983"/>
                </a:cubicBezTo>
                <a:cubicBezTo>
                  <a:pt x="2088311" y="83389"/>
                  <a:pt x="2120660" y="64697"/>
                  <a:pt x="2152290" y="65416"/>
                </a:cubicBezTo>
                <a:cubicBezTo>
                  <a:pt x="2183920" y="66135"/>
                  <a:pt x="2215551" y="90577"/>
                  <a:pt x="2247181" y="91296"/>
                </a:cubicBezTo>
                <a:cubicBezTo>
                  <a:pt x="2278811" y="92015"/>
                  <a:pt x="2311160" y="70449"/>
                  <a:pt x="2342071" y="69730"/>
                </a:cubicBezTo>
                <a:cubicBezTo>
                  <a:pt x="2372982" y="69011"/>
                  <a:pt x="2401738" y="87702"/>
                  <a:pt x="2432649" y="86983"/>
                </a:cubicBezTo>
                <a:cubicBezTo>
                  <a:pt x="2463560" y="86264"/>
                  <a:pt x="2495909" y="64697"/>
                  <a:pt x="2527539" y="65416"/>
                </a:cubicBezTo>
                <a:cubicBezTo>
                  <a:pt x="2559169" y="66135"/>
                  <a:pt x="2591519" y="97047"/>
                  <a:pt x="2622430" y="91296"/>
                </a:cubicBezTo>
                <a:cubicBezTo>
                  <a:pt x="2653341" y="85545"/>
                  <a:pt x="2682096" y="35224"/>
                  <a:pt x="2713007" y="30911"/>
                </a:cubicBezTo>
                <a:cubicBezTo>
                  <a:pt x="2743918" y="26598"/>
                  <a:pt x="2776268" y="61103"/>
                  <a:pt x="2807898" y="65416"/>
                </a:cubicBezTo>
                <a:cubicBezTo>
                  <a:pt x="2839528" y="69729"/>
                  <a:pt x="2871877" y="56790"/>
                  <a:pt x="2902788" y="56790"/>
                </a:cubicBezTo>
                <a:cubicBezTo>
                  <a:pt x="2933699" y="56790"/>
                  <a:pt x="2962455" y="73324"/>
                  <a:pt x="2993366" y="65416"/>
                </a:cubicBezTo>
                <a:cubicBezTo>
                  <a:pt x="3024277" y="57509"/>
                  <a:pt x="3057345" y="17971"/>
                  <a:pt x="3088256" y="9345"/>
                </a:cubicBezTo>
                <a:cubicBezTo>
                  <a:pt x="3119167" y="719"/>
                  <a:pt x="3147204" y="8626"/>
                  <a:pt x="3178834" y="13658"/>
                </a:cubicBezTo>
                <a:cubicBezTo>
                  <a:pt x="3210464" y="18690"/>
                  <a:pt x="3246407" y="36662"/>
                  <a:pt x="3278037" y="39537"/>
                </a:cubicBezTo>
                <a:cubicBezTo>
                  <a:pt x="3309667" y="42412"/>
                  <a:pt x="3338422" y="26598"/>
                  <a:pt x="3368615" y="30911"/>
                </a:cubicBezTo>
                <a:cubicBezTo>
                  <a:pt x="3398808" y="35224"/>
                  <a:pt x="3428281" y="69010"/>
                  <a:pt x="3459192" y="65416"/>
                </a:cubicBezTo>
                <a:cubicBezTo>
                  <a:pt x="3490103" y="61822"/>
                  <a:pt x="3522453" y="18690"/>
                  <a:pt x="3554083" y="9345"/>
                </a:cubicBezTo>
                <a:cubicBezTo>
                  <a:pt x="3585713" y="0"/>
                  <a:pt x="3618062" y="5032"/>
                  <a:pt x="3648973" y="9345"/>
                </a:cubicBezTo>
                <a:cubicBezTo>
                  <a:pt x="3679884" y="13658"/>
                  <a:pt x="3708640" y="28754"/>
                  <a:pt x="3739551" y="35224"/>
                </a:cubicBezTo>
                <a:cubicBezTo>
                  <a:pt x="3770462" y="41694"/>
                  <a:pt x="3803530" y="48883"/>
                  <a:pt x="3834441" y="48164"/>
                </a:cubicBezTo>
                <a:cubicBezTo>
                  <a:pt x="3865352" y="47445"/>
                  <a:pt x="3894108" y="35943"/>
                  <a:pt x="3925019" y="30911"/>
                </a:cubicBezTo>
                <a:cubicBezTo>
                  <a:pt x="3955930" y="25879"/>
                  <a:pt x="3988279" y="17252"/>
                  <a:pt x="4019909" y="17971"/>
                </a:cubicBezTo>
                <a:cubicBezTo>
                  <a:pt x="4051539" y="18690"/>
                  <a:pt x="4083889" y="30911"/>
                  <a:pt x="4114800" y="35224"/>
                </a:cubicBezTo>
                <a:cubicBezTo>
                  <a:pt x="4145711" y="39537"/>
                  <a:pt x="4174466" y="45288"/>
                  <a:pt x="4205377" y="43850"/>
                </a:cubicBezTo>
                <a:cubicBezTo>
                  <a:pt x="4236288" y="42412"/>
                  <a:pt x="4268638" y="28754"/>
                  <a:pt x="4300268" y="26598"/>
                </a:cubicBezTo>
                <a:cubicBezTo>
                  <a:pt x="4331898" y="24442"/>
                  <a:pt x="4395158" y="30911"/>
                  <a:pt x="4395158" y="30911"/>
                </a:cubicBezTo>
                <a:cubicBezTo>
                  <a:pt x="4426069" y="32349"/>
                  <a:pt x="4454825" y="34505"/>
                  <a:pt x="4485736" y="35224"/>
                </a:cubicBezTo>
                <a:cubicBezTo>
                  <a:pt x="4516647" y="35943"/>
                  <a:pt x="4550434" y="34505"/>
                  <a:pt x="4580626" y="35224"/>
                </a:cubicBezTo>
                <a:cubicBezTo>
                  <a:pt x="4610818" y="35943"/>
                  <a:pt x="4635979" y="33786"/>
                  <a:pt x="4666890" y="39537"/>
                </a:cubicBezTo>
                <a:cubicBezTo>
                  <a:pt x="4697801" y="45288"/>
                  <a:pt x="4734464" y="58947"/>
                  <a:pt x="4766094" y="69730"/>
                </a:cubicBezTo>
                <a:cubicBezTo>
                  <a:pt x="4797724" y="80513"/>
                  <a:pt x="4825760" y="104954"/>
                  <a:pt x="4856671" y="104235"/>
                </a:cubicBezTo>
                <a:cubicBezTo>
                  <a:pt x="4887582" y="103516"/>
                  <a:pt x="4919932" y="73324"/>
                  <a:pt x="4951562" y="65416"/>
                </a:cubicBezTo>
                <a:cubicBezTo>
                  <a:pt x="4983192" y="57508"/>
                  <a:pt x="5015542" y="57509"/>
                  <a:pt x="5046453" y="56790"/>
                </a:cubicBezTo>
                <a:cubicBezTo>
                  <a:pt x="5077364" y="56071"/>
                  <a:pt x="5105400" y="60384"/>
                  <a:pt x="5137030" y="61103"/>
                </a:cubicBezTo>
                <a:cubicBezTo>
                  <a:pt x="5168660" y="61822"/>
                  <a:pt x="5204604" y="56071"/>
                  <a:pt x="5236234" y="61103"/>
                </a:cubicBezTo>
                <a:cubicBezTo>
                  <a:pt x="5267864" y="66135"/>
                  <a:pt x="5295900" y="79075"/>
                  <a:pt x="5326811" y="91296"/>
                </a:cubicBezTo>
                <a:cubicBezTo>
                  <a:pt x="5357722" y="103517"/>
                  <a:pt x="5390791" y="139460"/>
                  <a:pt x="5421702" y="134428"/>
                </a:cubicBezTo>
                <a:cubicBezTo>
                  <a:pt x="5452613" y="129396"/>
                  <a:pt x="5481368" y="68292"/>
                  <a:pt x="5512279" y="61103"/>
                </a:cubicBezTo>
                <a:cubicBezTo>
                  <a:pt x="5543190" y="53914"/>
                  <a:pt x="5575180" y="72605"/>
                  <a:pt x="5607170" y="91296"/>
                </a:cubicBezTo>
              </a:path>
            </a:pathLst>
          </a:custGeom>
          <a:noFill/>
          <a:ln w="254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2009955" y="2004846"/>
            <a:ext cx="5607170" cy="687957"/>
          </a:xfrm>
          <a:custGeom>
            <a:avLst/>
            <a:gdLst>
              <a:gd name="connsiteX0" fmla="*/ 0 w 5607170"/>
              <a:gd name="connsiteY0" fmla="*/ 687957 h 687957"/>
              <a:gd name="connsiteX1" fmla="*/ 99203 w 5607170"/>
              <a:gd name="connsiteY1" fmla="*/ 618946 h 687957"/>
              <a:gd name="connsiteX2" fmla="*/ 194094 w 5607170"/>
              <a:gd name="connsiteY2" fmla="*/ 472297 h 687957"/>
              <a:gd name="connsiteX3" fmla="*/ 284671 w 5607170"/>
              <a:gd name="connsiteY3" fmla="*/ 338587 h 687957"/>
              <a:gd name="connsiteX4" fmla="*/ 383875 w 5607170"/>
              <a:gd name="connsiteY4" fmla="*/ 269576 h 687957"/>
              <a:gd name="connsiteX5" fmla="*/ 474453 w 5607170"/>
              <a:gd name="connsiteY5" fmla="*/ 226444 h 687957"/>
              <a:gd name="connsiteX6" fmla="*/ 565030 w 5607170"/>
              <a:gd name="connsiteY6" fmla="*/ 200564 h 687957"/>
              <a:gd name="connsiteX7" fmla="*/ 659920 w 5607170"/>
              <a:gd name="connsiteY7" fmla="*/ 196251 h 687957"/>
              <a:gd name="connsiteX8" fmla="*/ 750498 w 5607170"/>
              <a:gd name="connsiteY8" fmla="*/ 213504 h 687957"/>
              <a:gd name="connsiteX9" fmla="*/ 854015 w 5607170"/>
              <a:gd name="connsiteY9" fmla="*/ 200564 h 687957"/>
              <a:gd name="connsiteX10" fmla="*/ 940279 w 5607170"/>
              <a:gd name="connsiteY10" fmla="*/ 170372 h 687957"/>
              <a:gd name="connsiteX11" fmla="*/ 1035170 w 5607170"/>
              <a:gd name="connsiteY11" fmla="*/ 174685 h 687957"/>
              <a:gd name="connsiteX12" fmla="*/ 1125747 w 5607170"/>
              <a:gd name="connsiteY12" fmla="*/ 144493 h 687957"/>
              <a:gd name="connsiteX13" fmla="*/ 1220637 w 5607170"/>
              <a:gd name="connsiteY13" fmla="*/ 118614 h 687957"/>
              <a:gd name="connsiteX14" fmla="*/ 1315528 w 5607170"/>
              <a:gd name="connsiteY14" fmla="*/ 118614 h 687957"/>
              <a:gd name="connsiteX15" fmla="*/ 1410419 w 5607170"/>
              <a:gd name="connsiteY15" fmla="*/ 148806 h 687957"/>
              <a:gd name="connsiteX16" fmla="*/ 1505309 w 5607170"/>
              <a:gd name="connsiteY16" fmla="*/ 114300 h 687957"/>
              <a:gd name="connsiteX17" fmla="*/ 1591573 w 5607170"/>
              <a:gd name="connsiteY17" fmla="*/ 118614 h 687957"/>
              <a:gd name="connsiteX18" fmla="*/ 1682151 w 5607170"/>
              <a:gd name="connsiteY18" fmla="*/ 118614 h 687957"/>
              <a:gd name="connsiteX19" fmla="*/ 1772728 w 5607170"/>
              <a:gd name="connsiteY19" fmla="*/ 118614 h 687957"/>
              <a:gd name="connsiteX20" fmla="*/ 1871932 w 5607170"/>
              <a:gd name="connsiteY20" fmla="*/ 122927 h 687957"/>
              <a:gd name="connsiteX21" fmla="*/ 1966822 w 5607170"/>
              <a:gd name="connsiteY21" fmla="*/ 144493 h 687957"/>
              <a:gd name="connsiteX22" fmla="*/ 2057400 w 5607170"/>
              <a:gd name="connsiteY22" fmla="*/ 118614 h 687957"/>
              <a:gd name="connsiteX23" fmla="*/ 2156603 w 5607170"/>
              <a:gd name="connsiteY23" fmla="*/ 92734 h 687957"/>
              <a:gd name="connsiteX24" fmla="*/ 2247181 w 5607170"/>
              <a:gd name="connsiteY24" fmla="*/ 118614 h 687957"/>
              <a:gd name="connsiteX25" fmla="*/ 2342071 w 5607170"/>
              <a:gd name="connsiteY25" fmla="*/ 122927 h 687957"/>
              <a:gd name="connsiteX26" fmla="*/ 2436962 w 5607170"/>
              <a:gd name="connsiteY26" fmla="*/ 92734 h 687957"/>
              <a:gd name="connsiteX27" fmla="*/ 2523226 w 5607170"/>
              <a:gd name="connsiteY27" fmla="*/ 66855 h 687957"/>
              <a:gd name="connsiteX28" fmla="*/ 2622430 w 5607170"/>
              <a:gd name="connsiteY28" fmla="*/ 122927 h 687957"/>
              <a:gd name="connsiteX29" fmla="*/ 2713007 w 5607170"/>
              <a:gd name="connsiteY29" fmla="*/ 62542 h 687957"/>
              <a:gd name="connsiteX30" fmla="*/ 2807898 w 5607170"/>
              <a:gd name="connsiteY30" fmla="*/ 97048 h 687957"/>
              <a:gd name="connsiteX31" fmla="*/ 2898475 w 5607170"/>
              <a:gd name="connsiteY31" fmla="*/ 92734 h 687957"/>
              <a:gd name="connsiteX32" fmla="*/ 2997679 w 5607170"/>
              <a:gd name="connsiteY32" fmla="*/ 66855 h 687957"/>
              <a:gd name="connsiteX33" fmla="*/ 3088256 w 5607170"/>
              <a:gd name="connsiteY33" fmla="*/ 97048 h 687957"/>
              <a:gd name="connsiteX34" fmla="*/ 3183147 w 5607170"/>
              <a:gd name="connsiteY34" fmla="*/ 88421 h 687957"/>
              <a:gd name="connsiteX35" fmla="*/ 3273724 w 5607170"/>
              <a:gd name="connsiteY35" fmla="*/ 122927 h 687957"/>
              <a:gd name="connsiteX36" fmla="*/ 3368615 w 5607170"/>
              <a:gd name="connsiteY36" fmla="*/ 118614 h 687957"/>
              <a:gd name="connsiteX37" fmla="*/ 3463505 w 5607170"/>
              <a:gd name="connsiteY37" fmla="*/ 109987 h 687957"/>
              <a:gd name="connsiteX38" fmla="*/ 3549770 w 5607170"/>
              <a:gd name="connsiteY38" fmla="*/ 92734 h 687957"/>
              <a:gd name="connsiteX39" fmla="*/ 3644660 w 5607170"/>
              <a:gd name="connsiteY39" fmla="*/ 66855 h 687957"/>
              <a:gd name="connsiteX40" fmla="*/ 3743864 w 5607170"/>
              <a:gd name="connsiteY40" fmla="*/ 127240 h 687957"/>
              <a:gd name="connsiteX41" fmla="*/ 3834441 w 5607170"/>
              <a:gd name="connsiteY41" fmla="*/ 66855 h 687957"/>
              <a:gd name="connsiteX42" fmla="*/ 3925019 w 5607170"/>
              <a:gd name="connsiteY42" fmla="*/ 66855 h 687957"/>
              <a:gd name="connsiteX43" fmla="*/ 4015596 w 5607170"/>
              <a:gd name="connsiteY43" fmla="*/ 71168 h 687957"/>
              <a:gd name="connsiteX44" fmla="*/ 4110487 w 5607170"/>
              <a:gd name="connsiteY44" fmla="*/ 92734 h 687957"/>
              <a:gd name="connsiteX45" fmla="*/ 4205377 w 5607170"/>
              <a:gd name="connsiteY45" fmla="*/ 66855 h 687957"/>
              <a:gd name="connsiteX46" fmla="*/ 4304581 w 5607170"/>
              <a:gd name="connsiteY46" fmla="*/ 32349 h 687957"/>
              <a:gd name="connsiteX47" fmla="*/ 4395158 w 5607170"/>
              <a:gd name="connsiteY47" fmla="*/ 36663 h 687957"/>
              <a:gd name="connsiteX48" fmla="*/ 4490049 w 5607170"/>
              <a:gd name="connsiteY48" fmla="*/ 114300 h 687957"/>
              <a:gd name="connsiteX49" fmla="*/ 4580626 w 5607170"/>
              <a:gd name="connsiteY49" fmla="*/ 66855 h 687957"/>
              <a:gd name="connsiteX50" fmla="*/ 4666890 w 5607170"/>
              <a:gd name="connsiteY50" fmla="*/ 36663 h 687957"/>
              <a:gd name="connsiteX51" fmla="*/ 4770407 w 5607170"/>
              <a:gd name="connsiteY51" fmla="*/ 71168 h 687957"/>
              <a:gd name="connsiteX52" fmla="*/ 4860985 w 5607170"/>
              <a:gd name="connsiteY52" fmla="*/ 6470 h 687957"/>
              <a:gd name="connsiteX53" fmla="*/ 4955875 w 5607170"/>
              <a:gd name="connsiteY53" fmla="*/ 32349 h 687957"/>
              <a:gd name="connsiteX54" fmla="*/ 5046453 w 5607170"/>
              <a:gd name="connsiteY54" fmla="*/ 45289 h 687957"/>
              <a:gd name="connsiteX55" fmla="*/ 5137030 w 5607170"/>
              <a:gd name="connsiteY55" fmla="*/ 40976 h 687957"/>
              <a:gd name="connsiteX56" fmla="*/ 5244860 w 5607170"/>
              <a:gd name="connsiteY56" fmla="*/ 66855 h 687957"/>
              <a:gd name="connsiteX57" fmla="*/ 5326811 w 5607170"/>
              <a:gd name="connsiteY57" fmla="*/ 53915 h 687957"/>
              <a:gd name="connsiteX58" fmla="*/ 5417388 w 5607170"/>
              <a:gd name="connsiteY58" fmla="*/ 62542 h 687957"/>
              <a:gd name="connsiteX59" fmla="*/ 5516592 w 5607170"/>
              <a:gd name="connsiteY59" fmla="*/ 6470 h 687957"/>
              <a:gd name="connsiteX60" fmla="*/ 5607170 w 5607170"/>
              <a:gd name="connsiteY60" fmla="*/ 40976 h 68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607170" h="687957">
                <a:moveTo>
                  <a:pt x="0" y="687957"/>
                </a:moveTo>
                <a:cubicBezTo>
                  <a:pt x="33427" y="671423"/>
                  <a:pt x="66854" y="654889"/>
                  <a:pt x="99203" y="618946"/>
                </a:cubicBezTo>
                <a:cubicBezTo>
                  <a:pt x="131552" y="583003"/>
                  <a:pt x="163183" y="519023"/>
                  <a:pt x="194094" y="472297"/>
                </a:cubicBezTo>
                <a:cubicBezTo>
                  <a:pt x="225005" y="425571"/>
                  <a:pt x="253041" y="372374"/>
                  <a:pt x="284671" y="338587"/>
                </a:cubicBezTo>
                <a:cubicBezTo>
                  <a:pt x="316301" y="304800"/>
                  <a:pt x="352245" y="288267"/>
                  <a:pt x="383875" y="269576"/>
                </a:cubicBezTo>
                <a:cubicBezTo>
                  <a:pt x="415505" y="250886"/>
                  <a:pt x="444261" y="237946"/>
                  <a:pt x="474453" y="226444"/>
                </a:cubicBezTo>
                <a:cubicBezTo>
                  <a:pt x="504645" y="214942"/>
                  <a:pt x="534119" y="205596"/>
                  <a:pt x="565030" y="200564"/>
                </a:cubicBezTo>
                <a:cubicBezTo>
                  <a:pt x="595941" y="195532"/>
                  <a:pt x="629009" y="194094"/>
                  <a:pt x="659920" y="196251"/>
                </a:cubicBezTo>
                <a:cubicBezTo>
                  <a:pt x="690831" y="198408"/>
                  <a:pt x="718149" y="212785"/>
                  <a:pt x="750498" y="213504"/>
                </a:cubicBezTo>
                <a:cubicBezTo>
                  <a:pt x="782847" y="214223"/>
                  <a:pt x="822385" y="207753"/>
                  <a:pt x="854015" y="200564"/>
                </a:cubicBezTo>
                <a:cubicBezTo>
                  <a:pt x="885645" y="193375"/>
                  <a:pt x="910086" y="174685"/>
                  <a:pt x="940279" y="170372"/>
                </a:cubicBezTo>
                <a:cubicBezTo>
                  <a:pt x="970472" y="166059"/>
                  <a:pt x="1004259" y="178998"/>
                  <a:pt x="1035170" y="174685"/>
                </a:cubicBezTo>
                <a:cubicBezTo>
                  <a:pt x="1066081" y="170372"/>
                  <a:pt x="1094836" y="153838"/>
                  <a:pt x="1125747" y="144493"/>
                </a:cubicBezTo>
                <a:cubicBezTo>
                  <a:pt x="1156658" y="135148"/>
                  <a:pt x="1189007" y="122927"/>
                  <a:pt x="1220637" y="118614"/>
                </a:cubicBezTo>
                <a:cubicBezTo>
                  <a:pt x="1252267" y="114301"/>
                  <a:pt x="1283898" y="113582"/>
                  <a:pt x="1315528" y="118614"/>
                </a:cubicBezTo>
                <a:cubicBezTo>
                  <a:pt x="1347158" y="123646"/>
                  <a:pt x="1378789" y="149525"/>
                  <a:pt x="1410419" y="148806"/>
                </a:cubicBezTo>
                <a:cubicBezTo>
                  <a:pt x="1442049" y="148087"/>
                  <a:pt x="1475117" y="119332"/>
                  <a:pt x="1505309" y="114300"/>
                </a:cubicBezTo>
                <a:cubicBezTo>
                  <a:pt x="1535501" y="109268"/>
                  <a:pt x="1562099" y="117895"/>
                  <a:pt x="1591573" y="118614"/>
                </a:cubicBezTo>
                <a:cubicBezTo>
                  <a:pt x="1621047" y="119333"/>
                  <a:pt x="1682151" y="118614"/>
                  <a:pt x="1682151" y="118614"/>
                </a:cubicBezTo>
                <a:cubicBezTo>
                  <a:pt x="1712343" y="118614"/>
                  <a:pt x="1741098" y="117895"/>
                  <a:pt x="1772728" y="118614"/>
                </a:cubicBezTo>
                <a:cubicBezTo>
                  <a:pt x="1804358" y="119333"/>
                  <a:pt x="1839583" y="118614"/>
                  <a:pt x="1871932" y="122927"/>
                </a:cubicBezTo>
                <a:cubicBezTo>
                  <a:pt x="1904281" y="127240"/>
                  <a:pt x="1935911" y="145212"/>
                  <a:pt x="1966822" y="144493"/>
                </a:cubicBezTo>
                <a:cubicBezTo>
                  <a:pt x="1997733" y="143774"/>
                  <a:pt x="2025770" y="127240"/>
                  <a:pt x="2057400" y="118614"/>
                </a:cubicBezTo>
                <a:cubicBezTo>
                  <a:pt x="2089030" y="109988"/>
                  <a:pt x="2124973" y="92734"/>
                  <a:pt x="2156603" y="92734"/>
                </a:cubicBezTo>
                <a:cubicBezTo>
                  <a:pt x="2188233" y="92734"/>
                  <a:pt x="2216270" y="113582"/>
                  <a:pt x="2247181" y="118614"/>
                </a:cubicBezTo>
                <a:cubicBezTo>
                  <a:pt x="2278092" y="123646"/>
                  <a:pt x="2310441" y="127240"/>
                  <a:pt x="2342071" y="122927"/>
                </a:cubicBezTo>
                <a:cubicBezTo>
                  <a:pt x="2373701" y="118614"/>
                  <a:pt x="2436962" y="92734"/>
                  <a:pt x="2436962" y="92734"/>
                </a:cubicBezTo>
                <a:cubicBezTo>
                  <a:pt x="2467155" y="83389"/>
                  <a:pt x="2492315" y="61823"/>
                  <a:pt x="2523226" y="66855"/>
                </a:cubicBezTo>
                <a:cubicBezTo>
                  <a:pt x="2554137" y="71887"/>
                  <a:pt x="2590800" y="123646"/>
                  <a:pt x="2622430" y="122927"/>
                </a:cubicBezTo>
                <a:cubicBezTo>
                  <a:pt x="2654060" y="122208"/>
                  <a:pt x="2682096" y="66855"/>
                  <a:pt x="2713007" y="62542"/>
                </a:cubicBezTo>
                <a:cubicBezTo>
                  <a:pt x="2743918" y="58229"/>
                  <a:pt x="2776987" y="92016"/>
                  <a:pt x="2807898" y="97048"/>
                </a:cubicBezTo>
                <a:cubicBezTo>
                  <a:pt x="2838809" y="102080"/>
                  <a:pt x="2866845" y="97766"/>
                  <a:pt x="2898475" y="92734"/>
                </a:cubicBezTo>
                <a:cubicBezTo>
                  <a:pt x="2930105" y="87702"/>
                  <a:pt x="2966049" y="66136"/>
                  <a:pt x="2997679" y="66855"/>
                </a:cubicBezTo>
                <a:cubicBezTo>
                  <a:pt x="3029309" y="67574"/>
                  <a:pt x="3057345" y="93454"/>
                  <a:pt x="3088256" y="97048"/>
                </a:cubicBezTo>
                <a:cubicBezTo>
                  <a:pt x="3119167" y="100642"/>
                  <a:pt x="3152236" y="84108"/>
                  <a:pt x="3183147" y="88421"/>
                </a:cubicBezTo>
                <a:cubicBezTo>
                  <a:pt x="3214058" y="92734"/>
                  <a:pt x="3242813" y="117895"/>
                  <a:pt x="3273724" y="122927"/>
                </a:cubicBezTo>
                <a:cubicBezTo>
                  <a:pt x="3304635" y="127959"/>
                  <a:pt x="3336985" y="120771"/>
                  <a:pt x="3368615" y="118614"/>
                </a:cubicBezTo>
                <a:cubicBezTo>
                  <a:pt x="3400245" y="116457"/>
                  <a:pt x="3433313" y="114300"/>
                  <a:pt x="3463505" y="109987"/>
                </a:cubicBezTo>
                <a:cubicBezTo>
                  <a:pt x="3493698" y="105674"/>
                  <a:pt x="3519578" y="99923"/>
                  <a:pt x="3549770" y="92734"/>
                </a:cubicBezTo>
                <a:cubicBezTo>
                  <a:pt x="3579962" y="85545"/>
                  <a:pt x="3612311" y="61104"/>
                  <a:pt x="3644660" y="66855"/>
                </a:cubicBezTo>
                <a:cubicBezTo>
                  <a:pt x="3677009" y="72606"/>
                  <a:pt x="3712234" y="127240"/>
                  <a:pt x="3743864" y="127240"/>
                </a:cubicBezTo>
                <a:cubicBezTo>
                  <a:pt x="3775494" y="127240"/>
                  <a:pt x="3804249" y="76919"/>
                  <a:pt x="3834441" y="66855"/>
                </a:cubicBezTo>
                <a:cubicBezTo>
                  <a:pt x="3864634" y="56791"/>
                  <a:pt x="3894827" y="66136"/>
                  <a:pt x="3925019" y="66855"/>
                </a:cubicBezTo>
                <a:cubicBezTo>
                  <a:pt x="3955211" y="67574"/>
                  <a:pt x="3984685" y="66855"/>
                  <a:pt x="4015596" y="71168"/>
                </a:cubicBezTo>
                <a:cubicBezTo>
                  <a:pt x="4046507" y="75481"/>
                  <a:pt x="4078857" y="93453"/>
                  <a:pt x="4110487" y="92734"/>
                </a:cubicBezTo>
                <a:cubicBezTo>
                  <a:pt x="4142117" y="92015"/>
                  <a:pt x="4173028" y="76919"/>
                  <a:pt x="4205377" y="66855"/>
                </a:cubicBezTo>
                <a:cubicBezTo>
                  <a:pt x="4237726" y="56791"/>
                  <a:pt x="4272951" y="37381"/>
                  <a:pt x="4304581" y="32349"/>
                </a:cubicBezTo>
                <a:cubicBezTo>
                  <a:pt x="4336211" y="27317"/>
                  <a:pt x="4364247" y="23005"/>
                  <a:pt x="4395158" y="36663"/>
                </a:cubicBezTo>
                <a:cubicBezTo>
                  <a:pt x="4426069" y="50321"/>
                  <a:pt x="4459138" y="109268"/>
                  <a:pt x="4490049" y="114300"/>
                </a:cubicBezTo>
                <a:cubicBezTo>
                  <a:pt x="4520960" y="119332"/>
                  <a:pt x="4551153" y="79795"/>
                  <a:pt x="4580626" y="66855"/>
                </a:cubicBezTo>
                <a:cubicBezTo>
                  <a:pt x="4610100" y="53916"/>
                  <a:pt x="4635260" y="35944"/>
                  <a:pt x="4666890" y="36663"/>
                </a:cubicBezTo>
                <a:cubicBezTo>
                  <a:pt x="4698520" y="37382"/>
                  <a:pt x="4738058" y="76200"/>
                  <a:pt x="4770407" y="71168"/>
                </a:cubicBezTo>
                <a:cubicBezTo>
                  <a:pt x="4802756" y="66136"/>
                  <a:pt x="4830074" y="12940"/>
                  <a:pt x="4860985" y="6470"/>
                </a:cubicBezTo>
                <a:cubicBezTo>
                  <a:pt x="4891896" y="0"/>
                  <a:pt x="4924964" y="25879"/>
                  <a:pt x="4955875" y="32349"/>
                </a:cubicBezTo>
                <a:cubicBezTo>
                  <a:pt x="4986786" y="38819"/>
                  <a:pt x="5016261" y="43851"/>
                  <a:pt x="5046453" y="45289"/>
                </a:cubicBezTo>
                <a:cubicBezTo>
                  <a:pt x="5076645" y="46727"/>
                  <a:pt x="5103962" y="37382"/>
                  <a:pt x="5137030" y="40976"/>
                </a:cubicBezTo>
                <a:cubicBezTo>
                  <a:pt x="5170098" y="44570"/>
                  <a:pt x="5213230" y="64699"/>
                  <a:pt x="5244860" y="66855"/>
                </a:cubicBezTo>
                <a:cubicBezTo>
                  <a:pt x="5276490" y="69011"/>
                  <a:pt x="5298056" y="54634"/>
                  <a:pt x="5326811" y="53915"/>
                </a:cubicBezTo>
                <a:cubicBezTo>
                  <a:pt x="5355566" y="53196"/>
                  <a:pt x="5385758" y="70450"/>
                  <a:pt x="5417388" y="62542"/>
                </a:cubicBezTo>
                <a:cubicBezTo>
                  <a:pt x="5449018" y="54634"/>
                  <a:pt x="5484962" y="10064"/>
                  <a:pt x="5516592" y="6470"/>
                </a:cubicBezTo>
                <a:cubicBezTo>
                  <a:pt x="5548222" y="2876"/>
                  <a:pt x="5577696" y="21926"/>
                  <a:pt x="5607170" y="40976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21" name="Rectangle 120"/>
          <p:cNvSpPr/>
          <p:nvPr/>
        </p:nvSpPr>
        <p:spPr>
          <a:xfrm rot="16200000">
            <a:off x="130458" y="2248727"/>
            <a:ext cx="2299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Median hemoglobin (g/dl)</a:t>
            </a:r>
            <a:endParaRPr lang="nl-NL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 1"/>
          <p:cNvSpPr>
            <a:spLocks noGrp="1"/>
          </p:cNvSpPr>
          <p:nvPr>
            <p:ph type="title"/>
          </p:nvPr>
        </p:nvSpPr>
        <p:spPr>
          <a:xfrm>
            <a:off x="1143000" y="277229"/>
            <a:ext cx="6858000" cy="857250"/>
          </a:xfrm>
        </p:spPr>
        <p:txBody>
          <a:bodyPr/>
          <a:lstStyle/>
          <a:p>
            <a:r>
              <a:rPr lang="en-US" sz="2400" dirty="0" smtClean="0"/>
              <a:t>Outcomes</a:t>
            </a:r>
            <a:endParaRPr lang="nl-NL" sz="24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355241" y="952378"/>
            <a:ext cx="0" cy="1544426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5249743" y="966818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4889645" y="849865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100</a:t>
            </a:r>
            <a:endParaRPr lang="nl-NL" sz="10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H="1" flipV="1">
            <a:off x="5254505" y="1271619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4964939" y="1147523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80</a:t>
            </a:r>
            <a:endParaRPr lang="nl-NL" sz="1000" dirty="0"/>
          </a:p>
        </p:txBody>
      </p:sp>
      <p:cxnSp>
        <p:nvCxnSpPr>
          <p:cNvPr id="32" name="Straight Connector 31"/>
          <p:cNvCxnSpPr/>
          <p:nvPr/>
        </p:nvCxnSpPr>
        <p:spPr bwMode="auto">
          <a:xfrm flipH="1" flipV="1">
            <a:off x="5367715" y="2494422"/>
            <a:ext cx="3233738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359316" y="2495579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5228838" y="256198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000" dirty="0"/>
          </a:p>
        </p:txBody>
      </p:sp>
      <p:sp>
        <p:nvSpPr>
          <p:cNvPr id="51" name="Rectangle 50"/>
          <p:cNvSpPr/>
          <p:nvPr/>
        </p:nvSpPr>
        <p:spPr>
          <a:xfrm>
            <a:off x="5437127" y="1036793"/>
            <a:ext cx="21210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Death from Any Cause</a:t>
            </a:r>
          </a:p>
          <a:p>
            <a:pPr algn="l"/>
            <a:r>
              <a:rPr lang="en-US" sz="105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P=0.51 by stratified log-rank test</a:t>
            </a:r>
            <a:endParaRPr lang="nl-NL" sz="1050" dirty="0"/>
          </a:p>
        </p:txBody>
      </p:sp>
      <p:sp>
        <p:nvSpPr>
          <p:cNvPr id="54" name="Rectangle 53"/>
          <p:cNvSpPr/>
          <p:nvPr/>
        </p:nvSpPr>
        <p:spPr>
          <a:xfrm>
            <a:off x="6314284" y="2748685"/>
            <a:ext cx="13997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5038">
              <a:spcBef>
                <a:spcPts val="600"/>
              </a:spcBef>
              <a:buSzPct val="75000"/>
              <a:defRPr/>
            </a:pPr>
            <a:r>
              <a:rPr lang="en-US" sz="8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Years since randomization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4196677" y="1649149"/>
            <a:ext cx="12394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5038">
              <a:spcBef>
                <a:spcPts val="600"/>
              </a:spcBef>
              <a:buSzPct val="75000"/>
              <a:defRPr/>
            </a:pPr>
            <a:r>
              <a:rPr lang="en-US" sz="8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Patients with event (%)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flipH="1" flipV="1">
            <a:off x="5256886" y="1576419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Rectangle 60"/>
          <p:cNvSpPr/>
          <p:nvPr/>
        </p:nvSpPr>
        <p:spPr>
          <a:xfrm>
            <a:off x="4967320" y="1452323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60</a:t>
            </a:r>
            <a:endParaRPr lang="nl-NL" sz="1000" dirty="0"/>
          </a:p>
        </p:txBody>
      </p:sp>
      <p:cxnSp>
        <p:nvCxnSpPr>
          <p:cNvPr id="62" name="Straight Connector 61"/>
          <p:cNvCxnSpPr/>
          <p:nvPr/>
        </p:nvCxnSpPr>
        <p:spPr bwMode="auto">
          <a:xfrm flipH="1" flipV="1">
            <a:off x="5244980" y="1885981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4955414" y="1761885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40</a:t>
            </a:r>
            <a:endParaRPr lang="nl-NL" sz="1000" dirty="0"/>
          </a:p>
        </p:txBody>
      </p:sp>
      <p:cxnSp>
        <p:nvCxnSpPr>
          <p:cNvPr id="64" name="Straight Connector 63"/>
          <p:cNvCxnSpPr/>
          <p:nvPr/>
        </p:nvCxnSpPr>
        <p:spPr bwMode="auto">
          <a:xfrm flipH="1" flipV="1">
            <a:off x="5261649" y="2193162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4972083" y="2069066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20</a:t>
            </a:r>
            <a:endParaRPr lang="nl-NL" sz="1000" dirty="0"/>
          </a:p>
        </p:txBody>
      </p:sp>
      <p:cxnSp>
        <p:nvCxnSpPr>
          <p:cNvPr id="66" name="Straight Connector 65"/>
          <p:cNvCxnSpPr/>
          <p:nvPr/>
        </p:nvCxnSpPr>
        <p:spPr bwMode="auto">
          <a:xfrm flipH="1" flipV="1">
            <a:off x="5252124" y="2495580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Rectangle 66"/>
          <p:cNvSpPr/>
          <p:nvPr/>
        </p:nvSpPr>
        <p:spPr>
          <a:xfrm>
            <a:off x="5033090" y="237148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000" dirty="0"/>
          </a:p>
        </p:txBody>
      </p:sp>
      <p:cxnSp>
        <p:nvCxnSpPr>
          <p:cNvPr id="69" name="Straight Connector 68"/>
          <p:cNvCxnSpPr/>
          <p:nvPr/>
        </p:nvCxnSpPr>
        <p:spPr bwMode="auto">
          <a:xfrm flipV="1">
            <a:off x="5999873" y="2500342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Rectangle 69"/>
          <p:cNvSpPr/>
          <p:nvPr/>
        </p:nvSpPr>
        <p:spPr>
          <a:xfrm>
            <a:off x="5869395" y="256674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</a:t>
            </a:r>
            <a:endParaRPr lang="nl-NL" sz="1000" dirty="0"/>
          </a:p>
        </p:txBody>
      </p:sp>
      <p:cxnSp>
        <p:nvCxnSpPr>
          <p:cNvPr id="71" name="Straight Connector 70"/>
          <p:cNvCxnSpPr/>
          <p:nvPr/>
        </p:nvCxnSpPr>
        <p:spPr bwMode="auto">
          <a:xfrm flipV="1">
            <a:off x="6642810" y="2502723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>
          <a:xfrm>
            <a:off x="6512332" y="256912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</a:t>
            </a:r>
            <a:endParaRPr lang="nl-NL" sz="1000" dirty="0"/>
          </a:p>
        </p:txBody>
      </p:sp>
      <p:cxnSp>
        <p:nvCxnSpPr>
          <p:cNvPr id="73" name="Straight Connector 72"/>
          <p:cNvCxnSpPr/>
          <p:nvPr/>
        </p:nvCxnSpPr>
        <p:spPr bwMode="auto">
          <a:xfrm flipV="1">
            <a:off x="7297654" y="2500341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Rectangle 73"/>
          <p:cNvSpPr/>
          <p:nvPr/>
        </p:nvSpPr>
        <p:spPr>
          <a:xfrm>
            <a:off x="7167176" y="256674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</a:t>
            </a:r>
            <a:endParaRPr lang="nl-NL" sz="1000" dirty="0"/>
          </a:p>
        </p:txBody>
      </p:sp>
      <p:cxnSp>
        <p:nvCxnSpPr>
          <p:cNvPr id="75" name="Straight Connector 74"/>
          <p:cNvCxnSpPr/>
          <p:nvPr/>
        </p:nvCxnSpPr>
        <p:spPr bwMode="auto">
          <a:xfrm flipV="1">
            <a:off x="7940591" y="2500342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ectangle 75"/>
          <p:cNvSpPr/>
          <p:nvPr/>
        </p:nvSpPr>
        <p:spPr>
          <a:xfrm>
            <a:off x="7810113" y="256674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</a:t>
            </a:r>
            <a:endParaRPr lang="nl-NL" sz="1000" dirty="0"/>
          </a:p>
        </p:txBody>
      </p:sp>
      <p:cxnSp>
        <p:nvCxnSpPr>
          <p:cNvPr id="77" name="Straight Connector 76"/>
          <p:cNvCxnSpPr/>
          <p:nvPr/>
        </p:nvCxnSpPr>
        <p:spPr bwMode="auto">
          <a:xfrm flipV="1">
            <a:off x="8595435" y="2500342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Rectangle 77"/>
          <p:cNvSpPr/>
          <p:nvPr/>
        </p:nvSpPr>
        <p:spPr>
          <a:xfrm>
            <a:off x="8464957" y="256674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5</a:t>
            </a:r>
            <a:endParaRPr lang="nl-NL" sz="1000" dirty="0"/>
          </a:p>
        </p:txBody>
      </p:sp>
      <p:cxnSp>
        <p:nvCxnSpPr>
          <p:cNvPr id="116" name="Straight Connector 115"/>
          <p:cNvCxnSpPr/>
          <p:nvPr/>
        </p:nvCxnSpPr>
        <p:spPr bwMode="auto">
          <a:xfrm>
            <a:off x="1200335" y="952378"/>
            <a:ext cx="0" cy="1544426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H="1" flipV="1">
            <a:off x="1094837" y="966818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Rectangle 117"/>
          <p:cNvSpPr/>
          <p:nvPr/>
        </p:nvSpPr>
        <p:spPr>
          <a:xfrm>
            <a:off x="734739" y="849865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100</a:t>
            </a:r>
            <a:endParaRPr lang="nl-NL" sz="1000" dirty="0"/>
          </a:p>
        </p:txBody>
      </p:sp>
      <p:cxnSp>
        <p:nvCxnSpPr>
          <p:cNvPr id="119" name="Straight Connector 118"/>
          <p:cNvCxnSpPr/>
          <p:nvPr/>
        </p:nvCxnSpPr>
        <p:spPr bwMode="auto">
          <a:xfrm flipH="1" flipV="1">
            <a:off x="1099599" y="1271619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Rectangle 119"/>
          <p:cNvSpPr/>
          <p:nvPr/>
        </p:nvSpPr>
        <p:spPr>
          <a:xfrm>
            <a:off x="810033" y="1147523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80</a:t>
            </a:r>
            <a:endParaRPr lang="nl-NL" sz="1000" dirty="0"/>
          </a:p>
        </p:txBody>
      </p:sp>
      <p:cxnSp>
        <p:nvCxnSpPr>
          <p:cNvPr id="121" name="Straight Connector 120"/>
          <p:cNvCxnSpPr/>
          <p:nvPr/>
        </p:nvCxnSpPr>
        <p:spPr bwMode="auto">
          <a:xfrm flipH="1" flipV="1">
            <a:off x="1212809" y="2494422"/>
            <a:ext cx="3233738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 flipV="1">
            <a:off x="1204410" y="2495579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Rectangle 122"/>
          <p:cNvSpPr/>
          <p:nvPr/>
        </p:nvSpPr>
        <p:spPr>
          <a:xfrm>
            <a:off x="1073932" y="256198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000" dirty="0"/>
          </a:p>
        </p:txBody>
      </p:sp>
      <p:sp>
        <p:nvSpPr>
          <p:cNvPr id="124" name="Rectangle 123"/>
          <p:cNvSpPr/>
          <p:nvPr/>
        </p:nvSpPr>
        <p:spPr>
          <a:xfrm>
            <a:off x="1282221" y="1036793"/>
            <a:ext cx="21210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Primary Composite Outcome</a:t>
            </a:r>
          </a:p>
          <a:p>
            <a:pPr algn="l"/>
            <a:r>
              <a:rPr lang="en-US" sz="105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P=0.87 by stratified log-rank test</a:t>
            </a:r>
            <a:endParaRPr lang="nl-NL" sz="1050" dirty="0"/>
          </a:p>
        </p:txBody>
      </p:sp>
      <p:sp>
        <p:nvSpPr>
          <p:cNvPr id="125" name="Rectangle 124"/>
          <p:cNvSpPr/>
          <p:nvPr/>
        </p:nvSpPr>
        <p:spPr>
          <a:xfrm>
            <a:off x="2159378" y="2748685"/>
            <a:ext cx="13997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5038">
              <a:spcBef>
                <a:spcPts val="600"/>
              </a:spcBef>
              <a:buSzPct val="75000"/>
              <a:defRPr/>
            </a:pPr>
            <a:r>
              <a:rPr lang="en-US" sz="8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Years since randomization</a:t>
            </a:r>
          </a:p>
        </p:txBody>
      </p:sp>
      <p:sp>
        <p:nvSpPr>
          <p:cNvPr id="126" name="Rectangle 125"/>
          <p:cNvSpPr/>
          <p:nvPr/>
        </p:nvSpPr>
        <p:spPr>
          <a:xfrm rot="16200000">
            <a:off x="41771" y="1649149"/>
            <a:ext cx="12394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5038">
              <a:spcBef>
                <a:spcPts val="600"/>
              </a:spcBef>
              <a:buSzPct val="75000"/>
              <a:defRPr/>
            </a:pPr>
            <a:r>
              <a:rPr lang="en-US" sz="8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Patients with event (%)</a:t>
            </a:r>
          </a:p>
        </p:txBody>
      </p:sp>
      <p:cxnSp>
        <p:nvCxnSpPr>
          <p:cNvPr id="127" name="Straight Connector 126"/>
          <p:cNvCxnSpPr/>
          <p:nvPr/>
        </p:nvCxnSpPr>
        <p:spPr bwMode="auto">
          <a:xfrm flipH="1" flipV="1">
            <a:off x="1101980" y="1576419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Rectangle 127"/>
          <p:cNvSpPr/>
          <p:nvPr/>
        </p:nvSpPr>
        <p:spPr>
          <a:xfrm>
            <a:off x="812414" y="1452323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60</a:t>
            </a:r>
            <a:endParaRPr lang="nl-NL" sz="1000" dirty="0"/>
          </a:p>
        </p:txBody>
      </p:sp>
      <p:cxnSp>
        <p:nvCxnSpPr>
          <p:cNvPr id="129" name="Straight Connector 128"/>
          <p:cNvCxnSpPr/>
          <p:nvPr/>
        </p:nvCxnSpPr>
        <p:spPr bwMode="auto">
          <a:xfrm flipH="1" flipV="1">
            <a:off x="1090074" y="1885981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Rectangle 129"/>
          <p:cNvSpPr/>
          <p:nvPr/>
        </p:nvSpPr>
        <p:spPr>
          <a:xfrm>
            <a:off x="800508" y="1761885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40</a:t>
            </a:r>
            <a:endParaRPr lang="nl-NL" sz="1000" dirty="0"/>
          </a:p>
        </p:txBody>
      </p:sp>
      <p:cxnSp>
        <p:nvCxnSpPr>
          <p:cNvPr id="131" name="Straight Connector 130"/>
          <p:cNvCxnSpPr/>
          <p:nvPr/>
        </p:nvCxnSpPr>
        <p:spPr bwMode="auto">
          <a:xfrm flipH="1" flipV="1">
            <a:off x="1106743" y="2193162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Rectangle 131"/>
          <p:cNvSpPr/>
          <p:nvPr/>
        </p:nvSpPr>
        <p:spPr>
          <a:xfrm>
            <a:off x="817177" y="2069066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20</a:t>
            </a:r>
            <a:endParaRPr lang="nl-NL" sz="1000" dirty="0"/>
          </a:p>
        </p:txBody>
      </p:sp>
      <p:cxnSp>
        <p:nvCxnSpPr>
          <p:cNvPr id="133" name="Straight Connector 132"/>
          <p:cNvCxnSpPr/>
          <p:nvPr/>
        </p:nvCxnSpPr>
        <p:spPr bwMode="auto">
          <a:xfrm flipH="1" flipV="1">
            <a:off x="1097218" y="2495580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Rectangle 133"/>
          <p:cNvSpPr/>
          <p:nvPr/>
        </p:nvSpPr>
        <p:spPr>
          <a:xfrm>
            <a:off x="878184" y="237148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000" dirty="0"/>
          </a:p>
        </p:txBody>
      </p:sp>
      <p:cxnSp>
        <p:nvCxnSpPr>
          <p:cNvPr id="135" name="Straight Connector 134"/>
          <p:cNvCxnSpPr/>
          <p:nvPr/>
        </p:nvCxnSpPr>
        <p:spPr bwMode="auto">
          <a:xfrm flipV="1">
            <a:off x="1844967" y="2500342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Rectangle 135"/>
          <p:cNvSpPr/>
          <p:nvPr/>
        </p:nvSpPr>
        <p:spPr>
          <a:xfrm>
            <a:off x="1714489" y="256674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</a:t>
            </a:r>
            <a:endParaRPr lang="nl-NL" sz="1000" dirty="0"/>
          </a:p>
        </p:txBody>
      </p:sp>
      <p:cxnSp>
        <p:nvCxnSpPr>
          <p:cNvPr id="137" name="Straight Connector 136"/>
          <p:cNvCxnSpPr/>
          <p:nvPr/>
        </p:nvCxnSpPr>
        <p:spPr bwMode="auto">
          <a:xfrm flipV="1">
            <a:off x="2487904" y="2502723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Rectangle 137"/>
          <p:cNvSpPr/>
          <p:nvPr/>
        </p:nvSpPr>
        <p:spPr>
          <a:xfrm>
            <a:off x="2357426" y="256912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</a:t>
            </a:r>
            <a:endParaRPr lang="nl-NL" sz="1000" dirty="0"/>
          </a:p>
        </p:txBody>
      </p:sp>
      <p:cxnSp>
        <p:nvCxnSpPr>
          <p:cNvPr id="139" name="Straight Connector 138"/>
          <p:cNvCxnSpPr/>
          <p:nvPr/>
        </p:nvCxnSpPr>
        <p:spPr bwMode="auto">
          <a:xfrm flipV="1">
            <a:off x="3142748" y="2500341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0" name="Rectangle 139"/>
          <p:cNvSpPr/>
          <p:nvPr/>
        </p:nvSpPr>
        <p:spPr>
          <a:xfrm>
            <a:off x="3012270" y="256674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</a:t>
            </a:r>
            <a:endParaRPr lang="nl-NL" sz="1000" dirty="0"/>
          </a:p>
        </p:txBody>
      </p:sp>
      <p:cxnSp>
        <p:nvCxnSpPr>
          <p:cNvPr id="141" name="Straight Connector 140"/>
          <p:cNvCxnSpPr/>
          <p:nvPr/>
        </p:nvCxnSpPr>
        <p:spPr bwMode="auto">
          <a:xfrm flipV="1">
            <a:off x="3785685" y="2500342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2" name="Rectangle 141"/>
          <p:cNvSpPr/>
          <p:nvPr/>
        </p:nvSpPr>
        <p:spPr>
          <a:xfrm>
            <a:off x="3655207" y="256674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</a:t>
            </a:r>
            <a:endParaRPr lang="nl-NL" sz="1000" dirty="0"/>
          </a:p>
        </p:txBody>
      </p:sp>
      <p:cxnSp>
        <p:nvCxnSpPr>
          <p:cNvPr id="143" name="Straight Connector 142"/>
          <p:cNvCxnSpPr/>
          <p:nvPr/>
        </p:nvCxnSpPr>
        <p:spPr bwMode="auto">
          <a:xfrm flipV="1">
            <a:off x="4440529" y="2500342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Rectangle 143"/>
          <p:cNvSpPr/>
          <p:nvPr/>
        </p:nvSpPr>
        <p:spPr>
          <a:xfrm>
            <a:off x="4310051" y="256674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5</a:t>
            </a:r>
            <a:endParaRPr lang="nl-NL" sz="1000" dirty="0"/>
          </a:p>
        </p:txBody>
      </p:sp>
      <p:sp>
        <p:nvSpPr>
          <p:cNvPr id="145" name="Freeform 144"/>
          <p:cNvSpPr/>
          <p:nvPr/>
        </p:nvSpPr>
        <p:spPr bwMode="auto">
          <a:xfrm>
            <a:off x="1210844" y="1542909"/>
            <a:ext cx="3188231" cy="949168"/>
          </a:xfrm>
          <a:custGeom>
            <a:avLst/>
            <a:gdLst>
              <a:gd name="connsiteX0" fmla="*/ 0 w 3188231"/>
              <a:gd name="connsiteY0" fmla="*/ 949168 h 949168"/>
              <a:gd name="connsiteX1" fmla="*/ 41722 w 3188231"/>
              <a:gd name="connsiteY1" fmla="*/ 917877 h 949168"/>
              <a:gd name="connsiteX2" fmla="*/ 79967 w 3188231"/>
              <a:gd name="connsiteY2" fmla="*/ 890063 h 949168"/>
              <a:gd name="connsiteX3" fmla="*/ 118211 w 3188231"/>
              <a:gd name="connsiteY3" fmla="*/ 858771 h 949168"/>
              <a:gd name="connsiteX4" fmla="*/ 146026 w 3188231"/>
              <a:gd name="connsiteY4" fmla="*/ 830957 h 949168"/>
              <a:gd name="connsiteX5" fmla="*/ 170363 w 3188231"/>
              <a:gd name="connsiteY5" fmla="*/ 817050 h 949168"/>
              <a:gd name="connsiteX6" fmla="*/ 191224 w 3188231"/>
              <a:gd name="connsiteY6" fmla="*/ 806619 h 949168"/>
              <a:gd name="connsiteX7" fmla="*/ 225992 w 3188231"/>
              <a:gd name="connsiteY7" fmla="*/ 782282 h 949168"/>
              <a:gd name="connsiteX8" fmla="*/ 239900 w 3188231"/>
              <a:gd name="connsiteY8" fmla="*/ 768374 h 949168"/>
              <a:gd name="connsiteX9" fmla="*/ 292052 w 3188231"/>
              <a:gd name="connsiteY9" fmla="*/ 747513 h 949168"/>
              <a:gd name="connsiteX10" fmla="*/ 312913 w 3188231"/>
              <a:gd name="connsiteY10" fmla="*/ 740560 h 949168"/>
              <a:gd name="connsiteX11" fmla="*/ 354634 w 3188231"/>
              <a:gd name="connsiteY11" fmla="*/ 733606 h 949168"/>
              <a:gd name="connsiteX12" fmla="*/ 382449 w 3188231"/>
              <a:gd name="connsiteY12" fmla="*/ 719699 h 949168"/>
              <a:gd name="connsiteX13" fmla="*/ 417217 w 3188231"/>
              <a:gd name="connsiteY13" fmla="*/ 709269 h 949168"/>
              <a:gd name="connsiteX14" fmla="*/ 441554 w 3188231"/>
              <a:gd name="connsiteY14" fmla="*/ 705792 h 949168"/>
              <a:gd name="connsiteX15" fmla="*/ 465892 w 3188231"/>
              <a:gd name="connsiteY15" fmla="*/ 695361 h 949168"/>
              <a:gd name="connsiteX16" fmla="*/ 486753 w 3188231"/>
              <a:gd name="connsiteY16" fmla="*/ 677977 h 949168"/>
              <a:gd name="connsiteX17" fmla="*/ 556289 w 3188231"/>
              <a:gd name="connsiteY17" fmla="*/ 660593 h 949168"/>
              <a:gd name="connsiteX18" fmla="*/ 577150 w 3188231"/>
              <a:gd name="connsiteY18" fmla="*/ 653640 h 949168"/>
              <a:gd name="connsiteX19" fmla="*/ 615395 w 3188231"/>
              <a:gd name="connsiteY19" fmla="*/ 643209 h 949168"/>
              <a:gd name="connsiteX20" fmla="*/ 650163 w 3188231"/>
              <a:gd name="connsiteY20" fmla="*/ 625825 h 949168"/>
              <a:gd name="connsiteX21" fmla="*/ 705792 w 3188231"/>
              <a:gd name="connsiteY21" fmla="*/ 601488 h 949168"/>
              <a:gd name="connsiteX22" fmla="*/ 740560 w 3188231"/>
              <a:gd name="connsiteY22" fmla="*/ 584104 h 949168"/>
              <a:gd name="connsiteX23" fmla="*/ 789235 w 3188231"/>
              <a:gd name="connsiteY23" fmla="*/ 573673 h 949168"/>
              <a:gd name="connsiteX24" fmla="*/ 810096 w 3188231"/>
              <a:gd name="connsiteY24" fmla="*/ 552812 h 949168"/>
              <a:gd name="connsiteX25" fmla="*/ 851817 w 3188231"/>
              <a:gd name="connsiteY25" fmla="*/ 542382 h 949168"/>
              <a:gd name="connsiteX26" fmla="*/ 876155 w 3188231"/>
              <a:gd name="connsiteY26" fmla="*/ 524998 h 949168"/>
              <a:gd name="connsiteX27" fmla="*/ 900493 w 3188231"/>
              <a:gd name="connsiteY27" fmla="*/ 518044 h 949168"/>
              <a:gd name="connsiteX28" fmla="*/ 942214 w 3188231"/>
              <a:gd name="connsiteY28" fmla="*/ 511091 h 949168"/>
              <a:gd name="connsiteX29" fmla="*/ 952645 w 3188231"/>
              <a:gd name="connsiteY29" fmla="*/ 500660 h 949168"/>
              <a:gd name="connsiteX30" fmla="*/ 970029 w 3188231"/>
              <a:gd name="connsiteY30" fmla="*/ 497183 h 949168"/>
              <a:gd name="connsiteX31" fmla="*/ 994367 w 3188231"/>
              <a:gd name="connsiteY31" fmla="*/ 493707 h 949168"/>
              <a:gd name="connsiteX32" fmla="*/ 1001320 w 3188231"/>
              <a:gd name="connsiteY32" fmla="*/ 479799 h 949168"/>
              <a:gd name="connsiteX33" fmla="*/ 1022181 w 3188231"/>
              <a:gd name="connsiteY33" fmla="*/ 469369 h 949168"/>
              <a:gd name="connsiteX34" fmla="*/ 1063903 w 3188231"/>
              <a:gd name="connsiteY34" fmla="*/ 451985 h 949168"/>
              <a:gd name="connsiteX35" fmla="*/ 1067379 w 3188231"/>
              <a:gd name="connsiteY35" fmla="*/ 448508 h 949168"/>
              <a:gd name="connsiteX36" fmla="*/ 1105624 w 3188231"/>
              <a:gd name="connsiteY36" fmla="*/ 438078 h 949168"/>
              <a:gd name="connsiteX37" fmla="*/ 1133439 w 3188231"/>
              <a:gd name="connsiteY37" fmla="*/ 420694 h 949168"/>
              <a:gd name="connsiteX38" fmla="*/ 1154300 w 3188231"/>
              <a:gd name="connsiteY38" fmla="*/ 413740 h 949168"/>
              <a:gd name="connsiteX39" fmla="*/ 1192544 w 3188231"/>
              <a:gd name="connsiteY39" fmla="*/ 406786 h 949168"/>
              <a:gd name="connsiteX40" fmla="*/ 1237743 w 3188231"/>
              <a:gd name="connsiteY40" fmla="*/ 385926 h 949168"/>
              <a:gd name="connsiteX41" fmla="*/ 1275988 w 3188231"/>
              <a:gd name="connsiteY41" fmla="*/ 375495 h 949168"/>
              <a:gd name="connsiteX42" fmla="*/ 1310756 w 3188231"/>
              <a:gd name="connsiteY42" fmla="*/ 361588 h 949168"/>
              <a:gd name="connsiteX43" fmla="*/ 1342047 w 3188231"/>
              <a:gd name="connsiteY43" fmla="*/ 351158 h 949168"/>
              <a:gd name="connsiteX44" fmla="*/ 1376815 w 3188231"/>
              <a:gd name="connsiteY44" fmla="*/ 340727 h 949168"/>
              <a:gd name="connsiteX45" fmla="*/ 1418537 w 3188231"/>
              <a:gd name="connsiteY45" fmla="*/ 337250 h 949168"/>
              <a:gd name="connsiteX46" fmla="*/ 1453305 w 3188231"/>
              <a:gd name="connsiteY46" fmla="*/ 316390 h 949168"/>
              <a:gd name="connsiteX47" fmla="*/ 1491550 w 3188231"/>
              <a:gd name="connsiteY47" fmla="*/ 305959 h 949168"/>
              <a:gd name="connsiteX48" fmla="*/ 1515887 w 3188231"/>
              <a:gd name="connsiteY48" fmla="*/ 302482 h 949168"/>
              <a:gd name="connsiteX49" fmla="*/ 1543702 w 3188231"/>
              <a:gd name="connsiteY49" fmla="*/ 292052 h 949168"/>
              <a:gd name="connsiteX50" fmla="*/ 1581947 w 3188231"/>
              <a:gd name="connsiteY50" fmla="*/ 278145 h 949168"/>
              <a:gd name="connsiteX51" fmla="*/ 1602808 w 3188231"/>
              <a:gd name="connsiteY51" fmla="*/ 271191 h 949168"/>
              <a:gd name="connsiteX52" fmla="*/ 1637576 w 3188231"/>
              <a:gd name="connsiteY52" fmla="*/ 271191 h 949168"/>
              <a:gd name="connsiteX53" fmla="*/ 1665390 w 3188231"/>
              <a:gd name="connsiteY53" fmla="*/ 264237 h 949168"/>
              <a:gd name="connsiteX54" fmla="*/ 1689728 w 3188231"/>
              <a:gd name="connsiteY54" fmla="*/ 257284 h 949168"/>
              <a:gd name="connsiteX55" fmla="*/ 1721019 w 3188231"/>
              <a:gd name="connsiteY55" fmla="*/ 253807 h 949168"/>
              <a:gd name="connsiteX56" fmla="*/ 1745357 w 3188231"/>
              <a:gd name="connsiteY56" fmla="*/ 250330 h 949168"/>
              <a:gd name="connsiteX57" fmla="*/ 1755787 w 3188231"/>
              <a:gd name="connsiteY57" fmla="*/ 246853 h 949168"/>
              <a:gd name="connsiteX58" fmla="*/ 1780125 w 3188231"/>
              <a:gd name="connsiteY58" fmla="*/ 246853 h 949168"/>
              <a:gd name="connsiteX59" fmla="*/ 1811416 w 3188231"/>
              <a:gd name="connsiteY59" fmla="*/ 243377 h 949168"/>
              <a:gd name="connsiteX60" fmla="*/ 1828800 w 3188231"/>
              <a:gd name="connsiteY60" fmla="*/ 236423 h 949168"/>
              <a:gd name="connsiteX61" fmla="*/ 1846184 w 3188231"/>
              <a:gd name="connsiteY61" fmla="*/ 229469 h 949168"/>
              <a:gd name="connsiteX62" fmla="*/ 1873998 w 3188231"/>
              <a:gd name="connsiteY62" fmla="*/ 222516 h 949168"/>
              <a:gd name="connsiteX63" fmla="*/ 1891383 w 3188231"/>
              <a:gd name="connsiteY63" fmla="*/ 225993 h 949168"/>
              <a:gd name="connsiteX64" fmla="*/ 1919197 w 3188231"/>
              <a:gd name="connsiteY64" fmla="*/ 222516 h 949168"/>
              <a:gd name="connsiteX65" fmla="*/ 1929627 w 3188231"/>
              <a:gd name="connsiteY65" fmla="*/ 219039 h 949168"/>
              <a:gd name="connsiteX66" fmla="*/ 1950488 w 3188231"/>
              <a:gd name="connsiteY66" fmla="*/ 215562 h 949168"/>
              <a:gd name="connsiteX67" fmla="*/ 1957442 w 3188231"/>
              <a:gd name="connsiteY67" fmla="*/ 212085 h 949168"/>
              <a:gd name="connsiteX68" fmla="*/ 1992210 w 3188231"/>
              <a:gd name="connsiteY68" fmla="*/ 201655 h 949168"/>
              <a:gd name="connsiteX69" fmla="*/ 2020024 w 3188231"/>
              <a:gd name="connsiteY69" fmla="*/ 198178 h 949168"/>
              <a:gd name="connsiteX70" fmla="*/ 2051316 w 3188231"/>
              <a:gd name="connsiteY70" fmla="*/ 191224 h 949168"/>
              <a:gd name="connsiteX71" fmla="*/ 2072176 w 3188231"/>
              <a:gd name="connsiteY71" fmla="*/ 184271 h 949168"/>
              <a:gd name="connsiteX72" fmla="*/ 2127805 w 3188231"/>
              <a:gd name="connsiteY72" fmla="*/ 170364 h 949168"/>
              <a:gd name="connsiteX73" fmla="*/ 2155620 w 3188231"/>
              <a:gd name="connsiteY73" fmla="*/ 166887 h 949168"/>
              <a:gd name="connsiteX74" fmla="*/ 2207772 w 3188231"/>
              <a:gd name="connsiteY74" fmla="*/ 166887 h 949168"/>
              <a:gd name="connsiteX75" fmla="*/ 2242540 w 3188231"/>
              <a:gd name="connsiteY75" fmla="*/ 159933 h 949168"/>
              <a:gd name="connsiteX76" fmla="*/ 2263401 w 3188231"/>
              <a:gd name="connsiteY76" fmla="*/ 149503 h 949168"/>
              <a:gd name="connsiteX77" fmla="*/ 2294692 w 3188231"/>
              <a:gd name="connsiteY77" fmla="*/ 146026 h 949168"/>
              <a:gd name="connsiteX78" fmla="*/ 2315553 w 3188231"/>
              <a:gd name="connsiteY78" fmla="*/ 139072 h 949168"/>
              <a:gd name="connsiteX79" fmla="*/ 2329460 w 3188231"/>
              <a:gd name="connsiteY79" fmla="*/ 139072 h 949168"/>
              <a:gd name="connsiteX80" fmla="*/ 2360751 w 3188231"/>
              <a:gd name="connsiteY80" fmla="*/ 139072 h 949168"/>
              <a:gd name="connsiteX81" fmla="*/ 2385089 w 3188231"/>
              <a:gd name="connsiteY81" fmla="*/ 135596 h 949168"/>
              <a:gd name="connsiteX82" fmla="*/ 2409427 w 3188231"/>
              <a:gd name="connsiteY82" fmla="*/ 135596 h 949168"/>
              <a:gd name="connsiteX83" fmla="*/ 2440718 w 3188231"/>
              <a:gd name="connsiteY83" fmla="*/ 125165 h 949168"/>
              <a:gd name="connsiteX84" fmla="*/ 2444195 w 3188231"/>
              <a:gd name="connsiteY84" fmla="*/ 111258 h 949168"/>
              <a:gd name="connsiteX85" fmla="*/ 2492870 w 3188231"/>
              <a:gd name="connsiteY85" fmla="*/ 100828 h 949168"/>
              <a:gd name="connsiteX86" fmla="*/ 2534592 w 3188231"/>
              <a:gd name="connsiteY86" fmla="*/ 97351 h 949168"/>
              <a:gd name="connsiteX87" fmla="*/ 2555452 w 3188231"/>
              <a:gd name="connsiteY87" fmla="*/ 97351 h 949168"/>
              <a:gd name="connsiteX88" fmla="*/ 2586744 w 3188231"/>
              <a:gd name="connsiteY88" fmla="*/ 93874 h 949168"/>
              <a:gd name="connsiteX89" fmla="*/ 2593697 w 3188231"/>
              <a:gd name="connsiteY89" fmla="*/ 90397 h 949168"/>
              <a:gd name="connsiteX90" fmla="*/ 2618035 w 3188231"/>
              <a:gd name="connsiteY90" fmla="*/ 90397 h 949168"/>
              <a:gd name="connsiteX91" fmla="*/ 2638896 w 3188231"/>
              <a:gd name="connsiteY91" fmla="*/ 90397 h 949168"/>
              <a:gd name="connsiteX92" fmla="*/ 2659757 w 3188231"/>
              <a:gd name="connsiteY92" fmla="*/ 83444 h 949168"/>
              <a:gd name="connsiteX93" fmla="*/ 2663233 w 3188231"/>
              <a:gd name="connsiteY93" fmla="*/ 86920 h 949168"/>
              <a:gd name="connsiteX94" fmla="*/ 2701478 w 3188231"/>
              <a:gd name="connsiteY94" fmla="*/ 83444 h 949168"/>
              <a:gd name="connsiteX95" fmla="*/ 2743200 w 3188231"/>
              <a:gd name="connsiteY95" fmla="*/ 83444 h 949168"/>
              <a:gd name="connsiteX96" fmla="*/ 2771014 w 3188231"/>
              <a:gd name="connsiteY96" fmla="*/ 79967 h 949168"/>
              <a:gd name="connsiteX97" fmla="*/ 2788398 w 3188231"/>
              <a:gd name="connsiteY97" fmla="*/ 66059 h 949168"/>
              <a:gd name="connsiteX98" fmla="*/ 2840551 w 3188231"/>
              <a:gd name="connsiteY98" fmla="*/ 55629 h 949168"/>
              <a:gd name="connsiteX99" fmla="*/ 2878795 w 3188231"/>
              <a:gd name="connsiteY99" fmla="*/ 45199 h 949168"/>
              <a:gd name="connsiteX100" fmla="*/ 2913563 w 3188231"/>
              <a:gd name="connsiteY100" fmla="*/ 45199 h 949168"/>
              <a:gd name="connsiteX101" fmla="*/ 2934424 w 3188231"/>
              <a:gd name="connsiteY101" fmla="*/ 45199 h 949168"/>
              <a:gd name="connsiteX102" fmla="*/ 2958762 w 3188231"/>
              <a:gd name="connsiteY102" fmla="*/ 38245 h 949168"/>
              <a:gd name="connsiteX103" fmla="*/ 2976146 w 3188231"/>
              <a:gd name="connsiteY103" fmla="*/ 31291 h 949168"/>
              <a:gd name="connsiteX104" fmla="*/ 3024821 w 3188231"/>
              <a:gd name="connsiteY104" fmla="*/ 27815 h 949168"/>
              <a:gd name="connsiteX105" fmla="*/ 3042205 w 3188231"/>
              <a:gd name="connsiteY105" fmla="*/ 27815 h 949168"/>
              <a:gd name="connsiteX106" fmla="*/ 3070020 w 3188231"/>
              <a:gd name="connsiteY106" fmla="*/ 27815 h 949168"/>
              <a:gd name="connsiteX107" fmla="*/ 3073497 w 3188231"/>
              <a:gd name="connsiteY107" fmla="*/ 24338 h 949168"/>
              <a:gd name="connsiteX108" fmla="*/ 3094357 w 3188231"/>
              <a:gd name="connsiteY108" fmla="*/ 20861 h 949168"/>
              <a:gd name="connsiteX109" fmla="*/ 3111741 w 3188231"/>
              <a:gd name="connsiteY109" fmla="*/ 17384 h 949168"/>
              <a:gd name="connsiteX110" fmla="*/ 3122172 w 3188231"/>
              <a:gd name="connsiteY110" fmla="*/ 10431 h 949168"/>
              <a:gd name="connsiteX111" fmla="*/ 3156940 w 3188231"/>
              <a:gd name="connsiteY111" fmla="*/ 6954 h 949168"/>
              <a:gd name="connsiteX112" fmla="*/ 3181278 w 3188231"/>
              <a:gd name="connsiteY112" fmla="*/ 3477 h 949168"/>
              <a:gd name="connsiteX113" fmla="*/ 3188231 w 3188231"/>
              <a:gd name="connsiteY113" fmla="*/ 0 h 94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88231" h="949168">
                <a:moveTo>
                  <a:pt x="0" y="949168"/>
                </a:moveTo>
                <a:lnTo>
                  <a:pt x="41722" y="917877"/>
                </a:lnTo>
                <a:cubicBezTo>
                  <a:pt x="55050" y="908026"/>
                  <a:pt x="67219" y="899914"/>
                  <a:pt x="79967" y="890063"/>
                </a:cubicBezTo>
                <a:cubicBezTo>
                  <a:pt x="92715" y="880212"/>
                  <a:pt x="107201" y="868622"/>
                  <a:pt x="118211" y="858771"/>
                </a:cubicBezTo>
                <a:cubicBezTo>
                  <a:pt x="129221" y="848920"/>
                  <a:pt x="137334" y="837910"/>
                  <a:pt x="146026" y="830957"/>
                </a:cubicBezTo>
                <a:cubicBezTo>
                  <a:pt x="154718" y="824004"/>
                  <a:pt x="162830" y="821106"/>
                  <a:pt x="170363" y="817050"/>
                </a:cubicBezTo>
                <a:cubicBezTo>
                  <a:pt x="177896" y="812994"/>
                  <a:pt x="181953" y="812414"/>
                  <a:pt x="191224" y="806619"/>
                </a:cubicBezTo>
                <a:cubicBezTo>
                  <a:pt x="200496" y="800824"/>
                  <a:pt x="217879" y="788656"/>
                  <a:pt x="225992" y="782282"/>
                </a:cubicBezTo>
                <a:cubicBezTo>
                  <a:pt x="234105" y="775908"/>
                  <a:pt x="228890" y="774169"/>
                  <a:pt x="239900" y="768374"/>
                </a:cubicBezTo>
                <a:cubicBezTo>
                  <a:pt x="250910" y="762579"/>
                  <a:pt x="279883" y="752149"/>
                  <a:pt x="292052" y="747513"/>
                </a:cubicBezTo>
                <a:cubicBezTo>
                  <a:pt x="304221" y="742877"/>
                  <a:pt x="302483" y="742878"/>
                  <a:pt x="312913" y="740560"/>
                </a:cubicBezTo>
                <a:cubicBezTo>
                  <a:pt x="323343" y="738242"/>
                  <a:pt x="343045" y="737083"/>
                  <a:pt x="354634" y="733606"/>
                </a:cubicBezTo>
                <a:cubicBezTo>
                  <a:pt x="366223" y="730129"/>
                  <a:pt x="372019" y="723755"/>
                  <a:pt x="382449" y="719699"/>
                </a:cubicBezTo>
                <a:cubicBezTo>
                  <a:pt x="392879" y="715643"/>
                  <a:pt x="407366" y="711587"/>
                  <a:pt x="417217" y="709269"/>
                </a:cubicBezTo>
                <a:cubicBezTo>
                  <a:pt x="427068" y="706951"/>
                  <a:pt x="433442" y="708110"/>
                  <a:pt x="441554" y="705792"/>
                </a:cubicBezTo>
                <a:cubicBezTo>
                  <a:pt x="449666" y="703474"/>
                  <a:pt x="458359" y="699997"/>
                  <a:pt x="465892" y="695361"/>
                </a:cubicBezTo>
                <a:cubicBezTo>
                  <a:pt x="473425" y="690725"/>
                  <a:pt x="471687" y="683772"/>
                  <a:pt x="486753" y="677977"/>
                </a:cubicBezTo>
                <a:cubicBezTo>
                  <a:pt x="501819" y="672182"/>
                  <a:pt x="541223" y="664649"/>
                  <a:pt x="556289" y="660593"/>
                </a:cubicBezTo>
                <a:cubicBezTo>
                  <a:pt x="571355" y="656537"/>
                  <a:pt x="567299" y="656537"/>
                  <a:pt x="577150" y="653640"/>
                </a:cubicBezTo>
                <a:cubicBezTo>
                  <a:pt x="587001" y="650743"/>
                  <a:pt x="603226" y="647845"/>
                  <a:pt x="615395" y="643209"/>
                </a:cubicBezTo>
                <a:cubicBezTo>
                  <a:pt x="627564" y="638573"/>
                  <a:pt x="635097" y="632779"/>
                  <a:pt x="650163" y="625825"/>
                </a:cubicBezTo>
                <a:cubicBezTo>
                  <a:pt x="665229" y="618872"/>
                  <a:pt x="690726" y="608442"/>
                  <a:pt x="705792" y="601488"/>
                </a:cubicBezTo>
                <a:cubicBezTo>
                  <a:pt x="720858" y="594535"/>
                  <a:pt x="726653" y="588740"/>
                  <a:pt x="740560" y="584104"/>
                </a:cubicBezTo>
                <a:cubicBezTo>
                  <a:pt x="754467" y="579468"/>
                  <a:pt x="777646" y="578888"/>
                  <a:pt x="789235" y="573673"/>
                </a:cubicBezTo>
                <a:cubicBezTo>
                  <a:pt x="800824" y="568458"/>
                  <a:pt x="799666" y="558027"/>
                  <a:pt x="810096" y="552812"/>
                </a:cubicBezTo>
                <a:cubicBezTo>
                  <a:pt x="820526" y="547597"/>
                  <a:pt x="840807" y="547018"/>
                  <a:pt x="851817" y="542382"/>
                </a:cubicBezTo>
                <a:cubicBezTo>
                  <a:pt x="862827" y="537746"/>
                  <a:pt x="868042" y="529054"/>
                  <a:pt x="876155" y="524998"/>
                </a:cubicBezTo>
                <a:cubicBezTo>
                  <a:pt x="884268" y="520942"/>
                  <a:pt x="889483" y="520362"/>
                  <a:pt x="900493" y="518044"/>
                </a:cubicBezTo>
                <a:cubicBezTo>
                  <a:pt x="911503" y="515726"/>
                  <a:pt x="933522" y="513988"/>
                  <a:pt x="942214" y="511091"/>
                </a:cubicBezTo>
                <a:cubicBezTo>
                  <a:pt x="950906" y="508194"/>
                  <a:pt x="948009" y="502978"/>
                  <a:pt x="952645" y="500660"/>
                </a:cubicBezTo>
                <a:cubicBezTo>
                  <a:pt x="957281" y="498342"/>
                  <a:pt x="963076" y="498342"/>
                  <a:pt x="970029" y="497183"/>
                </a:cubicBezTo>
                <a:cubicBezTo>
                  <a:pt x="976982" y="496024"/>
                  <a:pt x="989152" y="496604"/>
                  <a:pt x="994367" y="493707"/>
                </a:cubicBezTo>
                <a:cubicBezTo>
                  <a:pt x="999582" y="490810"/>
                  <a:pt x="996684" y="483855"/>
                  <a:pt x="1001320" y="479799"/>
                </a:cubicBezTo>
                <a:cubicBezTo>
                  <a:pt x="1005956" y="475743"/>
                  <a:pt x="1011751" y="474005"/>
                  <a:pt x="1022181" y="469369"/>
                </a:cubicBezTo>
                <a:cubicBezTo>
                  <a:pt x="1032611" y="464733"/>
                  <a:pt x="1056370" y="455462"/>
                  <a:pt x="1063903" y="451985"/>
                </a:cubicBezTo>
                <a:cubicBezTo>
                  <a:pt x="1071436" y="448508"/>
                  <a:pt x="1060425" y="450826"/>
                  <a:pt x="1067379" y="448508"/>
                </a:cubicBezTo>
                <a:cubicBezTo>
                  <a:pt x="1074333" y="446190"/>
                  <a:pt x="1094614" y="442714"/>
                  <a:pt x="1105624" y="438078"/>
                </a:cubicBezTo>
                <a:cubicBezTo>
                  <a:pt x="1116634" y="433442"/>
                  <a:pt x="1125326" y="424750"/>
                  <a:pt x="1133439" y="420694"/>
                </a:cubicBezTo>
                <a:cubicBezTo>
                  <a:pt x="1141552" y="416638"/>
                  <a:pt x="1144449" y="416058"/>
                  <a:pt x="1154300" y="413740"/>
                </a:cubicBezTo>
                <a:cubicBezTo>
                  <a:pt x="1164151" y="411422"/>
                  <a:pt x="1178637" y="411422"/>
                  <a:pt x="1192544" y="406786"/>
                </a:cubicBezTo>
                <a:cubicBezTo>
                  <a:pt x="1206451" y="402150"/>
                  <a:pt x="1223836" y="391141"/>
                  <a:pt x="1237743" y="385926"/>
                </a:cubicBezTo>
                <a:cubicBezTo>
                  <a:pt x="1251650" y="380711"/>
                  <a:pt x="1263819" y="379551"/>
                  <a:pt x="1275988" y="375495"/>
                </a:cubicBezTo>
                <a:cubicBezTo>
                  <a:pt x="1288157" y="371439"/>
                  <a:pt x="1299746" y="365644"/>
                  <a:pt x="1310756" y="361588"/>
                </a:cubicBezTo>
                <a:cubicBezTo>
                  <a:pt x="1321766" y="357532"/>
                  <a:pt x="1331037" y="354635"/>
                  <a:pt x="1342047" y="351158"/>
                </a:cubicBezTo>
                <a:cubicBezTo>
                  <a:pt x="1353057" y="347681"/>
                  <a:pt x="1364067" y="343045"/>
                  <a:pt x="1376815" y="340727"/>
                </a:cubicBezTo>
                <a:cubicBezTo>
                  <a:pt x="1389563" y="338409"/>
                  <a:pt x="1405789" y="341306"/>
                  <a:pt x="1418537" y="337250"/>
                </a:cubicBezTo>
                <a:cubicBezTo>
                  <a:pt x="1431285" y="333194"/>
                  <a:pt x="1441136" y="321605"/>
                  <a:pt x="1453305" y="316390"/>
                </a:cubicBezTo>
                <a:cubicBezTo>
                  <a:pt x="1465474" y="311175"/>
                  <a:pt x="1481120" y="308277"/>
                  <a:pt x="1491550" y="305959"/>
                </a:cubicBezTo>
                <a:cubicBezTo>
                  <a:pt x="1501980" y="303641"/>
                  <a:pt x="1507195" y="304800"/>
                  <a:pt x="1515887" y="302482"/>
                </a:cubicBezTo>
                <a:cubicBezTo>
                  <a:pt x="1524579" y="300164"/>
                  <a:pt x="1543702" y="292052"/>
                  <a:pt x="1543702" y="292052"/>
                </a:cubicBezTo>
                <a:lnTo>
                  <a:pt x="1581947" y="278145"/>
                </a:lnTo>
                <a:cubicBezTo>
                  <a:pt x="1591798" y="274668"/>
                  <a:pt x="1593537" y="272350"/>
                  <a:pt x="1602808" y="271191"/>
                </a:cubicBezTo>
                <a:cubicBezTo>
                  <a:pt x="1612079" y="270032"/>
                  <a:pt x="1627146" y="272350"/>
                  <a:pt x="1637576" y="271191"/>
                </a:cubicBezTo>
                <a:cubicBezTo>
                  <a:pt x="1648006" y="270032"/>
                  <a:pt x="1656698" y="266555"/>
                  <a:pt x="1665390" y="264237"/>
                </a:cubicBezTo>
                <a:cubicBezTo>
                  <a:pt x="1674082" y="261919"/>
                  <a:pt x="1680457" y="259022"/>
                  <a:pt x="1689728" y="257284"/>
                </a:cubicBezTo>
                <a:cubicBezTo>
                  <a:pt x="1699000" y="255546"/>
                  <a:pt x="1711748" y="254966"/>
                  <a:pt x="1721019" y="253807"/>
                </a:cubicBezTo>
                <a:cubicBezTo>
                  <a:pt x="1730290" y="252648"/>
                  <a:pt x="1739562" y="251489"/>
                  <a:pt x="1745357" y="250330"/>
                </a:cubicBezTo>
                <a:cubicBezTo>
                  <a:pt x="1751152" y="249171"/>
                  <a:pt x="1749992" y="247433"/>
                  <a:pt x="1755787" y="246853"/>
                </a:cubicBezTo>
                <a:cubicBezTo>
                  <a:pt x="1761582" y="246274"/>
                  <a:pt x="1770854" y="247432"/>
                  <a:pt x="1780125" y="246853"/>
                </a:cubicBezTo>
                <a:cubicBezTo>
                  <a:pt x="1789396" y="246274"/>
                  <a:pt x="1803304" y="245115"/>
                  <a:pt x="1811416" y="243377"/>
                </a:cubicBezTo>
                <a:cubicBezTo>
                  <a:pt x="1819528" y="241639"/>
                  <a:pt x="1828800" y="236423"/>
                  <a:pt x="1828800" y="236423"/>
                </a:cubicBezTo>
                <a:cubicBezTo>
                  <a:pt x="1834595" y="234105"/>
                  <a:pt x="1838651" y="231787"/>
                  <a:pt x="1846184" y="229469"/>
                </a:cubicBezTo>
                <a:cubicBezTo>
                  <a:pt x="1853717" y="227151"/>
                  <a:pt x="1866465" y="223095"/>
                  <a:pt x="1873998" y="222516"/>
                </a:cubicBezTo>
                <a:cubicBezTo>
                  <a:pt x="1881531" y="221937"/>
                  <a:pt x="1883850" y="225993"/>
                  <a:pt x="1891383" y="225993"/>
                </a:cubicBezTo>
                <a:cubicBezTo>
                  <a:pt x="1898916" y="225993"/>
                  <a:pt x="1912823" y="223675"/>
                  <a:pt x="1919197" y="222516"/>
                </a:cubicBezTo>
                <a:cubicBezTo>
                  <a:pt x="1925571" y="221357"/>
                  <a:pt x="1924412" y="220198"/>
                  <a:pt x="1929627" y="219039"/>
                </a:cubicBezTo>
                <a:cubicBezTo>
                  <a:pt x="1934842" y="217880"/>
                  <a:pt x="1945852" y="216721"/>
                  <a:pt x="1950488" y="215562"/>
                </a:cubicBezTo>
                <a:cubicBezTo>
                  <a:pt x="1955124" y="214403"/>
                  <a:pt x="1950488" y="214403"/>
                  <a:pt x="1957442" y="212085"/>
                </a:cubicBezTo>
                <a:cubicBezTo>
                  <a:pt x="1964396" y="209767"/>
                  <a:pt x="1981780" y="203973"/>
                  <a:pt x="1992210" y="201655"/>
                </a:cubicBezTo>
                <a:cubicBezTo>
                  <a:pt x="2002640" y="199337"/>
                  <a:pt x="2010173" y="199917"/>
                  <a:pt x="2020024" y="198178"/>
                </a:cubicBezTo>
                <a:cubicBezTo>
                  <a:pt x="2029875" y="196439"/>
                  <a:pt x="2042624" y="193542"/>
                  <a:pt x="2051316" y="191224"/>
                </a:cubicBezTo>
                <a:cubicBezTo>
                  <a:pt x="2060008" y="188906"/>
                  <a:pt x="2059428" y="187748"/>
                  <a:pt x="2072176" y="184271"/>
                </a:cubicBezTo>
                <a:cubicBezTo>
                  <a:pt x="2084924" y="180794"/>
                  <a:pt x="2113898" y="173261"/>
                  <a:pt x="2127805" y="170364"/>
                </a:cubicBezTo>
                <a:cubicBezTo>
                  <a:pt x="2141712" y="167467"/>
                  <a:pt x="2142292" y="167466"/>
                  <a:pt x="2155620" y="166887"/>
                </a:cubicBezTo>
                <a:cubicBezTo>
                  <a:pt x="2168948" y="166308"/>
                  <a:pt x="2193285" y="168046"/>
                  <a:pt x="2207772" y="166887"/>
                </a:cubicBezTo>
                <a:cubicBezTo>
                  <a:pt x="2222259" y="165728"/>
                  <a:pt x="2233268" y="162830"/>
                  <a:pt x="2242540" y="159933"/>
                </a:cubicBezTo>
                <a:cubicBezTo>
                  <a:pt x="2251812" y="157036"/>
                  <a:pt x="2254709" y="151821"/>
                  <a:pt x="2263401" y="149503"/>
                </a:cubicBezTo>
                <a:cubicBezTo>
                  <a:pt x="2272093" y="147185"/>
                  <a:pt x="2286000" y="147764"/>
                  <a:pt x="2294692" y="146026"/>
                </a:cubicBezTo>
                <a:cubicBezTo>
                  <a:pt x="2303384" y="144288"/>
                  <a:pt x="2309758" y="140231"/>
                  <a:pt x="2315553" y="139072"/>
                </a:cubicBezTo>
                <a:cubicBezTo>
                  <a:pt x="2321348" y="137913"/>
                  <a:pt x="2329460" y="139072"/>
                  <a:pt x="2329460" y="139072"/>
                </a:cubicBezTo>
                <a:cubicBezTo>
                  <a:pt x="2336993" y="139072"/>
                  <a:pt x="2351480" y="139651"/>
                  <a:pt x="2360751" y="139072"/>
                </a:cubicBezTo>
                <a:cubicBezTo>
                  <a:pt x="2370022" y="138493"/>
                  <a:pt x="2376976" y="136175"/>
                  <a:pt x="2385089" y="135596"/>
                </a:cubicBezTo>
                <a:cubicBezTo>
                  <a:pt x="2393202" y="135017"/>
                  <a:pt x="2400156" y="137334"/>
                  <a:pt x="2409427" y="135596"/>
                </a:cubicBezTo>
                <a:cubicBezTo>
                  <a:pt x="2418698" y="133858"/>
                  <a:pt x="2434923" y="129221"/>
                  <a:pt x="2440718" y="125165"/>
                </a:cubicBezTo>
                <a:cubicBezTo>
                  <a:pt x="2446513" y="121109"/>
                  <a:pt x="2435503" y="115314"/>
                  <a:pt x="2444195" y="111258"/>
                </a:cubicBezTo>
                <a:cubicBezTo>
                  <a:pt x="2452887" y="107202"/>
                  <a:pt x="2477804" y="103146"/>
                  <a:pt x="2492870" y="100828"/>
                </a:cubicBezTo>
                <a:cubicBezTo>
                  <a:pt x="2507936" y="98510"/>
                  <a:pt x="2524162" y="97931"/>
                  <a:pt x="2534592" y="97351"/>
                </a:cubicBezTo>
                <a:cubicBezTo>
                  <a:pt x="2545022" y="96772"/>
                  <a:pt x="2546760" y="97930"/>
                  <a:pt x="2555452" y="97351"/>
                </a:cubicBezTo>
                <a:cubicBezTo>
                  <a:pt x="2564144" y="96772"/>
                  <a:pt x="2580370" y="95033"/>
                  <a:pt x="2586744" y="93874"/>
                </a:cubicBezTo>
                <a:cubicBezTo>
                  <a:pt x="2593118" y="92715"/>
                  <a:pt x="2588482" y="90976"/>
                  <a:pt x="2593697" y="90397"/>
                </a:cubicBezTo>
                <a:cubicBezTo>
                  <a:pt x="2598912" y="89818"/>
                  <a:pt x="2618035" y="90397"/>
                  <a:pt x="2618035" y="90397"/>
                </a:cubicBezTo>
                <a:cubicBezTo>
                  <a:pt x="2625568" y="90397"/>
                  <a:pt x="2631943" y="91556"/>
                  <a:pt x="2638896" y="90397"/>
                </a:cubicBezTo>
                <a:cubicBezTo>
                  <a:pt x="2645849" y="89238"/>
                  <a:pt x="2655701" y="84024"/>
                  <a:pt x="2659757" y="83444"/>
                </a:cubicBezTo>
                <a:cubicBezTo>
                  <a:pt x="2663813" y="82864"/>
                  <a:pt x="2656280" y="86920"/>
                  <a:pt x="2663233" y="86920"/>
                </a:cubicBezTo>
                <a:cubicBezTo>
                  <a:pt x="2670186" y="86920"/>
                  <a:pt x="2688150" y="84023"/>
                  <a:pt x="2701478" y="83444"/>
                </a:cubicBezTo>
                <a:cubicBezTo>
                  <a:pt x="2714806" y="82865"/>
                  <a:pt x="2731611" y="84023"/>
                  <a:pt x="2743200" y="83444"/>
                </a:cubicBezTo>
                <a:cubicBezTo>
                  <a:pt x="2754789" y="82865"/>
                  <a:pt x="2763481" y="82864"/>
                  <a:pt x="2771014" y="79967"/>
                </a:cubicBezTo>
                <a:cubicBezTo>
                  <a:pt x="2778547" y="77070"/>
                  <a:pt x="2776809" y="70115"/>
                  <a:pt x="2788398" y="66059"/>
                </a:cubicBezTo>
                <a:cubicBezTo>
                  <a:pt x="2799987" y="62003"/>
                  <a:pt x="2825485" y="59106"/>
                  <a:pt x="2840551" y="55629"/>
                </a:cubicBezTo>
                <a:cubicBezTo>
                  <a:pt x="2855617" y="52152"/>
                  <a:pt x="2866626" y="46937"/>
                  <a:pt x="2878795" y="45199"/>
                </a:cubicBezTo>
                <a:cubicBezTo>
                  <a:pt x="2890964" y="43461"/>
                  <a:pt x="2913563" y="45199"/>
                  <a:pt x="2913563" y="45199"/>
                </a:cubicBezTo>
                <a:cubicBezTo>
                  <a:pt x="2922834" y="45199"/>
                  <a:pt x="2926891" y="46358"/>
                  <a:pt x="2934424" y="45199"/>
                </a:cubicBezTo>
                <a:cubicBezTo>
                  <a:pt x="2941957" y="44040"/>
                  <a:pt x="2951808" y="40563"/>
                  <a:pt x="2958762" y="38245"/>
                </a:cubicBezTo>
                <a:cubicBezTo>
                  <a:pt x="2965716" y="35927"/>
                  <a:pt x="2965136" y="33029"/>
                  <a:pt x="2976146" y="31291"/>
                </a:cubicBezTo>
                <a:cubicBezTo>
                  <a:pt x="2987156" y="29553"/>
                  <a:pt x="3013811" y="28394"/>
                  <a:pt x="3024821" y="27815"/>
                </a:cubicBezTo>
                <a:cubicBezTo>
                  <a:pt x="3035831" y="27236"/>
                  <a:pt x="3042205" y="27815"/>
                  <a:pt x="3042205" y="27815"/>
                </a:cubicBezTo>
                <a:cubicBezTo>
                  <a:pt x="3049738" y="27815"/>
                  <a:pt x="3064805" y="28394"/>
                  <a:pt x="3070020" y="27815"/>
                </a:cubicBezTo>
                <a:cubicBezTo>
                  <a:pt x="3075235" y="27236"/>
                  <a:pt x="3069441" y="25497"/>
                  <a:pt x="3073497" y="24338"/>
                </a:cubicBezTo>
                <a:cubicBezTo>
                  <a:pt x="3077553" y="23179"/>
                  <a:pt x="3087983" y="22020"/>
                  <a:pt x="3094357" y="20861"/>
                </a:cubicBezTo>
                <a:cubicBezTo>
                  <a:pt x="3100731" y="19702"/>
                  <a:pt x="3107105" y="19122"/>
                  <a:pt x="3111741" y="17384"/>
                </a:cubicBezTo>
                <a:cubicBezTo>
                  <a:pt x="3116377" y="15646"/>
                  <a:pt x="3114639" y="12169"/>
                  <a:pt x="3122172" y="10431"/>
                </a:cubicBezTo>
                <a:cubicBezTo>
                  <a:pt x="3129705" y="8693"/>
                  <a:pt x="3147089" y="8113"/>
                  <a:pt x="3156940" y="6954"/>
                </a:cubicBezTo>
                <a:cubicBezTo>
                  <a:pt x="3166791" y="5795"/>
                  <a:pt x="3176063" y="4636"/>
                  <a:pt x="3181278" y="3477"/>
                </a:cubicBezTo>
                <a:cubicBezTo>
                  <a:pt x="3186493" y="2318"/>
                  <a:pt x="3187362" y="1159"/>
                  <a:pt x="3188231" y="0"/>
                </a:cubicBezTo>
              </a:path>
            </a:pathLst>
          </a:cu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46" name="Freeform 145"/>
          <p:cNvSpPr/>
          <p:nvPr/>
        </p:nvSpPr>
        <p:spPr bwMode="auto">
          <a:xfrm>
            <a:off x="1207367" y="1552761"/>
            <a:ext cx="3208512" cy="939316"/>
          </a:xfrm>
          <a:custGeom>
            <a:avLst/>
            <a:gdLst>
              <a:gd name="connsiteX0" fmla="*/ 0 w 3208512"/>
              <a:gd name="connsiteY0" fmla="*/ 939316 h 939316"/>
              <a:gd name="connsiteX1" fmla="*/ 52152 w 3208512"/>
              <a:gd name="connsiteY1" fmla="*/ 904548 h 939316"/>
              <a:gd name="connsiteX2" fmla="*/ 107781 w 3208512"/>
              <a:gd name="connsiteY2" fmla="*/ 866303 h 939316"/>
              <a:gd name="connsiteX3" fmla="*/ 156456 w 3208512"/>
              <a:gd name="connsiteY3" fmla="*/ 817628 h 939316"/>
              <a:gd name="connsiteX4" fmla="*/ 205132 w 3208512"/>
              <a:gd name="connsiteY4" fmla="*/ 786337 h 939316"/>
              <a:gd name="connsiteX5" fmla="*/ 260761 w 3208512"/>
              <a:gd name="connsiteY5" fmla="*/ 761999 h 939316"/>
              <a:gd name="connsiteX6" fmla="*/ 285098 w 3208512"/>
              <a:gd name="connsiteY6" fmla="*/ 748092 h 939316"/>
              <a:gd name="connsiteX7" fmla="*/ 305959 w 3208512"/>
              <a:gd name="connsiteY7" fmla="*/ 734185 h 939316"/>
              <a:gd name="connsiteX8" fmla="*/ 368542 w 3208512"/>
              <a:gd name="connsiteY8" fmla="*/ 695940 h 939316"/>
              <a:gd name="connsiteX9" fmla="*/ 410263 w 3208512"/>
              <a:gd name="connsiteY9" fmla="*/ 671602 h 939316"/>
              <a:gd name="connsiteX10" fmla="*/ 445031 w 3208512"/>
              <a:gd name="connsiteY10" fmla="*/ 661172 h 939316"/>
              <a:gd name="connsiteX11" fmla="*/ 462415 w 3208512"/>
              <a:gd name="connsiteY11" fmla="*/ 647265 h 939316"/>
              <a:gd name="connsiteX12" fmla="*/ 476323 w 3208512"/>
              <a:gd name="connsiteY12" fmla="*/ 636834 h 939316"/>
              <a:gd name="connsiteX13" fmla="*/ 511091 w 3208512"/>
              <a:gd name="connsiteY13" fmla="*/ 622927 h 939316"/>
              <a:gd name="connsiteX14" fmla="*/ 542382 w 3208512"/>
              <a:gd name="connsiteY14" fmla="*/ 609020 h 939316"/>
              <a:gd name="connsiteX15" fmla="*/ 559766 w 3208512"/>
              <a:gd name="connsiteY15" fmla="*/ 602066 h 939316"/>
              <a:gd name="connsiteX16" fmla="*/ 598011 w 3208512"/>
              <a:gd name="connsiteY16" fmla="*/ 595112 h 939316"/>
              <a:gd name="connsiteX17" fmla="*/ 629302 w 3208512"/>
              <a:gd name="connsiteY17" fmla="*/ 577728 h 939316"/>
              <a:gd name="connsiteX18" fmla="*/ 667547 w 3208512"/>
              <a:gd name="connsiteY18" fmla="*/ 567298 h 939316"/>
              <a:gd name="connsiteX19" fmla="*/ 688408 w 3208512"/>
              <a:gd name="connsiteY19" fmla="*/ 549914 h 939316"/>
              <a:gd name="connsiteX20" fmla="*/ 723176 w 3208512"/>
              <a:gd name="connsiteY20" fmla="*/ 539484 h 939316"/>
              <a:gd name="connsiteX21" fmla="*/ 761421 w 3208512"/>
              <a:gd name="connsiteY21" fmla="*/ 529053 h 939316"/>
              <a:gd name="connsiteX22" fmla="*/ 789235 w 3208512"/>
              <a:gd name="connsiteY22" fmla="*/ 511669 h 939316"/>
              <a:gd name="connsiteX23" fmla="*/ 817050 w 3208512"/>
              <a:gd name="connsiteY23" fmla="*/ 504715 h 939316"/>
              <a:gd name="connsiteX24" fmla="*/ 865725 w 3208512"/>
              <a:gd name="connsiteY24" fmla="*/ 494285 h 939316"/>
              <a:gd name="connsiteX25" fmla="*/ 897016 w 3208512"/>
              <a:gd name="connsiteY25" fmla="*/ 483855 h 939316"/>
              <a:gd name="connsiteX26" fmla="*/ 952645 w 3208512"/>
              <a:gd name="connsiteY26" fmla="*/ 459517 h 939316"/>
              <a:gd name="connsiteX27" fmla="*/ 976983 w 3208512"/>
              <a:gd name="connsiteY27" fmla="*/ 449087 h 939316"/>
              <a:gd name="connsiteX28" fmla="*/ 997844 w 3208512"/>
              <a:gd name="connsiteY28" fmla="*/ 449087 h 939316"/>
              <a:gd name="connsiteX29" fmla="*/ 1011751 w 3208512"/>
              <a:gd name="connsiteY29" fmla="*/ 438656 h 939316"/>
              <a:gd name="connsiteX30" fmla="*/ 1067380 w 3208512"/>
              <a:gd name="connsiteY30" fmla="*/ 424749 h 939316"/>
              <a:gd name="connsiteX31" fmla="*/ 1091717 w 3208512"/>
              <a:gd name="connsiteY31" fmla="*/ 417795 h 939316"/>
              <a:gd name="connsiteX32" fmla="*/ 1133439 w 3208512"/>
              <a:gd name="connsiteY32" fmla="*/ 414318 h 939316"/>
              <a:gd name="connsiteX33" fmla="*/ 1178637 w 3208512"/>
              <a:gd name="connsiteY33" fmla="*/ 396934 h 939316"/>
              <a:gd name="connsiteX34" fmla="*/ 1202975 w 3208512"/>
              <a:gd name="connsiteY34" fmla="*/ 386504 h 939316"/>
              <a:gd name="connsiteX35" fmla="*/ 1258604 w 3208512"/>
              <a:gd name="connsiteY35" fmla="*/ 376074 h 939316"/>
              <a:gd name="connsiteX36" fmla="*/ 1293372 w 3208512"/>
              <a:gd name="connsiteY36" fmla="*/ 369120 h 939316"/>
              <a:gd name="connsiteX37" fmla="*/ 1331617 w 3208512"/>
              <a:gd name="connsiteY37" fmla="*/ 362166 h 939316"/>
              <a:gd name="connsiteX38" fmla="*/ 1362908 w 3208512"/>
              <a:gd name="connsiteY38" fmla="*/ 351736 h 939316"/>
              <a:gd name="connsiteX39" fmla="*/ 1390723 w 3208512"/>
              <a:gd name="connsiteY39" fmla="*/ 341306 h 939316"/>
              <a:gd name="connsiteX40" fmla="*/ 1418537 w 3208512"/>
              <a:gd name="connsiteY40" fmla="*/ 341306 h 939316"/>
              <a:gd name="connsiteX41" fmla="*/ 1446352 w 3208512"/>
              <a:gd name="connsiteY41" fmla="*/ 337829 h 939316"/>
              <a:gd name="connsiteX42" fmla="*/ 1460259 w 3208512"/>
              <a:gd name="connsiteY42" fmla="*/ 330875 h 939316"/>
              <a:gd name="connsiteX43" fmla="*/ 1484596 w 3208512"/>
              <a:gd name="connsiteY43" fmla="*/ 323922 h 939316"/>
              <a:gd name="connsiteX44" fmla="*/ 1526318 w 3208512"/>
              <a:gd name="connsiteY44" fmla="*/ 313491 h 939316"/>
              <a:gd name="connsiteX45" fmla="*/ 1554133 w 3208512"/>
              <a:gd name="connsiteY45" fmla="*/ 306538 h 939316"/>
              <a:gd name="connsiteX46" fmla="*/ 1574993 w 3208512"/>
              <a:gd name="connsiteY46" fmla="*/ 303061 h 939316"/>
              <a:gd name="connsiteX47" fmla="*/ 1595854 w 3208512"/>
              <a:gd name="connsiteY47" fmla="*/ 303061 h 939316"/>
              <a:gd name="connsiteX48" fmla="*/ 1609761 w 3208512"/>
              <a:gd name="connsiteY48" fmla="*/ 299584 h 939316"/>
              <a:gd name="connsiteX49" fmla="*/ 1672344 w 3208512"/>
              <a:gd name="connsiteY49" fmla="*/ 289153 h 939316"/>
              <a:gd name="connsiteX50" fmla="*/ 1724496 w 3208512"/>
              <a:gd name="connsiteY50" fmla="*/ 268293 h 939316"/>
              <a:gd name="connsiteX51" fmla="*/ 1752310 w 3208512"/>
              <a:gd name="connsiteY51" fmla="*/ 264816 h 939316"/>
              <a:gd name="connsiteX52" fmla="*/ 1787079 w 3208512"/>
              <a:gd name="connsiteY52" fmla="*/ 257862 h 939316"/>
              <a:gd name="connsiteX53" fmla="*/ 1853138 w 3208512"/>
              <a:gd name="connsiteY53" fmla="*/ 247432 h 939316"/>
              <a:gd name="connsiteX54" fmla="*/ 1887906 w 3208512"/>
              <a:gd name="connsiteY54" fmla="*/ 243955 h 939316"/>
              <a:gd name="connsiteX55" fmla="*/ 1912244 w 3208512"/>
              <a:gd name="connsiteY55" fmla="*/ 230048 h 939316"/>
              <a:gd name="connsiteX56" fmla="*/ 1953965 w 3208512"/>
              <a:gd name="connsiteY56" fmla="*/ 223094 h 939316"/>
              <a:gd name="connsiteX57" fmla="*/ 1992210 w 3208512"/>
              <a:gd name="connsiteY57" fmla="*/ 216141 h 939316"/>
              <a:gd name="connsiteX58" fmla="*/ 2023501 w 3208512"/>
              <a:gd name="connsiteY58" fmla="*/ 212664 h 939316"/>
              <a:gd name="connsiteX59" fmla="*/ 2058269 w 3208512"/>
              <a:gd name="connsiteY59" fmla="*/ 205710 h 939316"/>
              <a:gd name="connsiteX60" fmla="*/ 2072177 w 3208512"/>
              <a:gd name="connsiteY60" fmla="*/ 198757 h 939316"/>
              <a:gd name="connsiteX61" fmla="*/ 2099991 w 3208512"/>
              <a:gd name="connsiteY61" fmla="*/ 198757 h 939316"/>
              <a:gd name="connsiteX62" fmla="*/ 2141713 w 3208512"/>
              <a:gd name="connsiteY62" fmla="*/ 195280 h 939316"/>
              <a:gd name="connsiteX63" fmla="*/ 2166050 w 3208512"/>
              <a:gd name="connsiteY63" fmla="*/ 184849 h 939316"/>
              <a:gd name="connsiteX64" fmla="*/ 2190388 w 3208512"/>
              <a:gd name="connsiteY64" fmla="*/ 177896 h 939316"/>
              <a:gd name="connsiteX65" fmla="*/ 2207772 w 3208512"/>
              <a:gd name="connsiteY65" fmla="*/ 174419 h 939316"/>
              <a:gd name="connsiteX66" fmla="*/ 2228633 w 3208512"/>
              <a:gd name="connsiteY66" fmla="*/ 167465 h 939316"/>
              <a:gd name="connsiteX67" fmla="*/ 2242540 w 3208512"/>
              <a:gd name="connsiteY67" fmla="*/ 163988 h 939316"/>
              <a:gd name="connsiteX68" fmla="*/ 2259924 w 3208512"/>
              <a:gd name="connsiteY68" fmla="*/ 146604 h 939316"/>
              <a:gd name="connsiteX69" fmla="*/ 2322507 w 3208512"/>
              <a:gd name="connsiteY69" fmla="*/ 129220 h 939316"/>
              <a:gd name="connsiteX70" fmla="*/ 2360752 w 3208512"/>
              <a:gd name="connsiteY70" fmla="*/ 129220 h 939316"/>
              <a:gd name="connsiteX71" fmla="*/ 2398996 w 3208512"/>
              <a:gd name="connsiteY71" fmla="*/ 122267 h 939316"/>
              <a:gd name="connsiteX72" fmla="*/ 2433764 w 3208512"/>
              <a:gd name="connsiteY72" fmla="*/ 111836 h 939316"/>
              <a:gd name="connsiteX73" fmla="*/ 2478963 w 3208512"/>
              <a:gd name="connsiteY73" fmla="*/ 101406 h 939316"/>
              <a:gd name="connsiteX74" fmla="*/ 2524161 w 3208512"/>
              <a:gd name="connsiteY74" fmla="*/ 94452 h 939316"/>
              <a:gd name="connsiteX75" fmla="*/ 2579790 w 3208512"/>
              <a:gd name="connsiteY75" fmla="*/ 80545 h 939316"/>
              <a:gd name="connsiteX76" fmla="*/ 2618035 w 3208512"/>
              <a:gd name="connsiteY76" fmla="*/ 77068 h 939316"/>
              <a:gd name="connsiteX77" fmla="*/ 2656280 w 3208512"/>
              <a:gd name="connsiteY77" fmla="*/ 77068 h 939316"/>
              <a:gd name="connsiteX78" fmla="*/ 2684094 w 3208512"/>
              <a:gd name="connsiteY78" fmla="*/ 80545 h 939316"/>
              <a:gd name="connsiteX79" fmla="*/ 2711909 w 3208512"/>
              <a:gd name="connsiteY79" fmla="*/ 63161 h 939316"/>
              <a:gd name="connsiteX80" fmla="*/ 2746677 w 3208512"/>
              <a:gd name="connsiteY80" fmla="*/ 45777 h 939316"/>
              <a:gd name="connsiteX81" fmla="*/ 2781445 w 3208512"/>
              <a:gd name="connsiteY81" fmla="*/ 49254 h 939316"/>
              <a:gd name="connsiteX82" fmla="*/ 2819690 w 3208512"/>
              <a:gd name="connsiteY82" fmla="*/ 38823 h 939316"/>
              <a:gd name="connsiteX83" fmla="*/ 2861412 w 3208512"/>
              <a:gd name="connsiteY83" fmla="*/ 45777 h 939316"/>
              <a:gd name="connsiteX84" fmla="*/ 2910087 w 3208512"/>
              <a:gd name="connsiteY84" fmla="*/ 42300 h 939316"/>
              <a:gd name="connsiteX85" fmla="*/ 2944855 w 3208512"/>
              <a:gd name="connsiteY85" fmla="*/ 35347 h 939316"/>
              <a:gd name="connsiteX86" fmla="*/ 2979623 w 3208512"/>
              <a:gd name="connsiteY86" fmla="*/ 17963 h 939316"/>
              <a:gd name="connsiteX87" fmla="*/ 3000484 w 3208512"/>
              <a:gd name="connsiteY87" fmla="*/ 14486 h 939316"/>
              <a:gd name="connsiteX88" fmla="*/ 3031775 w 3208512"/>
              <a:gd name="connsiteY88" fmla="*/ 14486 h 939316"/>
              <a:gd name="connsiteX89" fmla="*/ 3052636 w 3208512"/>
              <a:gd name="connsiteY89" fmla="*/ 4055 h 939316"/>
              <a:gd name="connsiteX90" fmla="*/ 3080450 w 3208512"/>
              <a:gd name="connsiteY90" fmla="*/ 579 h 939316"/>
              <a:gd name="connsiteX91" fmla="*/ 3108265 w 3208512"/>
              <a:gd name="connsiteY91" fmla="*/ 579 h 939316"/>
              <a:gd name="connsiteX92" fmla="*/ 3122172 w 3208512"/>
              <a:gd name="connsiteY92" fmla="*/ 579 h 939316"/>
              <a:gd name="connsiteX93" fmla="*/ 3149986 w 3208512"/>
              <a:gd name="connsiteY93" fmla="*/ 4055 h 939316"/>
              <a:gd name="connsiteX94" fmla="*/ 3188231 w 3208512"/>
              <a:gd name="connsiteY94" fmla="*/ 7532 h 939316"/>
              <a:gd name="connsiteX95" fmla="*/ 3205615 w 3208512"/>
              <a:gd name="connsiteY95" fmla="*/ 7532 h 939316"/>
              <a:gd name="connsiteX96" fmla="*/ 3205615 w 3208512"/>
              <a:gd name="connsiteY96" fmla="*/ 4055 h 93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208512" h="939316">
                <a:moveTo>
                  <a:pt x="0" y="939316"/>
                </a:moveTo>
                <a:lnTo>
                  <a:pt x="52152" y="904548"/>
                </a:lnTo>
                <a:cubicBezTo>
                  <a:pt x="70115" y="892379"/>
                  <a:pt x="90397" y="880790"/>
                  <a:pt x="107781" y="866303"/>
                </a:cubicBezTo>
                <a:cubicBezTo>
                  <a:pt x="125165" y="851816"/>
                  <a:pt x="140231" y="830956"/>
                  <a:pt x="156456" y="817628"/>
                </a:cubicBezTo>
                <a:cubicBezTo>
                  <a:pt x="172681" y="804300"/>
                  <a:pt x="187748" y="795608"/>
                  <a:pt x="205132" y="786337"/>
                </a:cubicBezTo>
                <a:cubicBezTo>
                  <a:pt x="222516" y="777066"/>
                  <a:pt x="247433" y="768373"/>
                  <a:pt x="260761" y="761999"/>
                </a:cubicBezTo>
                <a:cubicBezTo>
                  <a:pt x="274089" y="755625"/>
                  <a:pt x="277565" y="752728"/>
                  <a:pt x="285098" y="748092"/>
                </a:cubicBezTo>
                <a:cubicBezTo>
                  <a:pt x="292631" y="743456"/>
                  <a:pt x="292052" y="742877"/>
                  <a:pt x="305959" y="734185"/>
                </a:cubicBezTo>
                <a:cubicBezTo>
                  <a:pt x="319866" y="725493"/>
                  <a:pt x="351158" y="706370"/>
                  <a:pt x="368542" y="695940"/>
                </a:cubicBezTo>
                <a:cubicBezTo>
                  <a:pt x="385926" y="685510"/>
                  <a:pt x="397515" y="677397"/>
                  <a:pt x="410263" y="671602"/>
                </a:cubicBezTo>
                <a:cubicBezTo>
                  <a:pt x="423011" y="665807"/>
                  <a:pt x="436339" y="665228"/>
                  <a:pt x="445031" y="661172"/>
                </a:cubicBezTo>
                <a:cubicBezTo>
                  <a:pt x="453723" y="657116"/>
                  <a:pt x="457200" y="651321"/>
                  <a:pt x="462415" y="647265"/>
                </a:cubicBezTo>
                <a:cubicBezTo>
                  <a:pt x="467630" y="643209"/>
                  <a:pt x="468210" y="640890"/>
                  <a:pt x="476323" y="636834"/>
                </a:cubicBezTo>
                <a:cubicBezTo>
                  <a:pt x="484436" y="632778"/>
                  <a:pt x="500081" y="627563"/>
                  <a:pt x="511091" y="622927"/>
                </a:cubicBezTo>
                <a:cubicBezTo>
                  <a:pt x="522101" y="618291"/>
                  <a:pt x="534270" y="612497"/>
                  <a:pt x="542382" y="609020"/>
                </a:cubicBezTo>
                <a:cubicBezTo>
                  <a:pt x="550495" y="605543"/>
                  <a:pt x="550495" y="604384"/>
                  <a:pt x="559766" y="602066"/>
                </a:cubicBezTo>
                <a:cubicBezTo>
                  <a:pt x="569038" y="599748"/>
                  <a:pt x="586422" y="599168"/>
                  <a:pt x="598011" y="595112"/>
                </a:cubicBezTo>
                <a:cubicBezTo>
                  <a:pt x="609600" y="591056"/>
                  <a:pt x="617713" y="582364"/>
                  <a:pt x="629302" y="577728"/>
                </a:cubicBezTo>
                <a:cubicBezTo>
                  <a:pt x="640891" y="573092"/>
                  <a:pt x="657696" y="571934"/>
                  <a:pt x="667547" y="567298"/>
                </a:cubicBezTo>
                <a:cubicBezTo>
                  <a:pt x="677398" y="562662"/>
                  <a:pt x="679137" y="554550"/>
                  <a:pt x="688408" y="549914"/>
                </a:cubicBezTo>
                <a:cubicBezTo>
                  <a:pt x="697679" y="545278"/>
                  <a:pt x="711007" y="542961"/>
                  <a:pt x="723176" y="539484"/>
                </a:cubicBezTo>
                <a:cubicBezTo>
                  <a:pt x="735345" y="536007"/>
                  <a:pt x="750411" y="533689"/>
                  <a:pt x="761421" y="529053"/>
                </a:cubicBezTo>
                <a:cubicBezTo>
                  <a:pt x="772431" y="524417"/>
                  <a:pt x="779964" y="515725"/>
                  <a:pt x="789235" y="511669"/>
                </a:cubicBezTo>
                <a:cubicBezTo>
                  <a:pt x="798506" y="507613"/>
                  <a:pt x="804302" y="507612"/>
                  <a:pt x="817050" y="504715"/>
                </a:cubicBezTo>
                <a:cubicBezTo>
                  <a:pt x="829798" y="501818"/>
                  <a:pt x="852397" y="497762"/>
                  <a:pt x="865725" y="494285"/>
                </a:cubicBezTo>
                <a:cubicBezTo>
                  <a:pt x="879053" y="490808"/>
                  <a:pt x="882529" y="489650"/>
                  <a:pt x="897016" y="483855"/>
                </a:cubicBezTo>
                <a:cubicBezTo>
                  <a:pt x="911503" y="478060"/>
                  <a:pt x="952645" y="459517"/>
                  <a:pt x="952645" y="459517"/>
                </a:cubicBezTo>
                <a:cubicBezTo>
                  <a:pt x="965973" y="453722"/>
                  <a:pt x="969450" y="450825"/>
                  <a:pt x="976983" y="449087"/>
                </a:cubicBezTo>
                <a:cubicBezTo>
                  <a:pt x="984516" y="447349"/>
                  <a:pt x="992049" y="450825"/>
                  <a:pt x="997844" y="449087"/>
                </a:cubicBezTo>
                <a:cubicBezTo>
                  <a:pt x="1003639" y="447349"/>
                  <a:pt x="1000162" y="442712"/>
                  <a:pt x="1011751" y="438656"/>
                </a:cubicBezTo>
                <a:cubicBezTo>
                  <a:pt x="1023340" y="434600"/>
                  <a:pt x="1054052" y="428226"/>
                  <a:pt x="1067380" y="424749"/>
                </a:cubicBezTo>
                <a:cubicBezTo>
                  <a:pt x="1080708" y="421272"/>
                  <a:pt x="1080707" y="419533"/>
                  <a:pt x="1091717" y="417795"/>
                </a:cubicBezTo>
                <a:cubicBezTo>
                  <a:pt x="1102727" y="416057"/>
                  <a:pt x="1118952" y="417795"/>
                  <a:pt x="1133439" y="414318"/>
                </a:cubicBezTo>
                <a:cubicBezTo>
                  <a:pt x="1147926" y="410841"/>
                  <a:pt x="1167048" y="401570"/>
                  <a:pt x="1178637" y="396934"/>
                </a:cubicBezTo>
                <a:cubicBezTo>
                  <a:pt x="1190226" y="392298"/>
                  <a:pt x="1189647" y="389981"/>
                  <a:pt x="1202975" y="386504"/>
                </a:cubicBezTo>
                <a:cubicBezTo>
                  <a:pt x="1216303" y="383027"/>
                  <a:pt x="1258604" y="376074"/>
                  <a:pt x="1258604" y="376074"/>
                </a:cubicBezTo>
                <a:lnTo>
                  <a:pt x="1293372" y="369120"/>
                </a:lnTo>
                <a:cubicBezTo>
                  <a:pt x="1305541" y="366802"/>
                  <a:pt x="1320028" y="365063"/>
                  <a:pt x="1331617" y="362166"/>
                </a:cubicBezTo>
                <a:cubicBezTo>
                  <a:pt x="1343206" y="359269"/>
                  <a:pt x="1353057" y="355213"/>
                  <a:pt x="1362908" y="351736"/>
                </a:cubicBezTo>
                <a:cubicBezTo>
                  <a:pt x="1372759" y="348259"/>
                  <a:pt x="1381452" y="343044"/>
                  <a:pt x="1390723" y="341306"/>
                </a:cubicBezTo>
                <a:cubicBezTo>
                  <a:pt x="1399995" y="339568"/>
                  <a:pt x="1409266" y="341885"/>
                  <a:pt x="1418537" y="341306"/>
                </a:cubicBezTo>
                <a:cubicBezTo>
                  <a:pt x="1427808" y="340727"/>
                  <a:pt x="1439398" y="339568"/>
                  <a:pt x="1446352" y="337829"/>
                </a:cubicBezTo>
                <a:cubicBezTo>
                  <a:pt x="1453306" y="336091"/>
                  <a:pt x="1453885" y="333193"/>
                  <a:pt x="1460259" y="330875"/>
                </a:cubicBezTo>
                <a:cubicBezTo>
                  <a:pt x="1466633" y="328557"/>
                  <a:pt x="1473586" y="326819"/>
                  <a:pt x="1484596" y="323922"/>
                </a:cubicBezTo>
                <a:cubicBezTo>
                  <a:pt x="1495606" y="321025"/>
                  <a:pt x="1526318" y="313491"/>
                  <a:pt x="1526318" y="313491"/>
                </a:cubicBezTo>
                <a:cubicBezTo>
                  <a:pt x="1537907" y="310594"/>
                  <a:pt x="1546021" y="308276"/>
                  <a:pt x="1554133" y="306538"/>
                </a:cubicBezTo>
                <a:cubicBezTo>
                  <a:pt x="1562245" y="304800"/>
                  <a:pt x="1568040" y="303640"/>
                  <a:pt x="1574993" y="303061"/>
                </a:cubicBezTo>
                <a:cubicBezTo>
                  <a:pt x="1581946" y="302482"/>
                  <a:pt x="1590059" y="303641"/>
                  <a:pt x="1595854" y="303061"/>
                </a:cubicBezTo>
                <a:cubicBezTo>
                  <a:pt x="1601649" y="302482"/>
                  <a:pt x="1597013" y="301902"/>
                  <a:pt x="1609761" y="299584"/>
                </a:cubicBezTo>
                <a:cubicBezTo>
                  <a:pt x="1622509" y="297266"/>
                  <a:pt x="1653222" y="294368"/>
                  <a:pt x="1672344" y="289153"/>
                </a:cubicBezTo>
                <a:cubicBezTo>
                  <a:pt x="1691466" y="283938"/>
                  <a:pt x="1711168" y="272349"/>
                  <a:pt x="1724496" y="268293"/>
                </a:cubicBezTo>
                <a:cubicBezTo>
                  <a:pt x="1737824" y="264237"/>
                  <a:pt x="1741880" y="266554"/>
                  <a:pt x="1752310" y="264816"/>
                </a:cubicBezTo>
                <a:cubicBezTo>
                  <a:pt x="1762740" y="263078"/>
                  <a:pt x="1770274" y="260759"/>
                  <a:pt x="1787079" y="257862"/>
                </a:cubicBezTo>
                <a:cubicBezTo>
                  <a:pt x="1803884" y="254965"/>
                  <a:pt x="1836334" y="249750"/>
                  <a:pt x="1853138" y="247432"/>
                </a:cubicBezTo>
                <a:cubicBezTo>
                  <a:pt x="1869942" y="245114"/>
                  <a:pt x="1878055" y="246852"/>
                  <a:pt x="1887906" y="243955"/>
                </a:cubicBezTo>
                <a:cubicBezTo>
                  <a:pt x="1897757" y="241058"/>
                  <a:pt x="1901234" y="233525"/>
                  <a:pt x="1912244" y="230048"/>
                </a:cubicBezTo>
                <a:cubicBezTo>
                  <a:pt x="1923254" y="226571"/>
                  <a:pt x="1953965" y="223094"/>
                  <a:pt x="1953965" y="223094"/>
                </a:cubicBezTo>
                <a:cubicBezTo>
                  <a:pt x="1967293" y="220776"/>
                  <a:pt x="1980621" y="217879"/>
                  <a:pt x="1992210" y="216141"/>
                </a:cubicBezTo>
                <a:cubicBezTo>
                  <a:pt x="2003799" y="214403"/>
                  <a:pt x="2012491" y="214402"/>
                  <a:pt x="2023501" y="212664"/>
                </a:cubicBezTo>
                <a:cubicBezTo>
                  <a:pt x="2034511" y="210926"/>
                  <a:pt x="2050156" y="208028"/>
                  <a:pt x="2058269" y="205710"/>
                </a:cubicBezTo>
                <a:cubicBezTo>
                  <a:pt x="2066382" y="203392"/>
                  <a:pt x="2065224" y="199916"/>
                  <a:pt x="2072177" y="198757"/>
                </a:cubicBezTo>
                <a:cubicBezTo>
                  <a:pt x="2079130" y="197598"/>
                  <a:pt x="2088402" y="199336"/>
                  <a:pt x="2099991" y="198757"/>
                </a:cubicBezTo>
                <a:cubicBezTo>
                  <a:pt x="2111580" y="198178"/>
                  <a:pt x="2130703" y="197598"/>
                  <a:pt x="2141713" y="195280"/>
                </a:cubicBezTo>
                <a:cubicBezTo>
                  <a:pt x="2152723" y="192962"/>
                  <a:pt x="2157938" y="187746"/>
                  <a:pt x="2166050" y="184849"/>
                </a:cubicBezTo>
                <a:cubicBezTo>
                  <a:pt x="2174163" y="181952"/>
                  <a:pt x="2183434" y="179634"/>
                  <a:pt x="2190388" y="177896"/>
                </a:cubicBezTo>
                <a:cubicBezTo>
                  <a:pt x="2197342" y="176158"/>
                  <a:pt x="2201398" y="176157"/>
                  <a:pt x="2207772" y="174419"/>
                </a:cubicBezTo>
                <a:cubicBezTo>
                  <a:pt x="2214146" y="172681"/>
                  <a:pt x="2222838" y="169203"/>
                  <a:pt x="2228633" y="167465"/>
                </a:cubicBezTo>
                <a:cubicBezTo>
                  <a:pt x="2234428" y="165727"/>
                  <a:pt x="2237325" y="167465"/>
                  <a:pt x="2242540" y="163988"/>
                </a:cubicBezTo>
                <a:cubicBezTo>
                  <a:pt x="2247755" y="160511"/>
                  <a:pt x="2246596" y="152399"/>
                  <a:pt x="2259924" y="146604"/>
                </a:cubicBezTo>
                <a:cubicBezTo>
                  <a:pt x="2273252" y="140809"/>
                  <a:pt x="2305702" y="132117"/>
                  <a:pt x="2322507" y="129220"/>
                </a:cubicBezTo>
                <a:cubicBezTo>
                  <a:pt x="2339312" y="126323"/>
                  <a:pt x="2348004" y="130379"/>
                  <a:pt x="2360752" y="129220"/>
                </a:cubicBezTo>
                <a:cubicBezTo>
                  <a:pt x="2373500" y="128061"/>
                  <a:pt x="2386827" y="125164"/>
                  <a:pt x="2398996" y="122267"/>
                </a:cubicBezTo>
                <a:cubicBezTo>
                  <a:pt x="2411165" y="119370"/>
                  <a:pt x="2420436" y="115313"/>
                  <a:pt x="2433764" y="111836"/>
                </a:cubicBezTo>
                <a:cubicBezTo>
                  <a:pt x="2447092" y="108359"/>
                  <a:pt x="2463897" y="104303"/>
                  <a:pt x="2478963" y="101406"/>
                </a:cubicBezTo>
                <a:cubicBezTo>
                  <a:pt x="2494029" y="98509"/>
                  <a:pt x="2507357" y="97929"/>
                  <a:pt x="2524161" y="94452"/>
                </a:cubicBezTo>
                <a:cubicBezTo>
                  <a:pt x="2540966" y="90975"/>
                  <a:pt x="2564144" y="83442"/>
                  <a:pt x="2579790" y="80545"/>
                </a:cubicBezTo>
                <a:cubicBezTo>
                  <a:pt x="2595436" y="77648"/>
                  <a:pt x="2605287" y="77647"/>
                  <a:pt x="2618035" y="77068"/>
                </a:cubicBezTo>
                <a:cubicBezTo>
                  <a:pt x="2630783" y="76489"/>
                  <a:pt x="2645270" y="76489"/>
                  <a:pt x="2656280" y="77068"/>
                </a:cubicBezTo>
                <a:cubicBezTo>
                  <a:pt x="2667290" y="77647"/>
                  <a:pt x="2674823" y="82863"/>
                  <a:pt x="2684094" y="80545"/>
                </a:cubicBezTo>
                <a:cubicBezTo>
                  <a:pt x="2693365" y="78227"/>
                  <a:pt x="2701478" y="68956"/>
                  <a:pt x="2711909" y="63161"/>
                </a:cubicBezTo>
                <a:cubicBezTo>
                  <a:pt x="2722340" y="57366"/>
                  <a:pt x="2735088" y="48095"/>
                  <a:pt x="2746677" y="45777"/>
                </a:cubicBezTo>
                <a:cubicBezTo>
                  <a:pt x="2758266" y="43459"/>
                  <a:pt x="2769276" y="50413"/>
                  <a:pt x="2781445" y="49254"/>
                </a:cubicBezTo>
                <a:cubicBezTo>
                  <a:pt x="2793614" y="48095"/>
                  <a:pt x="2806362" y="39402"/>
                  <a:pt x="2819690" y="38823"/>
                </a:cubicBezTo>
                <a:cubicBezTo>
                  <a:pt x="2833018" y="38244"/>
                  <a:pt x="2846346" y="45198"/>
                  <a:pt x="2861412" y="45777"/>
                </a:cubicBezTo>
                <a:cubicBezTo>
                  <a:pt x="2876478" y="46357"/>
                  <a:pt x="2896180" y="44038"/>
                  <a:pt x="2910087" y="42300"/>
                </a:cubicBezTo>
                <a:cubicBezTo>
                  <a:pt x="2923994" y="40562"/>
                  <a:pt x="2933266" y="39403"/>
                  <a:pt x="2944855" y="35347"/>
                </a:cubicBezTo>
                <a:cubicBezTo>
                  <a:pt x="2956444" y="31291"/>
                  <a:pt x="2970352" y="21440"/>
                  <a:pt x="2979623" y="17963"/>
                </a:cubicBezTo>
                <a:cubicBezTo>
                  <a:pt x="2988894" y="14486"/>
                  <a:pt x="2991792" y="15065"/>
                  <a:pt x="3000484" y="14486"/>
                </a:cubicBezTo>
                <a:cubicBezTo>
                  <a:pt x="3009176" y="13907"/>
                  <a:pt x="3023083" y="16224"/>
                  <a:pt x="3031775" y="14486"/>
                </a:cubicBezTo>
                <a:cubicBezTo>
                  <a:pt x="3040467" y="12748"/>
                  <a:pt x="3044523" y="6373"/>
                  <a:pt x="3052636" y="4055"/>
                </a:cubicBezTo>
                <a:cubicBezTo>
                  <a:pt x="3060749" y="1737"/>
                  <a:pt x="3071179" y="1158"/>
                  <a:pt x="3080450" y="579"/>
                </a:cubicBezTo>
                <a:cubicBezTo>
                  <a:pt x="3089721" y="0"/>
                  <a:pt x="3108265" y="579"/>
                  <a:pt x="3108265" y="579"/>
                </a:cubicBezTo>
                <a:cubicBezTo>
                  <a:pt x="3115219" y="579"/>
                  <a:pt x="3115219" y="0"/>
                  <a:pt x="3122172" y="579"/>
                </a:cubicBezTo>
                <a:cubicBezTo>
                  <a:pt x="3129125" y="1158"/>
                  <a:pt x="3138976" y="2896"/>
                  <a:pt x="3149986" y="4055"/>
                </a:cubicBezTo>
                <a:cubicBezTo>
                  <a:pt x="3160996" y="5214"/>
                  <a:pt x="3178960" y="6953"/>
                  <a:pt x="3188231" y="7532"/>
                </a:cubicBezTo>
                <a:cubicBezTo>
                  <a:pt x="3197502" y="8111"/>
                  <a:pt x="3202718" y="8112"/>
                  <a:pt x="3205615" y="7532"/>
                </a:cubicBezTo>
                <a:cubicBezTo>
                  <a:pt x="3208512" y="6953"/>
                  <a:pt x="3207063" y="5504"/>
                  <a:pt x="3205615" y="4055"/>
                </a:cubicBezTo>
              </a:path>
            </a:pathLst>
          </a:custGeom>
          <a:noFill/>
          <a:ln w="127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148" name="Straight Connector 147"/>
          <p:cNvCxnSpPr/>
          <p:nvPr/>
        </p:nvCxnSpPr>
        <p:spPr bwMode="auto">
          <a:xfrm>
            <a:off x="5371282" y="2989726"/>
            <a:ext cx="0" cy="1544426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/>
          <p:nvPr/>
        </p:nvCxnSpPr>
        <p:spPr bwMode="auto">
          <a:xfrm flipH="1" flipV="1">
            <a:off x="5265784" y="3004166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Rectangle 149"/>
          <p:cNvSpPr/>
          <p:nvPr/>
        </p:nvSpPr>
        <p:spPr>
          <a:xfrm>
            <a:off x="4905686" y="2887213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100</a:t>
            </a:r>
            <a:endParaRPr lang="nl-NL" sz="1000" dirty="0"/>
          </a:p>
        </p:txBody>
      </p:sp>
      <p:cxnSp>
        <p:nvCxnSpPr>
          <p:cNvPr id="151" name="Straight Connector 150"/>
          <p:cNvCxnSpPr/>
          <p:nvPr/>
        </p:nvCxnSpPr>
        <p:spPr bwMode="auto">
          <a:xfrm flipH="1" flipV="1">
            <a:off x="5270546" y="3308967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Rectangle 151"/>
          <p:cNvSpPr/>
          <p:nvPr/>
        </p:nvSpPr>
        <p:spPr>
          <a:xfrm>
            <a:off x="4980980" y="3184871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80</a:t>
            </a:r>
            <a:endParaRPr lang="nl-NL" sz="1000" dirty="0"/>
          </a:p>
        </p:txBody>
      </p:sp>
      <p:cxnSp>
        <p:nvCxnSpPr>
          <p:cNvPr id="153" name="Straight Connector 152"/>
          <p:cNvCxnSpPr/>
          <p:nvPr/>
        </p:nvCxnSpPr>
        <p:spPr bwMode="auto">
          <a:xfrm flipH="1" flipV="1">
            <a:off x="5383756" y="4531770"/>
            <a:ext cx="3233738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/>
          <p:nvPr/>
        </p:nvCxnSpPr>
        <p:spPr bwMode="auto">
          <a:xfrm flipV="1">
            <a:off x="5375357" y="4532927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Rectangle 154"/>
          <p:cNvSpPr/>
          <p:nvPr/>
        </p:nvSpPr>
        <p:spPr>
          <a:xfrm>
            <a:off x="5244879" y="4599331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000" dirty="0"/>
          </a:p>
        </p:txBody>
      </p:sp>
      <p:sp>
        <p:nvSpPr>
          <p:cNvPr id="156" name="Rectangle 155"/>
          <p:cNvSpPr/>
          <p:nvPr/>
        </p:nvSpPr>
        <p:spPr>
          <a:xfrm>
            <a:off x="5453169" y="3074141"/>
            <a:ext cx="321143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5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Death from Cardiovascular Causes or First Hospitalization for Worsening Heart Failure</a:t>
            </a:r>
          </a:p>
          <a:p>
            <a:pPr algn="l"/>
            <a:r>
              <a:rPr lang="en-US" sz="105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P=0.92 by stratified log-rank test</a:t>
            </a:r>
            <a:endParaRPr lang="nl-NL" sz="1050" dirty="0"/>
          </a:p>
        </p:txBody>
      </p:sp>
      <p:sp>
        <p:nvSpPr>
          <p:cNvPr id="157" name="Rectangle 156"/>
          <p:cNvSpPr/>
          <p:nvPr/>
        </p:nvSpPr>
        <p:spPr>
          <a:xfrm>
            <a:off x="6330325" y="4786033"/>
            <a:ext cx="13997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5038">
              <a:spcBef>
                <a:spcPts val="600"/>
              </a:spcBef>
              <a:buSzPct val="75000"/>
              <a:defRPr/>
            </a:pPr>
            <a:r>
              <a:rPr lang="en-US" sz="8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Years since randomization</a:t>
            </a:r>
          </a:p>
        </p:txBody>
      </p:sp>
      <p:sp>
        <p:nvSpPr>
          <p:cNvPr id="158" name="Rectangle 157"/>
          <p:cNvSpPr/>
          <p:nvPr/>
        </p:nvSpPr>
        <p:spPr>
          <a:xfrm rot="16200000">
            <a:off x="4212718" y="3686497"/>
            <a:ext cx="12394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5038">
              <a:spcBef>
                <a:spcPts val="600"/>
              </a:spcBef>
              <a:buSzPct val="75000"/>
              <a:defRPr/>
            </a:pPr>
            <a:r>
              <a:rPr lang="en-US" sz="8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Patients with event (%)</a:t>
            </a:r>
          </a:p>
        </p:txBody>
      </p:sp>
      <p:cxnSp>
        <p:nvCxnSpPr>
          <p:cNvPr id="159" name="Straight Connector 158"/>
          <p:cNvCxnSpPr/>
          <p:nvPr/>
        </p:nvCxnSpPr>
        <p:spPr bwMode="auto">
          <a:xfrm flipH="1" flipV="1">
            <a:off x="5272927" y="3613767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" name="Rectangle 159"/>
          <p:cNvSpPr/>
          <p:nvPr/>
        </p:nvSpPr>
        <p:spPr>
          <a:xfrm>
            <a:off x="4983361" y="3489671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60</a:t>
            </a:r>
            <a:endParaRPr lang="nl-NL" sz="1000" dirty="0"/>
          </a:p>
        </p:txBody>
      </p:sp>
      <p:cxnSp>
        <p:nvCxnSpPr>
          <p:cNvPr id="161" name="Straight Connector 160"/>
          <p:cNvCxnSpPr/>
          <p:nvPr/>
        </p:nvCxnSpPr>
        <p:spPr bwMode="auto">
          <a:xfrm flipH="1" flipV="1">
            <a:off x="5261021" y="3923329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2" name="Rectangle 161"/>
          <p:cNvSpPr/>
          <p:nvPr/>
        </p:nvSpPr>
        <p:spPr>
          <a:xfrm>
            <a:off x="4971455" y="3799233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40</a:t>
            </a:r>
            <a:endParaRPr lang="nl-NL" sz="1000" dirty="0"/>
          </a:p>
        </p:txBody>
      </p:sp>
      <p:cxnSp>
        <p:nvCxnSpPr>
          <p:cNvPr id="163" name="Straight Connector 162"/>
          <p:cNvCxnSpPr/>
          <p:nvPr/>
        </p:nvCxnSpPr>
        <p:spPr bwMode="auto">
          <a:xfrm flipH="1" flipV="1">
            <a:off x="5277690" y="4230510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4988124" y="4106414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20</a:t>
            </a:r>
            <a:endParaRPr lang="nl-NL" sz="1000" dirty="0"/>
          </a:p>
        </p:txBody>
      </p:sp>
      <p:cxnSp>
        <p:nvCxnSpPr>
          <p:cNvPr id="165" name="Straight Connector 164"/>
          <p:cNvCxnSpPr/>
          <p:nvPr/>
        </p:nvCxnSpPr>
        <p:spPr bwMode="auto">
          <a:xfrm flipH="1" flipV="1">
            <a:off x="5268165" y="4532928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/>
          <p:cNvSpPr/>
          <p:nvPr/>
        </p:nvSpPr>
        <p:spPr>
          <a:xfrm>
            <a:off x="5049131" y="440883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000" dirty="0"/>
          </a:p>
        </p:txBody>
      </p:sp>
      <p:cxnSp>
        <p:nvCxnSpPr>
          <p:cNvPr id="167" name="Straight Connector 166"/>
          <p:cNvCxnSpPr/>
          <p:nvPr/>
        </p:nvCxnSpPr>
        <p:spPr bwMode="auto">
          <a:xfrm flipV="1">
            <a:off x="6015914" y="4537690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5885436" y="460409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</a:t>
            </a:r>
            <a:endParaRPr lang="nl-NL" sz="1000" dirty="0"/>
          </a:p>
        </p:txBody>
      </p:sp>
      <p:cxnSp>
        <p:nvCxnSpPr>
          <p:cNvPr id="169" name="Straight Connector 168"/>
          <p:cNvCxnSpPr/>
          <p:nvPr/>
        </p:nvCxnSpPr>
        <p:spPr bwMode="auto">
          <a:xfrm flipV="1">
            <a:off x="6658851" y="4540071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0" name="Rectangle 169"/>
          <p:cNvSpPr/>
          <p:nvPr/>
        </p:nvSpPr>
        <p:spPr>
          <a:xfrm>
            <a:off x="6528373" y="460647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</a:t>
            </a:r>
            <a:endParaRPr lang="nl-NL" sz="1000" dirty="0"/>
          </a:p>
        </p:txBody>
      </p:sp>
      <p:cxnSp>
        <p:nvCxnSpPr>
          <p:cNvPr id="171" name="Straight Connector 170"/>
          <p:cNvCxnSpPr/>
          <p:nvPr/>
        </p:nvCxnSpPr>
        <p:spPr bwMode="auto">
          <a:xfrm flipV="1">
            <a:off x="7313695" y="4537689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7183217" y="460409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</a:t>
            </a:r>
            <a:endParaRPr lang="nl-NL" sz="1000" dirty="0"/>
          </a:p>
        </p:txBody>
      </p:sp>
      <p:cxnSp>
        <p:nvCxnSpPr>
          <p:cNvPr id="173" name="Straight Connector 172"/>
          <p:cNvCxnSpPr/>
          <p:nvPr/>
        </p:nvCxnSpPr>
        <p:spPr bwMode="auto">
          <a:xfrm flipV="1">
            <a:off x="7956632" y="4537690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Rectangle 173"/>
          <p:cNvSpPr/>
          <p:nvPr/>
        </p:nvSpPr>
        <p:spPr>
          <a:xfrm>
            <a:off x="7826154" y="460409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</a:t>
            </a:r>
            <a:endParaRPr lang="nl-NL" sz="1000" dirty="0"/>
          </a:p>
        </p:txBody>
      </p:sp>
      <p:cxnSp>
        <p:nvCxnSpPr>
          <p:cNvPr id="175" name="Straight Connector 174"/>
          <p:cNvCxnSpPr/>
          <p:nvPr/>
        </p:nvCxnSpPr>
        <p:spPr bwMode="auto">
          <a:xfrm flipV="1">
            <a:off x="8611476" y="4537690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Rectangle 175"/>
          <p:cNvSpPr/>
          <p:nvPr/>
        </p:nvSpPr>
        <p:spPr>
          <a:xfrm>
            <a:off x="8480998" y="460409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5</a:t>
            </a:r>
            <a:endParaRPr lang="nl-NL" sz="1000" dirty="0"/>
          </a:p>
        </p:txBody>
      </p:sp>
      <p:cxnSp>
        <p:nvCxnSpPr>
          <p:cNvPr id="180" name="Straight Connector 179"/>
          <p:cNvCxnSpPr/>
          <p:nvPr/>
        </p:nvCxnSpPr>
        <p:spPr bwMode="auto">
          <a:xfrm>
            <a:off x="1216376" y="2989726"/>
            <a:ext cx="0" cy="1544426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 flipH="1" flipV="1">
            <a:off x="1110878" y="3004166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2" name="Rectangle 181"/>
          <p:cNvSpPr/>
          <p:nvPr/>
        </p:nvSpPr>
        <p:spPr>
          <a:xfrm>
            <a:off x="750780" y="2887213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100</a:t>
            </a:r>
            <a:endParaRPr lang="nl-NL" sz="1000" dirty="0"/>
          </a:p>
        </p:txBody>
      </p:sp>
      <p:cxnSp>
        <p:nvCxnSpPr>
          <p:cNvPr id="183" name="Straight Connector 182"/>
          <p:cNvCxnSpPr/>
          <p:nvPr/>
        </p:nvCxnSpPr>
        <p:spPr bwMode="auto">
          <a:xfrm flipH="1" flipV="1">
            <a:off x="1115640" y="3308967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4" name="Rectangle 183"/>
          <p:cNvSpPr/>
          <p:nvPr/>
        </p:nvSpPr>
        <p:spPr>
          <a:xfrm>
            <a:off x="826074" y="3184871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80</a:t>
            </a:r>
            <a:endParaRPr lang="nl-NL" sz="1000" dirty="0"/>
          </a:p>
        </p:txBody>
      </p:sp>
      <p:cxnSp>
        <p:nvCxnSpPr>
          <p:cNvPr id="185" name="Straight Connector 184"/>
          <p:cNvCxnSpPr/>
          <p:nvPr/>
        </p:nvCxnSpPr>
        <p:spPr bwMode="auto">
          <a:xfrm flipH="1" flipV="1">
            <a:off x="1228850" y="4531770"/>
            <a:ext cx="3233738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 flipV="1">
            <a:off x="1220451" y="4532927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Rectangle 186"/>
          <p:cNvSpPr/>
          <p:nvPr/>
        </p:nvSpPr>
        <p:spPr>
          <a:xfrm>
            <a:off x="1089973" y="4599331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000" dirty="0"/>
          </a:p>
        </p:txBody>
      </p:sp>
      <p:sp>
        <p:nvSpPr>
          <p:cNvPr id="188" name="Rectangle 187"/>
          <p:cNvSpPr/>
          <p:nvPr/>
        </p:nvSpPr>
        <p:spPr>
          <a:xfrm>
            <a:off x="1298262" y="3074141"/>
            <a:ext cx="242566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Death from Cardiovascular Causes</a:t>
            </a:r>
          </a:p>
          <a:p>
            <a:pPr algn="l"/>
            <a:r>
              <a:rPr lang="en-US" sz="105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P=0.56 by stratified log-rank test</a:t>
            </a:r>
            <a:endParaRPr lang="nl-NL" sz="1050" dirty="0"/>
          </a:p>
        </p:txBody>
      </p:sp>
      <p:sp>
        <p:nvSpPr>
          <p:cNvPr id="189" name="Rectangle 188"/>
          <p:cNvSpPr/>
          <p:nvPr/>
        </p:nvSpPr>
        <p:spPr>
          <a:xfrm>
            <a:off x="2175419" y="4786033"/>
            <a:ext cx="13997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5038">
              <a:spcBef>
                <a:spcPts val="600"/>
              </a:spcBef>
              <a:buSzPct val="75000"/>
              <a:defRPr/>
            </a:pPr>
            <a:r>
              <a:rPr lang="en-US" sz="8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Years since randomization</a:t>
            </a:r>
          </a:p>
        </p:txBody>
      </p:sp>
      <p:sp>
        <p:nvSpPr>
          <p:cNvPr id="190" name="Rectangle 189"/>
          <p:cNvSpPr/>
          <p:nvPr/>
        </p:nvSpPr>
        <p:spPr>
          <a:xfrm rot="16200000">
            <a:off x="57812" y="3686497"/>
            <a:ext cx="12394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5038">
              <a:spcBef>
                <a:spcPts val="600"/>
              </a:spcBef>
              <a:buSzPct val="75000"/>
              <a:defRPr/>
            </a:pPr>
            <a:r>
              <a:rPr lang="en-US" sz="8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Patients with event (%)</a:t>
            </a:r>
          </a:p>
        </p:txBody>
      </p:sp>
      <p:cxnSp>
        <p:nvCxnSpPr>
          <p:cNvPr id="191" name="Straight Connector 190"/>
          <p:cNvCxnSpPr/>
          <p:nvPr/>
        </p:nvCxnSpPr>
        <p:spPr bwMode="auto">
          <a:xfrm flipH="1" flipV="1">
            <a:off x="1118021" y="3613767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2" name="Rectangle 191"/>
          <p:cNvSpPr/>
          <p:nvPr/>
        </p:nvSpPr>
        <p:spPr>
          <a:xfrm>
            <a:off x="828455" y="3489671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60</a:t>
            </a:r>
            <a:endParaRPr lang="nl-NL" sz="1000" dirty="0"/>
          </a:p>
        </p:txBody>
      </p:sp>
      <p:cxnSp>
        <p:nvCxnSpPr>
          <p:cNvPr id="193" name="Straight Connector 192"/>
          <p:cNvCxnSpPr/>
          <p:nvPr/>
        </p:nvCxnSpPr>
        <p:spPr bwMode="auto">
          <a:xfrm flipH="1" flipV="1">
            <a:off x="1106115" y="3923329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4" name="Rectangle 193"/>
          <p:cNvSpPr/>
          <p:nvPr/>
        </p:nvSpPr>
        <p:spPr>
          <a:xfrm>
            <a:off x="816549" y="3799233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40</a:t>
            </a:r>
            <a:endParaRPr lang="nl-NL" sz="1000" dirty="0"/>
          </a:p>
        </p:txBody>
      </p:sp>
      <p:cxnSp>
        <p:nvCxnSpPr>
          <p:cNvPr id="195" name="Straight Connector 194"/>
          <p:cNvCxnSpPr/>
          <p:nvPr/>
        </p:nvCxnSpPr>
        <p:spPr bwMode="auto">
          <a:xfrm flipH="1" flipV="1">
            <a:off x="1122784" y="4230510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6" name="Rectangle 195"/>
          <p:cNvSpPr/>
          <p:nvPr/>
        </p:nvSpPr>
        <p:spPr>
          <a:xfrm>
            <a:off x="833218" y="4106414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20</a:t>
            </a:r>
            <a:endParaRPr lang="nl-NL" sz="1000" dirty="0"/>
          </a:p>
        </p:txBody>
      </p:sp>
      <p:cxnSp>
        <p:nvCxnSpPr>
          <p:cNvPr id="197" name="Straight Connector 196"/>
          <p:cNvCxnSpPr/>
          <p:nvPr/>
        </p:nvCxnSpPr>
        <p:spPr bwMode="auto">
          <a:xfrm flipH="1" flipV="1">
            <a:off x="1113259" y="4532928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8" name="Rectangle 197"/>
          <p:cNvSpPr/>
          <p:nvPr/>
        </p:nvSpPr>
        <p:spPr>
          <a:xfrm>
            <a:off x="894225" y="440883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000" dirty="0"/>
          </a:p>
        </p:txBody>
      </p:sp>
      <p:cxnSp>
        <p:nvCxnSpPr>
          <p:cNvPr id="199" name="Straight Connector 198"/>
          <p:cNvCxnSpPr/>
          <p:nvPr/>
        </p:nvCxnSpPr>
        <p:spPr bwMode="auto">
          <a:xfrm flipV="1">
            <a:off x="1861008" y="4537690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0" name="Rectangle 199"/>
          <p:cNvSpPr/>
          <p:nvPr/>
        </p:nvSpPr>
        <p:spPr>
          <a:xfrm>
            <a:off x="1730530" y="460409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</a:t>
            </a:r>
            <a:endParaRPr lang="nl-NL" sz="1000" dirty="0"/>
          </a:p>
        </p:txBody>
      </p:sp>
      <p:cxnSp>
        <p:nvCxnSpPr>
          <p:cNvPr id="201" name="Straight Connector 200"/>
          <p:cNvCxnSpPr/>
          <p:nvPr/>
        </p:nvCxnSpPr>
        <p:spPr bwMode="auto">
          <a:xfrm flipV="1">
            <a:off x="2503945" y="4540071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2" name="Rectangle 201"/>
          <p:cNvSpPr/>
          <p:nvPr/>
        </p:nvSpPr>
        <p:spPr>
          <a:xfrm>
            <a:off x="2373467" y="460647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</a:t>
            </a:r>
            <a:endParaRPr lang="nl-NL" sz="1000" dirty="0"/>
          </a:p>
        </p:txBody>
      </p:sp>
      <p:cxnSp>
        <p:nvCxnSpPr>
          <p:cNvPr id="203" name="Straight Connector 202"/>
          <p:cNvCxnSpPr/>
          <p:nvPr/>
        </p:nvCxnSpPr>
        <p:spPr bwMode="auto">
          <a:xfrm flipV="1">
            <a:off x="3158789" y="4537689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" name="Rectangle 203"/>
          <p:cNvSpPr/>
          <p:nvPr/>
        </p:nvSpPr>
        <p:spPr>
          <a:xfrm>
            <a:off x="3028311" y="460409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</a:t>
            </a:r>
            <a:endParaRPr lang="nl-NL" sz="1000" dirty="0"/>
          </a:p>
        </p:txBody>
      </p:sp>
      <p:cxnSp>
        <p:nvCxnSpPr>
          <p:cNvPr id="205" name="Straight Connector 204"/>
          <p:cNvCxnSpPr/>
          <p:nvPr/>
        </p:nvCxnSpPr>
        <p:spPr bwMode="auto">
          <a:xfrm flipV="1">
            <a:off x="3801726" y="4537690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6" name="Rectangle 205"/>
          <p:cNvSpPr/>
          <p:nvPr/>
        </p:nvSpPr>
        <p:spPr>
          <a:xfrm>
            <a:off x="3671248" y="460409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</a:t>
            </a:r>
            <a:endParaRPr lang="nl-NL" sz="1000" dirty="0"/>
          </a:p>
        </p:txBody>
      </p:sp>
      <p:cxnSp>
        <p:nvCxnSpPr>
          <p:cNvPr id="207" name="Straight Connector 206"/>
          <p:cNvCxnSpPr/>
          <p:nvPr/>
        </p:nvCxnSpPr>
        <p:spPr bwMode="auto">
          <a:xfrm flipV="1">
            <a:off x="4456570" y="4537690"/>
            <a:ext cx="0" cy="65518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8" name="Rectangle 207"/>
          <p:cNvSpPr/>
          <p:nvPr/>
        </p:nvSpPr>
        <p:spPr>
          <a:xfrm>
            <a:off x="4326092" y="460409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5</a:t>
            </a:r>
            <a:endParaRPr lang="nl-NL" sz="1000" dirty="0"/>
          </a:p>
        </p:txBody>
      </p:sp>
      <p:sp>
        <p:nvSpPr>
          <p:cNvPr id="212" name="Freeform 211"/>
          <p:cNvSpPr/>
          <p:nvPr/>
        </p:nvSpPr>
        <p:spPr bwMode="auto">
          <a:xfrm>
            <a:off x="5375868" y="1668026"/>
            <a:ext cx="3205424" cy="813917"/>
          </a:xfrm>
          <a:custGeom>
            <a:avLst/>
            <a:gdLst>
              <a:gd name="connsiteX0" fmla="*/ 0 w 3205424"/>
              <a:gd name="connsiteY0" fmla="*/ 813917 h 813917"/>
              <a:gd name="connsiteX1" fmla="*/ 65314 w 3205424"/>
              <a:gd name="connsiteY1" fmla="*/ 793820 h 813917"/>
              <a:gd name="connsiteX2" fmla="*/ 115556 w 3205424"/>
              <a:gd name="connsiteY2" fmla="*/ 768699 h 813917"/>
              <a:gd name="connsiteX3" fmla="*/ 190919 w 3205424"/>
              <a:gd name="connsiteY3" fmla="*/ 748603 h 813917"/>
              <a:gd name="connsiteX4" fmla="*/ 261257 w 3205424"/>
              <a:gd name="connsiteY4" fmla="*/ 733530 h 813917"/>
              <a:gd name="connsiteX5" fmla="*/ 331596 w 3205424"/>
              <a:gd name="connsiteY5" fmla="*/ 718458 h 813917"/>
              <a:gd name="connsiteX6" fmla="*/ 386862 w 3205424"/>
              <a:gd name="connsiteY6" fmla="*/ 708409 h 813917"/>
              <a:gd name="connsiteX7" fmla="*/ 432079 w 3205424"/>
              <a:gd name="connsiteY7" fmla="*/ 693337 h 813917"/>
              <a:gd name="connsiteX8" fmla="*/ 522514 w 3205424"/>
              <a:gd name="connsiteY8" fmla="*/ 663192 h 813917"/>
              <a:gd name="connsiteX9" fmla="*/ 592853 w 3205424"/>
              <a:gd name="connsiteY9" fmla="*/ 638071 h 813917"/>
              <a:gd name="connsiteX10" fmla="*/ 638070 w 3205424"/>
              <a:gd name="connsiteY10" fmla="*/ 622998 h 813917"/>
              <a:gd name="connsiteX11" fmla="*/ 678264 w 3205424"/>
              <a:gd name="connsiteY11" fmla="*/ 617974 h 813917"/>
              <a:gd name="connsiteX12" fmla="*/ 703385 w 3205424"/>
              <a:gd name="connsiteY12" fmla="*/ 602901 h 813917"/>
              <a:gd name="connsiteX13" fmla="*/ 748602 w 3205424"/>
              <a:gd name="connsiteY13" fmla="*/ 587829 h 813917"/>
              <a:gd name="connsiteX14" fmla="*/ 818941 w 3205424"/>
              <a:gd name="connsiteY14" fmla="*/ 577781 h 813917"/>
              <a:gd name="connsiteX15" fmla="*/ 859134 w 3205424"/>
              <a:gd name="connsiteY15" fmla="*/ 567732 h 813917"/>
              <a:gd name="connsiteX16" fmla="*/ 889279 w 3205424"/>
              <a:gd name="connsiteY16" fmla="*/ 552660 h 813917"/>
              <a:gd name="connsiteX17" fmla="*/ 939521 w 3205424"/>
              <a:gd name="connsiteY17" fmla="*/ 532563 h 813917"/>
              <a:gd name="connsiteX18" fmla="*/ 994787 w 3205424"/>
              <a:gd name="connsiteY18" fmla="*/ 527539 h 813917"/>
              <a:gd name="connsiteX19" fmla="*/ 1070150 w 3205424"/>
              <a:gd name="connsiteY19" fmla="*/ 497394 h 813917"/>
              <a:gd name="connsiteX20" fmla="*/ 1140488 w 3205424"/>
              <a:gd name="connsiteY20" fmla="*/ 497394 h 813917"/>
              <a:gd name="connsiteX21" fmla="*/ 1220875 w 3205424"/>
              <a:gd name="connsiteY21" fmla="*/ 472273 h 813917"/>
              <a:gd name="connsiteX22" fmla="*/ 1291213 w 3205424"/>
              <a:gd name="connsiteY22" fmla="*/ 447152 h 813917"/>
              <a:gd name="connsiteX23" fmla="*/ 1346479 w 3205424"/>
              <a:gd name="connsiteY23" fmla="*/ 427055 h 813917"/>
              <a:gd name="connsiteX24" fmla="*/ 1436914 w 3205424"/>
              <a:gd name="connsiteY24" fmla="*/ 411983 h 813917"/>
              <a:gd name="connsiteX25" fmla="*/ 1477108 w 3205424"/>
              <a:gd name="connsiteY25" fmla="*/ 396910 h 813917"/>
              <a:gd name="connsiteX26" fmla="*/ 1552470 w 3205424"/>
              <a:gd name="connsiteY26" fmla="*/ 376814 h 813917"/>
              <a:gd name="connsiteX27" fmla="*/ 1597688 w 3205424"/>
              <a:gd name="connsiteY27" fmla="*/ 361741 h 813917"/>
              <a:gd name="connsiteX28" fmla="*/ 1627833 w 3205424"/>
              <a:gd name="connsiteY28" fmla="*/ 346669 h 813917"/>
              <a:gd name="connsiteX29" fmla="*/ 1678075 w 3205424"/>
              <a:gd name="connsiteY29" fmla="*/ 336620 h 813917"/>
              <a:gd name="connsiteX30" fmla="*/ 1703196 w 3205424"/>
              <a:gd name="connsiteY30" fmla="*/ 331596 h 813917"/>
              <a:gd name="connsiteX31" fmla="*/ 1728317 w 3205424"/>
              <a:gd name="connsiteY31" fmla="*/ 316523 h 813917"/>
              <a:gd name="connsiteX32" fmla="*/ 1768510 w 3205424"/>
              <a:gd name="connsiteY32" fmla="*/ 311499 h 813917"/>
              <a:gd name="connsiteX33" fmla="*/ 1813728 w 3205424"/>
              <a:gd name="connsiteY33" fmla="*/ 291403 h 813917"/>
              <a:gd name="connsiteX34" fmla="*/ 1909187 w 3205424"/>
              <a:gd name="connsiteY34" fmla="*/ 281354 h 813917"/>
              <a:gd name="connsiteX35" fmla="*/ 1959429 w 3205424"/>
              <a:gd name="connsiteY35" fmla="*/ 276330 h 813917"/>
              <a:gd name="connsiteX36" fmla="*/ 1984550 w 3205424"/>
              <a:gd name="connsiteY36" fmla="*/ 266282 h 813917"/>
              <a:gd name="connsiteX37" fmla="*/ 2044840 w 3205424"/>
              <a:gd name="connsiteY37" fmla="*/ 236137 h 813917"/>
              <a:gd name="connsiteX38" fmla="*/ 2064936 w 3205424"/>
              <a:gd name="connsiteY38" fmla="*/ 231112 h 813917"/>
              <a:gd name="connsiteX39" fmla="*/ 2120202 w 3205424"/>
              <a:gd name="connsiteY39" fmla="*/ 221064 h 813917"/>
              <a:gd name="connsiteX40" fmla="*/ 2160396 w 3205424"/>
              <a:gd name="connsiteY40" fmla="*/ 211016 h 813917"/>
              <a:gd name="connsiteX41" fmla="*/ 2225710 w 3205424"/>
              <a:gd name="connsiteY41" fmla="*/ 205992 h 813917"/>
              <a:gd name="connsiteX42" fmla="*/ 2260879 w 3205424"/>
              <a:gd name="connsiteY42" fmla="*/ 175847 h 813917"/>
              <a:gd name="connsiteX43" fmla="*/ 2306097 w 3205424"/>
              <a:gd name="connsiteY43" fmla="*/ 165798 h 813917"/>
              <a:gd name="connsiteX44" fmla="*/ 2361363 w 3205424"/>
              <a:gd name="connsiteY44" fmla="*/ 155750 h 813917"/>
              <a:gd name="connsiteX45" fmla="*/ 2396532 w 3205424"/>
              <a:gd name="connsiteY45" fmla="*/ 150726 h 813917"/>
              <a:gd name="connsiteX46" fmla="*/ 2426677 w 3205424"/>
              <a:gd name="connsiteY46" fmla="*/ 140677 h 813917"/>
              <a:gd name="connsiteX47" fmla="*/ 2491991 w 3205424"/>
              <a:gd name="connsiteY47" fmla="*/ 135653 h 813917"/>
              <a:gd name="connsiteX48" fmla="*/ 2527161 w 3205424"/>
              <a:gd name="connsiteY48" fmla="*/ 130629 h 813917"/>
              <a:gd name="connsiteX49" fmla="*/ 2597499 w 3205424"/>
              <a:gd name="connsiteY49" fmla="*/ 115556 h 813917"/>
              <a:gd name="connsiteX50" fmla="*/ 2652765 w 3205424"/>
              <a:gd name="connsiteY50" fmla="*/ 105508 h 813917"/>
              <a:gd name="connsiteX51" fmla="*/ 2692958 w 3205424"/>
              <a:gd name="connsiteY51" fmla="*/ 95460 h 813917"/>
              <a:gd name="connsiteX52" fmla="*/ 2718079 w 3205424"/>
              <a:gd name="connsiteY52" fmla="*/ 80387 h 813917"/>
              <a:gd name="connsiteX53" fmla="*/ 2768321 w 3205424"/>
              <a:gd name="connsiteY53" fmla="*/ 75363 h 813917"/>
              <a:gd name="connsiteX54" fmla="*/ 2813539 w 3205424"/>
              <a:gd name="connsiteY54" fmla="*/ 75363 h 813917"/>
              <a:gd name="connsiteX55" fmla="*/ 2843684 w 3205424"/>
              <a:gd name="connsiteY55" fmla="*/ 75363 h 813917"/>
              <a:gd name="connsiteX56" fmla="*/ 2863780 w 3205424"/>
              <a:gd name="connsiteY56" fmla="*/ 65315 h 813917"/>
              <a:gd name="connsiteX57" fmla="*/ 2893925 w 3205424"/>
              <a:gd name="connsiteY57" fmla="*/ 55266 h 813917"/>
              <a:gd name="connsiteX58" fmla="*/ 2934119 w 3205424"/>
              <a:gd name="connsiteY58" fmla="*/ 45218 h 813917"/>
              <a:gd name="connsiteX59" fmla="*/ 2939143 w 3205424"/>
              <a:gd name="connsiteY59" fmla="*/ 40194 h 813917"/>
              <a:gd name="connsiteX60" fmla="*/ 3004457 w 3205424"/>
              <a:gd name="connsiteY60" fmla="*/ 30145 h 813917"/>
              <a:gd name="connsiteX61" fmla="*/ 3049675 w 3205424"/>
              <a:gd name="connsiteY61" fmla="*/ 20097 h 813917"/>
              <a:gd name="connsiteX62" fmla="*/ 3099917 w 3205424"/>
              <a:gd name="connsiteY62" fmla="*/ 15073 h 813917"/>
              <a:gd name="connsiteX63" fmla="*/ 3145134 w 3205424"/>
              <a:gd name="connsiteY63" fmla="*/ 5025 h 813917"/>
              <a:gd name="connsiteX64" fmla="*/ 3185328 w 3205424"/>
              <a:gd name="connsiteY64" fmla="*/ 0 h 813917"/>
              <a:gd name="connsiteX65" fmla="*/ 3205424 w 3205424"/>
              <a:gd name="connsiteY65" fmla="*/ 5025 h 813917"/>
              <a:gd name="connsiteX66" fmla="*/ 3205424 w 3205424"/>
              <a:gd name="connsiteY66" fmla="*/ 5025 h 81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205424" h="813917">
                <a:moveTo>
                  <a:pt x="0" y="813917"/>
                </a:moveTo>
                <a:cubicBezTo>
                  <a:pt x="23027" y="807636"/>
                  <a:pt x="46055" y="801356"/>
                  <a:pt x="65314" y="793820"/>
                </a:cubicBezTo>
                <a:cubicBezTo>
                  <a:pt x="84573" y="786284"/>
                  <a:pt x="94622" y="776235"/>
                  <a:pt x="115556" y="768699"/>
                </a:cubicBezTo>
                <a:cubicBezTo>
                  <a:pt x="136490" y="761163"/>
                  <a:pt x="166635" y="754465"/>
                  <a:pt x="190919" y="748603"/>
                </a:cubicBezTo>
                <a:cubicBezTo>
                  <a:pt x="215203" y="742741"/>
                  <a:pt x="261257" y="733530"/>
                  <a:pt x="261257" y="733530"/>
                </a:cubicBezTo>
                <a:lnTo>
                  <a:pt x="331596" y="718458"/>
                </a:lnTo>
                <a:cubicBezTo>
                  <a:pt x="352530" y="714271"/>
                  <a:pt x="370115" y="712596"/>
                  <a:pt x="386862" y="708409"/>
                </a:cubicBezTo>
                <a:cubicBezTo>
                  <a:pt x="403609" y="704222"/>
                  <a:pt x="432079" y="693337"/>
                  <a:pt x="432079" y="693337"/>
                </a:cubicBezTo>
                <a:lnTo>
                  <a:pt x="522514" y="663192"/>
                </a:lnTo>
                <a:cubicBezTo>
                  <a:pt x="549310" y="653981"/>
                  <a:pt x="573594" y="644770"/>
                  <a:pt x="592853" y="638071"/>
                </a:cubicBezTo>
                <a:cubicBezTo>
                  <a:pt x="612112" y="631372"/>
                  <a:pt x="623835" y="626348"/>
                  <a:pt x="638070" y="622998"/>
                </a:cubicBezTo>
                <a:cubicBezTo>
                  <a:pt x="652305" y="619649"/>
                  <a:pt x="667378" y="621324"/>
                  <a:pt x="678264" y="617974"/>
                </a:cubicBezTo>
                <a:cubicBezTo>
                  <a:pt x="689150" y="614624"/>
                  <a:pt x="691662" y="607925"/>
                  <a:pt x="703385" y="602901"/>
                </a:cubicBezTo>
                <a:cubicBezTo>
                  <a:pt x="715108" y="597877"/>
                  <a:pt x="729343" y="592016"/>
                  <a:pt x="748602" y="587829"/>
                </a:cubicBezTo>
                <a:cubicBezTo>
                  <a:pt x="767861" y="583642"/>
                  <a:pt x="800519" y="581130"/>
                  <a:pt x="818941" y="577781"/>
                </a:cubicBezTo>
                <a:cubicBezTo>
                  <a:pt x="837363" y="574432"/>
                  <a:pt x="847411" y="571919"/>
                  <a:pt x="859134" y="567732"/>
                </a:cubicBezTo>
                <a:cubicBezTo>
                  <a:pt x="870857" y="563545"/>
                  <a:pt x="875881" y="558521"/>
                  <a:pt x="889279" y="552660"/>
                </a:cubicBezTo>
                <a:cubicBezTo>
                  <a:pt x="902677" y="546799"/>
                  <a:pt x="921936" y="536750"/>
                  <a:pt x="939521" y="532563"/>
                </a:cubicBezTo>
                <a:cubicBezTo>
                  <a:pt x="957106" y="528376"/>
                  <a:pt x="973016" y="533400"/>
                  <a:pt x="994787" y="527539"/>
                </a:cubicBezTo>
                <a:cubicBezTo>
                  <a:pt x="1016558" y="521678"/>
                  <a:pt x="1045867" y="502418"/>
                  <a:pt x="1070150" y="497394"/>
                </a:cubicBezTo>
                <a:cubicBezTo>
                  <a:pt x="1094433" y="492370"/>
                  <a:pt x="1115367" y="501581"/>
                  <a:pt x="1140488" y="497394"/>
                </a:cubicBezTo>
                <a:cubicBezTo>
                  <a:pt x="1165609" y="493207"/>
                  <a:pt x="1195754" y="480647"/>
                  <a:pt x="1220875" y="472273"/>
                </a:cubicBezTo>
                <a:cubicBezTo>
                  <a:pt x="1245996" y="463899"/>
                  <a:pt x="1291213" y="447152"/>
                  <a:pt x="1291213" y="447152"/>
                </a:cubicBezTo>
                <a:cubicBezTo>
                  <a:pt x="1312147" y="439616"/>
                  <a:pt x="1322195" y="432917"/>
                  <a:pt x="1346479" y="427055"/>
                </a:cubicBezTo>
                <a:cubicBezTo>
                  <a:pt x="1370763" y="421193"/>
                  <a:pt x="1415143" y="417007"/>
                  <a:pt x="1436914" y="411983"/>
                </a:cubicBezTo>
                <a:cubicBezTo>
                  <a:pt x="1458686" y="406959"/>
                  <a:pt x="1457849" y="402772"/>
                  <a:pt x="1477108" y="396910"/>
                </a:cubicBezTo>
                <a:cubicBezTo>
                  <a:pt x="1496367" y="391049"/>
                  <a:pt x="1532373" y="382675"/>
                  <a:pt x="1552470" y="376814"/>
                </a:cubicBezTo>
                <a:cubicBezTo>
                  <a:pt x="1572567" y="370953"/>
                  <a:pt x="1585128" y="366765"/>
                  <a:pt x="1597688" y="361741"/>
                </a:cubicBezTo>
                <a:cubicBezTo>
                  <a:pt x="1610248" y="356717"/>
                  <a:pt x="1614435" y="350856"/>
                  <a:pt x="1627833" y="346669"/>
                </a:cubicBezTo>
                <a:cubicBezTo>
                  <a:pt x="1641231" y="342482"/>
                  <a:pt x="1678075" y="336620"/>
                  <a:pt x="1678075" y="336620"/>
                </a:cubicBezTo>
                <a:cubicBezTo>
                  <a:pt x="1690636" y="334108"/>
                  <a:pt x="1694822" y="334945"/>
                  <a:pt x="1703196" y="331596"/>
                </a:cubicBezTo>
                <a:cubicBezTo>
                  <a:pt x="1711570" y="328247"/>
                  <a:pt x="1717431" y="319873"/>
                  <a:pt x="1728317" y="316523"/>
                </a:cubicBezTo>
                <a:cubicBezTo>
                  <a:pt x="1739203" y="313174"/>
                  <a:pt x="1754275" y="315686"/>
                  <a:pt x="1768510" y="311499"/>
                </a:cubicBezTo>
                <a:cubicBezTo>
                  <a:pt x="1782745" y="307312"/>
                  <a:pt x="1790282" y="296427"/>
                  <a:pt x="1813728" y="291403"/>
                </a:cubicBezTo>
                <a:cubicBezTo>
                  <a:pt x="1837174" y="286379"/>
                  <a:pt x="1909187" y="281354"/>
                  <a:pt x="1909187" y="281354"/>
                </a:cubicBezTo>
                <a:cubicBezTo>
                  <a:pt x="1933470" y="278842"/>
                  <a:pt x="1946869" y="278842"/>
                  <a:pt x="1959429" y="276330"/>
                </a:cubicBezTo>
                <a:cubicBezTo>
                  <a:pt x="1971989" y="273818"/>
                  <a:pt x="1970315" y="272981"/>
                  <a:pt x="1984550" y="266282"/>
                </a:cubicBezTo>
                <a:cubicBezTo>
                  <a:pt x="1998785" y="259583"/>
                  <a:pt x="2031442" y="241999"/>
                  <a:pt x="2044840" y="236137"/>
                </a:cubicBezTo>
                <a:cubicBezTo>
                  <a:pt x="2058238" y="230275"/>
                  <a:pt x="2052376" y="233624"/>
                  <a:pt x="2064936" y="231112"/>
                </a:cubicBezTo>
                <a:cubicBezTo>
                  <a:pt x="2077496" y="228600"/>
                  <a:pt x="2104292" y="224413"/>
                  <a:pt x="2120202" y="221064"/>
                </a:cubicBezTo>
                <a:cubicBezTo>
                  <a:pt x="2136112" y="217715"/>
                  <a:pt x="2142811" y="213528"/>
                  <a:pt x="2160396" y="211016"/>
                </a:cubicBezTo>
                <a:cubicBezTo>
                  <a:pt x="2177981" y="208504"/>
                  <a:pt x="2208963" y="211854"/>
                  <a:pt x="2225710" y="205992"/>
                </a:cubicBezTo>
                <a:cubicBezTo>
                  <a:pt x="2242457" y="200131"/>
                  <a:pt x="2247481" y="182546"/>
                  <a:pt x="2260879" y="175847"/>
                </a:cubicBezTo>
                <a:cubicBezTo>
                  <a:pt x="2274277" y="169148"/>
                  <a:pt x="2289350" y="169147"/>
                  <a:pt x="2306097" y="165798"/>
                </a:cubicBezTo>
                <a:cubicBezTo>
                  <a:pt x="2322844" y="162449"/>
                  <a:pt x="2346291" y="158262"/>
                  <a:pt x="2361363" y="155750"/>
                </a:cubicBezTo>
                <a:cubicBezTo>
                  <a:pt x="2376436" y="153238"/>
                  <a:pt x="2385646" y="153238"/>
                  <a:pt x="2396532" y="150726"/>
                </a:cubicBezTo>
                <a:cubicBezTo>
                  <a:pt x="2407418" y="148214"/>
                  <a:pt x="2410767" y="143189"/>
                  <a:pt x="2426677" y="140677"/>
                </a:cubicBezTo>
                <a:cubicBezTo>
                  <a:pt x="2442587" y="138165"/>
                  <a:pt x="2475244" y="137328"/>
                  <a:pt x="2491991" y="135653"/>
                </a:cubicBezTo>
                <a:cubicBezTo>
                  <a:pt x="2508738" y="133978"/>
                  <a:pt x="2509576" y="133979"/>
                  <a:pt x="2527161" y="130629"/>
                </a:cubicBezTo>
                <a:cubicBezTo>
                  <a:pt x="2544746" y="127280"/>
                  <a:pt x="2576565" y="119743"/>
                  <a:pt x="2597499" y="115556"/>
                </a:cubicBezTo>
                <a:cubicBezTo>
                  <a:pt x="2618433" y="111369"/>
                  <a:pt x="2636855" y="108857"/>
                  <a:pt x="2652765" y="105508"/>
                </a:cubicBezTo>
                <a:cubicBezTo>
                  <a:pt x="2668675" y="102159"/>
                  <a:pt x="2682072" y="99647"/>
                  <a:pt x="2692958" y="95460"/>
                </a:cubicBezTo>
                <a:cubicBezTo>
                  <a:pt x="2703844" y="91273"/>
                  <a:pt x="2705519" y="83736"/>
                  <a:pt x="2718079" y="80387"/>
                </a:cubicBezTo>
                <a:cubicBezTo>
                  <a:pt x="2730639" y="77038"/>
                  <a:pt x="2752411" y="76200"/>
                  <a:pt x="2768321" y="75363"/>
                </a:cubicBezTo>
                <a:cubicBezTo>
                  <a:pt x="2784231" y="74526"/>
                  <a:pt x="2813539" y="75363"/>
                  <a:pt x="2813539" y="75363"/>
                </a:cubicBezTo>
                <a:cubicBezTo>
                  <a:pt x="2826099" y="75363"/>
                  <a:pt x="2835311" y="77038"/>
                  <a:pt x="2843684" y="75363"/>
                </a:cubicBezTo>
                <a:cubicBezTo>
                  <a:pt x="2852057" y="73688"/>
                  <a:pt x="2855407" y="68665"/>
                  <a:pt x="2863780" y="65315"/>
                </a:cubicBezTo>
                <a:cubicBezTo>
                  <a:pt x="2872154" y="61966"/>
                  <a:pt x="2882202" y="58615"/>
                  <a:pt x="2893925" y="55266"/>
                </a:cubicBezTo>
                <a:cubicBezTo>
                  <a:pt x="2905648" y="51917"/>
                  <a:pt x="2926583" y="47730"/>
                  <a:pt x="2934119" y="45218"/>
                </a:cubicBezTo>
                <a:cubicBezTo>
                  <a:pt x="2941655" y="42706"/>
                  <a:pt x="2927420" y="42706"/>
                  <a:pt x="2939143" y="40194"/>
                </a:cubicBezTo>
                <a:cubicBezTo>
                  <a:pt x="2950866" y="37682"/>
                  <a:pt x="2986035" y="33494"/>
                  <a:pt x="3004457" y="30145"/>
                </a:cubicBezTo>
                <a:cubicBezTo>
                  <a:pt x="3022879" y="26796"/>
                  <a:pt x="3033765" y="22609"/>
                  <a:pt x="3049675" y="20097"/>
                </a:cubicBezTo>
                <a:cubicBezTo>
                  <a:pt x="3065585" y="17585"/>
                  <a:pt x="3084007" y="17585"/>
                  <a:pt x="3099917" y="15073"/>
                </a:cubicBezTo>
                <a:cubicBezTo>
                  <a:pt x="3115827" y="12561"/>
                  <a:pt x="3130899" y="7537"/>
                  <a:pt x="3145134" y="5025"/>
                </a:cubicBezTo>
                <a:cubicBezTo>
                  <a:pt x="3159369" y="2513"/>
                  <a:pt x="3175280" y="0"/>
                  <a:pt x="3185328" y="0"/>
                </a:cubicBezTo>
                <a:cubicBezTo>
                  <a:pt x="3195376" y="0"/>
                  <a:pt x="3205424" y="5025"/>
                  <a:pt x="3205424" y="5025"/>
                </a:cubicBezTo>
                <a:lnTo>
                  <a:pt x="3205424" y="5025"/>
                </a:lnTo>
              </a:path>
            </a:pathLst>
          </a:custGeom>
          <a:noFill/>
          <a:ln w="127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13" name="Freeform 212"/>
          <p:cNvSpPr/>
          <p:nvPr/>
        </p:nvSpPr>
        <p:spPr bwMode="auto">
          <a:xfrm>
            <a:off x="5385916" y="1657978"/>
            <a:ext cx="3200400" cy="823965"/>
          </a:xfrm>
          <a:custGeom>
            <a:avLst/>
            <a:gdLst>
              <a:gd name="connsiteX0" fmla="*/ 0 w 3200400"/>
              <a:gd name="connsiteY0" fmla="*/ 823965 h 823965"/>
              <a:gd name="connsiteX1" fmla="*/ 70339 w 3200400"/>
              <a:gd name="connsiteY1" fmla="*/ 803868 h 823965"/>
              <a:gd name="connsiteX2" fmla="*/ 105508 w 3200400"/>
              <a:gd name="connsiteY2" fmla="*/ 783771 h 823965"/>
              <a:gd name="connsiteX3" fmla="*/ 160774 w 3200400"/>
              <a:gd name="connsiteY3" fmla="*/ 768699 h 823965"/>
              <a:gd name="connsiteX4" fmla="*/ 211016 w 3200400"/>
              <a:gd name="connsiteY4" fmla="*/ 753626 h 823965"/>
              <a:gd name="connsiteX5" fmla="*/ 276330 w 3200400"/>
              <a:gd name="connsiteY5" fmla="*/ 728506 h 823965"/>
              <a:gd name="connsiteX6" fmla="*/ 336620 w 3200400"/>
              <a:gd name="connsiteY6" fmla="*/ 728506 h 823965"/>
              <a:gd name="connsiteX7" fmla="*/ 366765 w 3200400"/>
              <a:gd name="connsiteY7" fmla="*/ 713433 h 823965"/>
              <a:gd name="connsiteX8" fmla="*/ 401935 w 3200400"/>
              <a:gd name="connsiteY8" fmla="*/ 703385 h 823965"/>
              <a:gd name="connsiteX9" fmla="*/ 442128 w 3200400"/>
              <a:gd name="connsiteY9" fmla="*/ 693336 h 823965"/>
              <a:gd name="connsiteX10" fmla="*/ 482321 w 3200400"/>
              <a:gd name="connsiteY10" fmla="*/ 673240 h 823965"/>
              <a:gd name="connsiteX11" fmla="*/ 547636 w 3200400"/>
              <a:gd name="connsiteY11" fmla="*/ 663191 h 823965"/>
              <a:gd name="connsiteX12" fmla="*/ 592853 w 3200400"/>
              <a:gd name="connsiteY12" fmla="*/ 643095 h 823965"/>
              <a:gd name="connsiteX13" fmla="*/ 617974 w 3200400"/>
              <a:gd name="connsiteY13" fmla="*/ 633046 h 823965"/>
              <a:gd name="connsiteX14" fmla="*/ 643095 w 3200400"/>
              <a:gd name="connsiteY14" fmla="*/ 617974 h 823965"/>
              <a:gd name="connsiteX15" fmla="*/ 698361 w 3200400"/>
              <a:gd name="connsiteY15" fmla="*/ 602901 h 823965"/>
              <a:gd name="connsiteX16" fmla="*/ 733530 w 3200400"/>
              <a:gd name="connsiteY16" fmla="*/ 592853 h 823965"/>
              <a:gd name="connsiteX17" fmla="*/ 778748 w 3200400"/>
              <a:gd name="connsiteY17" fmla="*/ 577780 h 823965"/>
              <a:gd name="connsiteX18" fmla="*/ 808893 w 3200400"/>
              <a:gd name="connsiteY18" fmla="*/ 572756 h 823965"/>
              <a:gd name="connsiteX19" fmla="*/ 844062 w 3200400"/>
              <a:gd name="connsiteY19" fmla="*/ 567732 h 823965"/>
              <a:gd name="connsiteX20" fmla="*/ 894304 w 3200400"/>
              <a:gd name="connsiteY20" fmla="*/ 552659 h 823965"/>
              <a:gd name="connsiteX21" fmla="*/ 919425 w 3200400"/>
              <a:gd name="connsiteY21" fmla="*/ 552659 h 823965"/>
              <a:gd name="connsiteX22" fmla="*/ 929473 w 3200400"/>
              <a:gd name="connsiteY22" fmla="*/ 542611 h 823965"/>
              <a:gd name="connsiteX23" fmla="*/ 954594 w 3200400"/>
              <a:gd name="connsiteY23" fmla="*/ 532563 h 823965"/>
              <a:gd name="connsiteX24" fmla="*/ 969666 w 3200400"/>
              <a:gd name="connsiteY24" fmla="*/ 522514 h 823965"/>
              <a:gd name="connsiteX25" fmla="*/ 1029957 w 3200400"/>
              <a:gd name="connsiteY25" fmla="*/ 512466 h 823965"/>
              <a:gd name="connsiteX26" fmla="*/ 1070150 w 3200400"/>
              <a:gd name="connsiteY26" fmla="*/ 502418 h 823965"/>
              <a:gd name="connsiteX27" fmla="*/ 1110343 w 3200400"/>
              <a:gd name="connsiteY27" fmla="*/ 482321 h 823965"/>
              <a:gd name="connsiteX28" fmla="*/ 1170633 w 3200400"/>
              <a:gd name="connsiteY28" fmla="*/ 457200 h 823965"/>
              <a:gd name="connsiteX29" fmla="*/ 1230924 w 3200400"/>
              <a:gd name="connsiteY29" fmla="*/ 442127 h 823965"/>
              <a:gd name="connsiteX30" fmla="*/ 1281165 w 3200400"/>
              <a:gd name="connsiteY30" fmla="*/ 411982 h 823965"/>
              <a:gd name="connsiteX31" fmla="*/ 1401746 w 3200400"/>
              <a:gd name="connsiteY31" fmla="*/ 391886 h 823965"/>
              <a:gd name="connsiteX32" fmla="*/ 1431891 w 3200400"/>
              <a:gd name="connsiteY32" fmla="*/ 381837 h 823965"/>
              <a:gd name="connsiteX33" fmla="*/ 1462036 w 3200400"/>
              <a:gd name="connsiteY33" fmla="*/ 381837 h 823965"/>
              <a:gd name="connsiteX34" fmla="*/ 1492181 w 3200400"/>
              <a:gd name="connsiteY34" fmla="*/ 366765 h 823965"/>
              <a:gd name="connsiteX35" fmla="*/ 1557495 w 3200400"/>
              <a:gd name="connsiteY35" fmla="*/ 346668 h 823965"/>
              <a:gd name="connsiteX36" fmla="*/ 1597688 w 3200400"/>
              <a:gd name="connsiteY36" fmla="*/ 331596 h 823965"/>
              <a:gd name="connsiteX37" fmla="*/ 1663003 w 3200400"/>
              <a:gd name="connsiteY37" fmla="*/ 311499 h 823965"/>
              <a:gd name="connsiteX38" fmla="*/ 1763486 w 3200400"/>
              <a:gd name="connsiteY38" fmla="*/ 301451 h 823965"/>
              <a:gd name="connsiteX39" fmla="*/ 1828800 w 3200400"/>
              <a:gd name="connsiteY39" fmla="*/ 296426 h 823965"/>
              <a:gd name="connsiteX40" fmla="*/ 1874018 w 3200400"/>
              <a:gd name="connsiteY40" fmla="*/ 281354 h 823965"/>
              <a:gd name="connsiteX41" fmla="*/ 1894115 w 3200400"/>
              <a:gd name="connsiteY41" fmla="*/ 281354 h 823965"/>
              <a:gd name="connsiteX42" fmla="*/ 1969477 w 3200400"/>
              <a:gd name="connsiteY42" fmla="*/ 271306 h 823965"/>
              <a:gd name="connsiteX43" fmla="*/ 2044840 w 3200400"/>
              <a:gd name="connsiteY43" fmla="*/ 246185 h 823965"/>
              <a:gd name="connsiteX44" fmla="*/ 2100106 w 3200400"/>
              <a:gd name="connsiteY44" fmla="*/ 226088 h 823965"/>
              <a:gd name="connsiteX45" fmla="*/ 2205614 w 3200400"/>
              <a:gd name="connsiteY45" fmla="*/ 221064 h 823965"/>
              <a:gd name="connsiteX46" fmla="*/ 2235759 w 3200400"/>
              <a:gd name="connsiteY46" fmla="*/ 195943 h 823965"/>
              <a:gd name="connsiteX47" fmla="*/ 2260880 w 3200400"/>
              <a:gd name="connsiteY47" fmla="*/ 180870 h 823965"/>
              <a:gd name="connsiteX48" fmla="*/ 2280976 w 3200400"/>
              <a:gd name="connsiteY48" fmla="*/ 180870 h 823965"/>
              <a:gd name="connsiteX49" fmla="*/ 2341266 w 3200400"/>
              <a:gd name="connsiteY49" fmla="*/ 175846 h 823965"/>
              <a:gd name="connsiteX50" fmla="*/ 2376436 w 3200400"/>
              <a:gd name="connsiteY50" fmla="*/ 170822 h 823965"/>
              <a:gd name="connsiteX51" fmla="*/ 2436726 w 3200400"/>
              <a:gd name="connsiteY51" fmla="*/ 150725 h 823965"/>
              <a:gd name="connsiteX52" fmla="*/ 2491992 w 3200400"/>
              <a:gd name="connsiteY52" fmla="*/ 140677 h 823965"/>
              <a:gd name="connsiteX53" fmla="*/ 2532185 w 3200400"/>
              <a:gd name="connsiteY53" fmla="*/ 130629 h 823965"/>
              <a:gd name="connsiteX54" fmla="*/ 2607548 w 3200400"/>
              <a:gd name="connsiteY54" fmla="*/ 125604 h 823965"/>
              <a:gd name="connsiteX55" fmla="*/ 2632669 w 3200400"/>
              <a:gd name="connsiteY55" fmla="*/ 115556 h 823965"/>
              <a:gd name="connsiteX56" fmla="*/ 2697983 w 3200400"/>
              <a:gd name="connsiteY56" fmla="*/ 110532 h 823965"/>
              <a:gd name="connsiteX57" fmla="*/ 2728128 w 3200400"/>
              <a:gd name="connsiteY57" fmla="*/ 110532 h 823965"/>
              <a:gd name="connsiteX58" fmla="*/ 2738176 w 3200400"/>
              <a:gd name="connsiteY58" fmla="*/ 95459 h 823965"/>
              <a:gd name="connsiteX59" fmla="*/ 2753249 w 3200400"/>
              <a:gd name="connsiteY59" fmla="*/ 90435 h 823965"/>
              <a:gd name="connsiteX60" fmla="*/ 2833636 w 3200400"/>
              <a:gd name="connsiteY60" fmla="*/ 70338 h 823965"/>
              <a:gd name="connsiteX61" fmla="*/ 2883877 w 3200400"/>
              <a:gd name="connsiteY61" fmla="*/ 55266 h 823965"/>
              <a:gd name="connsiteX62" fmla="*/ 2924071 w 3200400"/>
              <a:gd name="connsiteY62" fmla="*/ 60290 h 823965"/>
              <a:gd name="connsiteX63" fmla="*/ 2959240 w 3200400"/>
              <a:gd name="connsiteY63" fmla="*/ 65314 h 823965"/>
              <a:gd name="connsiteX64" fmla="*/ 2984361 w 3200400"/>
              <a:gd name="connsiteY64" fmla="*/ 35169 h 823965"/>
              <a:gd name="connsiteX65" fmla="*/ 3059724 w 3200400"/>
              <a:gd name="connsiteY65" fmla="*/ 30145 h 823965"/>
              <a:gd name="connsiteX66" fmla="*/ 3104941 w 3200400"/>
              <a:gd name="connsiteY66" fmla="*/ 25121 h 823965"/>
              <a:gd name="connsiteX67" fmla="*/ 3130062 w 3200400"/>
              <a:gd name="connsiteY67" fmla="*/ 20097 h 823965"/>
              <a:gd name="connsiteX68" fmla="*/ 3150159 w 3200400"/>
              <a:gd name="connsiteY68" fmla="*/ 10048 h 823965"/>
              <a:gd name="connsiteX69" fmla="*/ 3185328 w 3200400"/>
              <a:gd name="connsiteY69" fmla="*/ 5024 h 823965"/>
              <a:gd name="connsiteX70" fmla="*/ 3200400 w 3200400"/>
              <a:gd name="connsiteY70" fmla="*/ 0 h 82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200400" h="823965">
                <a:moveTo>
                  <a:pt x="0" y="823965"/>
                </a:moveTo>
                <a:cubicBezTo>
                  <a:pt x="26377" y="817266"/>
                  <a:pt x="52754" y="810567"/>
                  <a:pt x="70339" y="803868"/>
                </a:cubicBezTo>
                <a:cubicBezTo>
                  <a:pt x="87924" y="797169"/>
                  <a:pt x="90436" y="789632"/>
                  <a:pt x="105508" y="783771"/>
                </a:cubicBezTo>
                <a:cubicBezTo>
                  <a:pt x="120580" y="777910"/>
                  <a:pt x="143189" y="773723"/>
                  <a:pt x="160774" y="768699"/>
                </a:cubicBezTo>
                <a:cubicBezTo>
                  <a:pt x="178359" y="763675"/>
                  <a:pt x="191757" y="760325"/>
                  <a:pt x="211016" y="753626"/>
                </a:cubicBezTo>
                <a:cubicBezTo>
                  <a:pt x="230275" y="746927"/>
                  <a:pt x="255396" y="732693"/>
                  <a:pt x="276330" y="728506"/>
                </a:cubicBezTo>
                <a:cubicBezTo>
                  <a:pt x="297264" y="724319"/>
                  <a:pt x="321548" y="731018"/>
                  <a:pt x="336620" y="728506"/>
                </a:cubicBezTo>
                <a:cubicBezTo>
                  <a:pt x="351692" y="725994"/>
                  <a:pt x="355879" y="717620"/>
                  <a:pt x="366765" y="713433"/>
                </a:cubicBezTo>
                <a:cubicBezTo>
                  <a:pt x="377651" y="709246"/>
                  <a:pt x="389375" y="706734"/>
                  <a:pt x="401935" y="703385"/>
                </a:cubicBezTo>
                <a:cubicBezTo>
                  <a:pt x="414495" y="700036"/>
                  <a:pt x="428730" y="698360"/>
                  <a:pt x="442128" y="693336"/>
                </a:cubicBezTo>
                <a:cubicBezTo>
                  <a:pt x="455526" y="688312"/>
                  <a:pt x="464736" y="678264"/>
                  <a:pt x="482321" y="673240"/>
                </a:cubicBezTo>
                <a:cubicBezTo>
                  <a:pt x="499906" y="668216"/>
                  <a:pt x="529214" y="668215"/>
                  <a:pt x="547636" y="663191"/>
                </a:cubicBezTo>
                <a:cubicBezTo>
                  <a:pt x="566058" y="658167"/>
                  <a:pt x="581130" y="648119"/>
                  <a:pt x="592853" y="643095"/>
                </a:cubicBezTo>
                <a:cubicBezTo>
                  <a:pt x="604576" y="638071"/>
                  <a:pt x="609600" y="637233"/>
                  <a:pt x="617974" y="633046"/>
                </a:cubicBezTo>
                <a:cubicBezTo>
                  <a:pt x="626348" y="628859"/>
                  <a:pt x="629697" y="622998"/>
                  <a:pt x="643095" y="617974"/>
                </a:cubicBezTo>
                <a:cubicBezTo>
                  <a:pt x="656493" y="612950"/>
                  <a:pt x="698361" y="602901"/>
                  <a:pt x="698361" y="602901"/>
                </a:cubicBezTo>
                <a:cubicBezTo>
                  <a:pt x="713433" y="598714"/>
                  <a:pt x="720132" y="597040"/>
                  <a:pt x="733530" y="592853"/>
                </a:cubicBezTo>
                <a:cubicBezTo>
                  <a:pt x="746928" y="588666"/>
                  <a:pt x="766188" y="581129"/>
                  <a:pt x="778748" y="577780"/>
                </a:cubicBezTo>
                <a:cubicBezTo>
                  <a:pt x="791308" y="574431"/>
                  <a:pt x="798007" y="574431"/>
                  <a:pt x="808893" y="572756"/>
                </a:cubicBezTo>
                <a:cubicBezTo>
                  <a:pt x="819779" y="571081"/>
                  <a:pt x="829827" y="571082"/>
                  <a:pt x="844062" y="567732"/>
                </a:cubicBezTo>
                <a:cubicBezTo>
                  <a:pt x="858297" y="564383"/>
                  <a:pt x="881744" y="555171"/>
                  <a:pt x="894304" y="552659"/>
                </a:cubicBezTo>
                <a:cubicBezTo>
                  <a:pt x="906865" y="550147"/>
                  <a:pt x="913564" y="554334"/>
                  <a:pt x="919425" y="552659"/>
                </a:cubicBezTo>
                <a:cubicBezTo>
                  <a:pt x="925286" y="550984"/>
                  <a:pt x="923612" y="545960"/>
                  <a:pt x="929473" y="542611"/>
                </a:cubicBezTo>
                <a:cubicBezTo>
                  <a:pt x="935335" y="539262"/>
                  <a:pt x="947895" y="535913"/>
                  <a:pt x="954594" y="532563"/>
                </a:cubicBezTo>
                <a:cubicBezTo>
                  <a:pt x="961293" y="529214"/>
                  <a:pt x="957106" y="525863"/>
                  <a:pt x="969666" y="522514"/>
                </a:cubicBezTo>
                <a:cubicBezTo>
                  <a:pt x="982226" y="519165"/>
                  <a:pt x="1013210" y="515815"/>
                  <a:pt x="1029957" y="512466"/>
                </a:cubicBezTo>
                <a:cubicBezTo>
                  <a:pt x="1046704" y="509117"/>
                  <a:pt x="1056752" y="507442"/>
                  <a:pt x="1070150" y="502418"/>
                </a:cubicBezTo>
                <a:cubicBezTo>
                  <a:pt x="1083548" y="497394"/>
                  <a:pt x="1093596" y="489857"/>
                  <a:pt x="1110343" y="482321"/>
                </a:cubicBezTo>
                <a:cubicBezTo>
                  <a:pt x="1127090" y="474785"/>
                  <a:pt x="1150536" y="463899"/>
                  <a:pt x="1170633" y="457200"/>
                </a:cubicBezTo>
                <a:cubicBezTo>
                  <a:pt x="1190730" y="450501"/>
                  <a:pt x="1212502" y="449663"/>
                  <a:pt x="1230924" y="442127"/>
                </a:cubicBezTo>
                <a:cubicBezTo>
                  <a:pt x="1249346" y="434591"/>
                  <a:pt x="1252695" y="420356"/>
                  <a:pt x="1281165" y="411982"/>
                </a:cubicBezTo>
                <a:cubicBezTo>
                  <a:pt x="1309635" y="403609"/>
                  <a:pt x="1376625" y="396910"/>
                  <a:pt x="1401746" y="391886"/>
                </a:cubicBezTo>
                <a:cubicBezTo>
                  <a:pt x="1426867" y="386862"/>
                  <a:pt x="1421843" y="383512"/>
                  <a:pt x="1431891" y="381837"/>
                </a:cubicBezTo>
                <a:cubicBezTo>
                  <a:pt x="1441939" y="380162"/>
                  <a:pt x="1451988" y="384349"/>
                  <a:pt x="1462036" y="381837"/>
                </a:cubicBezTo>
                <a:cubicBezTo>
                  <a:pt x="1472084" y="379325"/>
                  <a:pt x="1476271" y="372627"/>
                  <a:pt x="1492181" y="366765"/>
                </a:cubicBezTo>
                <a:cubicBezTo>
                  <a:pt x="1508091" y="360903"/>
                  <a:pt x="1539911" y="352529"/>
                  <a:pt x="1557495" y="346668"/>
                </a:cubicBezTo>
                <a:cubicBezTo>
                  <a:pt x="1575079" y="340807"/>
                  <a:pt x="1580103" y="337457"/>
                  <a:pt x="1597688" y="331596"/>
                </a:cubicBezTo>
                <a:cubicBezTo>
                  <a:pt x="1615273" y="325735"/>
                  <a:pt x="1635370" y="316523"/>
                  <a:pt x="1663003" y="311499"/>
                </a:cubicBezTo>
                <a:cubicBezTo>
                  <a:pt x="1690636" y="306475"/>
                  <a:pt x="1735853" y="303963"/>
                  <a:pt x="1763486" y="301451"/>
                </a:cubicBezTo>
                <a:cubicBezTo>
                  <a:pt x="1791119" y="298939"/>
                  <a:pt x="1810378" y="299775"/>
                  <a:pt x="1828800" y="296426"/>
                </a:cubicBezTo>
                <a:cubicBezTo>
                  <a:pt x="1847222" y="293077"/>
                  <a:pt x="1863132" y="283866"/>
                  <a:pt x="1874018" y="281354"/>
                </a:cubicBezTo>
                <a:cubicBezTo>
                  <a:pt x="1884904" y="278842"/>
                  <a:pt x="1878205" y="283029"/>
                  <a:pt x="1894115" y="281354"/>
                </a:cubicBezTo>
                <a:cubicBezTo>
                  <a:pt x="1910025" y="279679"/>
                  <a:pt x="1944356" y="277168"/>
                  <a:pt x="1969477" y="271306"/>
                </a:cubicBezTo>
                <a:cubicBezTo>
                  <a:pt x="1994598" y="265445"/>
                  <a:pt x="2023068" y="253721"/>
                  <a:pt x="2044840" y="246185"/>
                </a:cubicBezTo>
                <a:cubicBezTo>
                  <a:pt x="2066612" y="238649"/>
                  <a:pt x="2073310" y="230275"/>
                  <a:pt x="2100106" y="226088"/>
                </a:cubicBezTo>
                <a:cubicBezTo>
                  <a:pt x="2126902" y="221901"/>
                  <a:pt x="2183005" y="226088"/>
                  <a:pt x="2205614" y="221064"/>
                </a:cubicBezTo>
                <a:cubicBezTo>
                  <a:pt x="2228223" y="216040"/>
                  <a:pt x="2226548" y="202642"/>
                  <a:pt x="2235759" y="195943"/>
                </a:cubicBezTo>
                <a:cubicBezTo>
                  <a:pt x="2244970" y="189244"/>
                  <a:pt x="2253344" y="183382"/>
                  <a:pt x="2260880" y="180870"/>
                </a:cubicBezTo>
                <a:cubicBezTo>
                  <a:pt x="2268416" y="178358"/>
                  <a:pt x="2267579" y="181707"/>
                  <a:pt x="2280976" y="180870"/>
                </a:cubicBezTo>
                <a:cubicBezTo>
                  <a:pt x="2294373" y="180033"/>
                  <a:pt x="2325356" y="177521"/>
                  <a:pt x="2341266" y="175846"/>
                </a:cubicBezTo>
                <a:cubicBezTo>
                  <a:pt x="2357176" y="174171"/>
                  <a:pt x="2360526" y="175009"/>
                  <a:pt x="2376436" y="170822"/>
                </a:cubicBezTo>
                <a:cubicBezTo>
                  <a:pt x="2392346" y="166635"/>
                  <a:pt x="2417467" y="155749"/>
                  <a:pt x="2436726" y="150725"/>
                </a:cubicBezTo>
                <a:cubicBezTo>
                  <a:pt x="2455985" y="145701"/>
                  <a:pt x="2476082" y="144026"/>
                  <a:pt x="2491992" y="140677"/>
                </a:cubicBezTo>
                <a:cubicBezTo>
                  <a:pt x="2507902" y="137328"/>
                  <a:pt x="2512926" y="133141"/>
                  <a:pt x="2532185" y="130629"/>
                </a:cubicBezTo>
                <a:cubicBezTo>
                  <a:pt x="2551444" y="128117"/>
                  <a:pt x="2590801" y="128116"/>
                  <a:pt x="2607548" y="125604"/>
                </a:cubicBezTo>
                <a:cubicBezTo>
                  <a:pt x="2624295" y="123092"/>
                  <a:pt x="2617597" y="118068"/>
                  <a:pt x="2632669" y="115556"/>
                </a:cubicBezTo>
                <a:cubicBezTo>
                  <a:pt x="2647742" y="113044"/>
                  <a:pt x="2682073" y="111369"/>
                  <a:pt x="2697983" y="110532"/>
                </a:cubicBezTo>
                <a:cubicBezTo>
                  <a:pt x="2713893" y="109695"/>
                  <a:pt x="2721429" y="113044"/>
                  <a:pt x="2728128" y="110532"/>
                </a:cubicBezTo>
                <a:cubicBezTo>
                  <a:pt x="2734827" y="108020"/>
                  <a:pt x="2733989" y="98808"/>
                  <a:pt x="2738176" y="95459"/>
                </a:cubicBezTo>
                <a:cubicBezTo>
                  <a:pt x="2742363" y="92110"/>
                  <a:pt x="2737339" y="94622"/>
                  <a:pt x="2753249" y="90435"/>
                </a:cubicBezTo>
                <a:cubicBezTo>
                  <a:pt x="2769159" y="86248"/>
                  <a:pt x="2811865" y="76200"/>
                  <a:pt x="2833636" y="70338"/>
                </a:cubicBezTo>
                <a:cubicBezTo>
                  <a:pt x="2855407" y="64477"/>
                  <a:pt x="2868805" y="56941"/>
                  <a:pt x="2883877" y="55266"/>
                </a:cubicBezTo>
                <a:cubicBezTo>
                  <a:pt x="2898950" y="53591"/>
                  <a:pt x="2924071" y="60290"/>
                  <a:pt x="2924071" y="60290"/>
                </a:cubicBezTo>
                <a:cubicBezTo>
                  <a:pt x="2936632" y="61965"/>
                  <a:pt x="2949192" y="69501"/>
                  <a:pt x="2959240" y="65314"/>
                </a:cubicBezTo>
                <a:cubicBezTo>
                  <a:pt x="2969288" y="61127"/>
                  <a:pt x="2967614" y="41031"/>
                  <a:pt x="2984361" y="35169"/>
                </a:cubicBezTo>
                <a:cubicBezTo>
                  <a:pt x="3001108" y="29308"/>
                  <a:pt x="3039627" y="31820"/>
                  <a:pt x="3059724" y="30145"/>
                </a:cubicBezTo>
                <a:cubicBezTo>
                  <a:pt x="3079821" y="28470"/>
                  <a:pt x="3093218" y="26796"/>
                  <a:pt x="3104941" y="25121"/>
                </a:cubicBezTo>
                <a:cubicBezTo>
                  <a:pt x="3116664" y="23446"/>
                  <a:pt x="3122526" y="22609"/>
                  <a:pt x="3130062" y="20097"/>
                </a:cubicBezTo>
                <a:cubicBezTo>
                  <a:pt x="3137598" y="17585"/>
                  <a:pt x="3140948" y="12560"/>
                  <a:pt x="3150159" y="10048"/>
                </a:cubicBezTo>
                <a:cubicBezTo>
                  <a:pt x="3159370" y="7536"/>
                  <a:pt x="3176955" y="6699"/>
                  <a:pt x="3185328" y="5024"/>
                </a:cubicBezTo>
                <a:cubicBezTo>
                  <a:pt x="3193701" y="3349"/>
                  <a:pt x="3197050" y="1674"/>
                  <a:pt x="3200400" y="0"/>
                </a:cubicBezTo>
              </a:path>
            </a:pathLst>
          </a:cu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16" name="Freeform 215"/>
          <p:cNvSpPr/>
          <p:nvPr/>
        </p:nvSpPr>
        <p:spPr bwMode="auto">
          <a:xfrm>
            <a:off x="1252603" y="3813131"/>
            <a:ext cx="3200400" cy="705633"/>
          </a:xfrm>
          <a:custGeom>
            <a:avLst/>
            <a:gdLst>
              <a:gd name="connsiteX0" fmla="*/ 0 w 3200400"/>
              <a:gd name="connsiteY0" fmla="*/ 705633 h 705633"/>
              <a:gd name="connsiteX1" fmla="*/ 56367 w 3200400"/>
              <a:gd name="connsiteY1" fmla="*/ 689976 h 705633"/>
              <a:gd name="connsiteX2" fmla="*/ 90813 w 3200400"/>
              <a:gd name="connsiteY2" fmla="*/ 680581 h 705633"/>
              <a:gd name="connsiteX3" fmla="*/ 137786 w 3200400"/>
              <a:gd name="connsiteY3" fmla="*/ 668055 h 705633"/>
              <a:gd name="connsiteX4" fmla="*/ 159707 w 3200400"/>
              <a:gd name="connsiteY4" fmla="*/ 661792 h 705633"/>
              <a:gd name="connsiteX5" fmla="*/ 175364 w 3200400"/>
              <a:gd name="connsiteY5" fmla="*/ 661792 h 705633"/>
              <a:gd name="connsiteX6" fmla="*/ 197285 w 3200400"/>
              <a:gd name="connsiteY6" fmla="*/ 649266 h 705633"/>
              <a:gd name="connsiteX7" fmla="*/ 231731 w 3200400"/>
              <a:gd name="connsiteY7" fmla="*/ 646135 h 705633"/>
              <a:gd name="connsiteX8" fmla="*/ 272441 w 3200400"/>
              <a:gd name="connsiteY8" fmla="*/ 649266 h 705633"/>
              <a:gd name="connsiteX9" fmla="*/ 294361 w 3200400"/>
              <a:gd name="connsiteY9" fmla="*/ 643003 h 705633"/>
              <a:gd name="connsiteX10" fmla="*/ 325676 w 3200400"/>
              <a:gd name="connsiteY10" fmla="*/ 633609 h 705633"/>
              <a:gd name="connsiteX11" fmla="*/ 391438 w 3200400"/>
              <a:gd name="connsiteY11" fmla="*/ 617951 h 705633"/>
              <a:gd name="connsiteX12" fmla="*/ 425885 w 3200400"/>
              <a:gd name="connsiteY12" fmla="*/ 608557 h 705633"/>
              <a:gd name="connsiteX13" fmla="*/ 444674 w 3200400"/>
              <a:gd name="connsiteY13" fmla="*/ 599162 h 705633"/>
              <a:gd name="connsiteX14" fmla="*/ 522961 w 3200400"/>
              <a:gd name="connsiteY14" fmla="*/ 574110 h 705633"/>
              <a:gd name="connsiteX15" fmla="*/ 560539 w 3200400"/>
              <a:gd name="connsiteY15" fmla="*/ 574110 h 705633"/>
              <a:gd name="connsiteX16" fmla="*/ 585592 w 3200400"/>
              <a:gd name="connsiteY16" fmla="*/ 570979 h 705633"/>
              <a:gd name="connsiteX17" fmla="*/ 620038 w 3200400"/>
              <a:gd name="connsiteY17" fmla="*/ 564716 h 705633"/>
              <a:gd name="connsiteX18" fmla="*/ 641959 w 3200400"/>
              <a:gd name="connsiteY18" fmla="*/ 555321 h 705633"/>
              <a:gd name="connsiteX19" fmla="*/ 679537 w 3200400"/>
              <a:gd name="connsiteY19" fmla="*/ 542795 h 705633"/>
              <a:gd name="connsiteX20" fmla="*/ 701457 w 3200400"/>
              <a:gd name="connsiteY20" fmla="*/ 542795 h 705633"/>
              <a:gd name="connsiteX21" fmla="*/ 729641 w 3200400"/>
              <a:gd name="connsiteY21" fmla="*/ 539664 h 705633"/>
              <a:gd name="connsiteX22" fmla="*/ 742167 w 3200400"/>
              <a:gd name="connsiteY22" fmla="*/ 527137 h 705633"/>
              <a:gd name="connsiteX23" fmla="*/ 764087 w 3200400"/>
              <a:gd name="connsiteY23" fmla="*/ 524006 h 705633"/>
              <a:gd name="connsiteX24" fmla="*/ 792271 w 3200400"/>
              <a:gd name="connsiteY24" fmla="*/ 524006 h 705633"/>
              <a:gd name="connsiteX25" fmla="*/ 814192 w 3200400"/>
              <a:gd name="connsiteY25" fmla="*/ 514611 h 705633"/>
              <a:gd name="connsiteX26" fmla="*/ 842375 w 3200400"/>
              <a:gd name="connsiteY26" fmla="*/ 505217 h 705633"/>
              <a:gd name="connsiteX27" fmla="*/ 870559 w 3200400"/>
              <a:gd name="connsiteY27" fmla="*/ 502085 h 705633"/>
              <a:gd name="connsiteX28" fmla="*/ 892479 w 3200400"/>
              <a:gd name="connsiteY28" fmla="*/ 502085 h 705633"/>
              <a:gd name="connsiteX29" fmla="*/ 914400 w 3200400"/>
              <a:gd name="connsiteY29" fmla="*/ 489559 h 705633"/>
              <a:gd name="connsiteX30" fmla="*/ 923794 w 3200400"/>
              <a:gd name="connsiteY30" fmla="*/ 486428 h 705633"/>
              <a:gd name="connsiteX31" fmla="*/ 933189 w 3200400"/>
              <a:gd name="connsiteY31" fmla="*/ 480165 h 705633"/>
              <a:gd name="connsiteX32" fmla="*/ 961372 w 3200400"/>
              <a:gd name="connsiteY32" fmla="*/ 480165 h 705633"/>
              <a:gd name="connsiteX33" fmla="*/ 989556 w 3200400"/>
              <a:gd name="connsiteY33" fmla="*/ 470770 h 705633"/>
              <a:gd name="connsiteX34" fmla="*/ 1017739 w 3200400"/>
              <a:gd name="connsiteY34" fmla="*/ 458244 h 705633"/>
              <a:gd name="connsiteX35" fmla="*/ 1042792 w 3200400"/>
              <a:gd name="connsiteY35" fmla="*/ 458244 h 705633"/>
              <a:gd name="connsiteX36" fmla="*/ 1064712 w 3200400"/>
              <a:gd name="connsiteY36" fmla="*/ 455113 h 705633"/>
              <a:gd name="connsiteX37" fmla="*/ 1092896 w 3200400"/>
              <a:gd name="connsiteY37" fmla="*/ 448850 h 705633"/>
              <a:gd name="connsiteX38" fmla="*/ 1124211 w 3200400"/>
              <a:gd name="connsiteY38" fmla="*/ 445718 h 705633"/>
              <a:gd name="connsiteX39" fmla="*/ 1143000 w 3200400"/>
              <a:gd name="connsiteY39" fmla="*/ 433192 h 705633"/>
              <a:gd name="connsiteX40" fmla="*/ 1193104 w 3200400"/>
              <a:gd name="connsiteY40" fmla="*/ 426929 h 705633"/>
              <a:gd name="connsiteX41" fmla="*/ 1227550 w 3200400"/>
              <a:gd name="connsiteY41" fmla="*/ 417535 h 705633"/>
              <a:gd name="connsiteX42" fmla="*/ 1261997 w 3200400"/>
              <a:gd name="connsiteY42" fmla="*/ 408140 h 705633"/>
              <a:gd name="connsiteX43" fmla="*/ 1290181 w 3200400"/>
              <a:gd name="connsiteY43" fmla="*/ 398746 h 705633"/>
              <a:gd name="connsiteX44" fmla="*/ 1312101 w 3200400"/>
              <a:gd name="connsiteY44" fmla="*/ 398746 h 705633"/>
              <a:gd name="connsiteX45" fmla="*/ 1330890 w 3200400"/>
              <a:gd name="connsiteY45" fmla="*/ 398746 h 705633"/>
              <a:gd name="connsiteX46" fmla="*/ 1349679 w 3200400"/>
              <a:gd name="connsiteY46" fmla="*/ 389351 h 705633"/>
              <a:gd name="connsiteX47" fmla="*/ 1371600 w 3200400"/>
              <a:gd name="connsiteY47" fmla="*/ 386220 h 705633"/>
              <a:gd name="connsiteX48" fmla="*/ 1402915 w 3200400"/>
              <a:gd name="connsiteY48" fmla="*/ 376825 h 705633"/>
              <a:gd name="connsiteX49" fmla="*/ 1424835 w 3200400"/>
              <a:gd name="connsiteY49" fmla="*/ 367431 h 705633"/>
              <a:gd name="connsiteX50" fmla="*/ 1456150 w 3200400"/>
              <a:gd name="connsiteY50" fmla="*/ 364299 h 705633"/>
              <a:gd name="connsiteX51" fmla="*/ 1478071 w 3200400"/>
              <a:gd name="connsiteY51" fmla="*/ 358036 h 705633"/>
              <a:gd name="connsiteX52" fmla="*/ 1496860 w 3200400"/>
              <a:gd name="connsiteY52" fmla="*/ 351773 h 705633"/>
              <a:gd name="connsiteX53" fmla="*/ 1518781 w 3200400"/>
              <a:gd name="connsiteY53" fmla="*/ 351773 h 705633"/>
              <a:gd name="connsiteX54" fmla="*/ 1546964 w 3200400"/>
              <a:gd name="connsiteY54" fmla="*/ 342379 h 705633"/>
              <a:gd name="connsiteX55" fmla="*/ 1568885 w 3200400"/>
              <a:gd name="connsiteY55" fmla="*/ 336116 h 705633"/>
              <a:gd name="connsiteX56" fmla="*/ 1590805 w 3200400"/>
              <a:gd name="connsiteY56" fmla="*/ 329853 h 705633"/>
              <a:gd name="connsiteX57" fmla="*/ 1625252 w 3200400"/>
              <a:gd name="connsiteY57" fmla="*/ 326721 h 705633"/>
              <a:gd name="connsiteX58" fmla="*/ 1650304 w 3200400"/>
              <a:gd name="connsiteY58" fmla="*/ 320458 h 705633"/>
              <a:gd name="connsiteX59" fmla="*/ 1691013 w 3200400"/>
              <a:gd name="connsiteY59" fmla="*/ 307932 h 705633"/>
              <a:gd name="connsiteX60" fmla="*/ 1719197 w 3200400"/>
              <a:gd name="connsiteY60" fmla="*/ 301669 h 705633"/>
              <a:gd name="connsiteX61" fmla="*/ 1747381 w 3200400"/>
              <a:gd name="connsiteY61" fmla="*/ 301669 h 705633"/>
              <a:gd name="connsiteX62" fmla="*/ 1775564 w 3200400"/>
              <a:gd name="connsiteY62" fmla="*/ 289143 h 705633"/>
              <a:gd name="connsiteX63" fmla="*/ 1797485 w 3200400"/>
              <a:gd name="connsiteY63" fmla="*/ 286011 h 705633"/>
              <a:gd name="connsiteX64" fmla="*/ 1835063 w 3200400"/>
              <a:gd name="connsiteY64" fmla="*/ 273485 h 705633"/>
              <a:gd name="connsiteX65" fmla="*/ 1853852 w 3200400"/>
              <a:gd name="connsiteY65" fmla="*/ 267222 h 705633"/>
              <a:gd name="connsiteX66" fmla="*/ 1878904 w 3200400"/>
              <a:gd name="connsiteY66" fmla="*/ 257828 h 705633"/>
              <a:gd name="connsiteX67" fmla="*/ 1900824 w 3200400"/>
              <a:gd name="connsiteY67" fmla="*/ 257828 h 705633"/>
              <a:gd name="connsiteX68" fmla="*/ 1938402 w 3200400"/>
              <a:gd name="connsiteY68" fmla="*/ 267222 h 705633"/>
              <a:gd name="connsiteX69" fmla="*/ 1972849 w 3200400"/>
              <a:gd name="connsiteY69" fmla="*/ 257828 h 705633"/>
              <a:gd name="connsiteX70" fmla="*/ 1994770 w 3200400"/>
              <a:gd name="connsiteY70" fmla="*/ 251565 h 705633"/>
              <a:gd name="connsiteX71" fmla="*/ 2010427 w 3200400"/>
              <a:gd name="connsiteY71" fmla="*/ 226513 h 705633"/>
              <a:gd name="connsiteX72" fmla="*/ 2048005 w 3200400"/>
              <a:gd name="connsiteY72" fmla="*/ 213987 h 705633"/>
              <a:gd name="connsiteX73" fmla="*/ 2085583 w 3200400"/>
              <a:gd name="connsiteY73" fmla="*/ 213987 h 705633"/>
              <a:gd name="connsiteX74" fmla="*/ 2101241 w 3200400"/>
              <a:gd name="connsiteY74" fmla="*/ 210855 h 705633"/>
              <a:gd name="connsiteX75" fmla="*/ 2148213 w 3200400"/>
              <a:gd name="connsiteY75" fmla="*/ 204592 h 705633"/>
              <a:gd name="connsiteX76" fmla="*/ 2170134 w 3200400"/>
              <a:gd name="connsiteY76" fmla="*/ 195198 h 705633"/>
              <a:gd name="connsiteX77" fmla="*/ 2192055 w 3200400"/>
              <a:gd name="connsiteY77" fmla="*/ 195198 h 705633"/>
              <a:gd name="connsiteX78" fmla="*/ 2210844 w 3200400"/>
              <a:gd name="connsiteY78" fmla="*/ 182672 h 705633"/>
              <a:gd name="connsiteX79" fmla="*/ 2223370 w 3200400"/>
              <a:gd name="connsiteY79" fmla="*/ 173277 h 705633"/>
              <a:gd name="connsiteX80" fmla="*/ 2270342 w 3200400"/>
              <a:gd name="connsiteY80" fmla="*/ 157620 h 705633"/>
              <a:gd name="connsiteX81" fmla="*/ 2307920 w 3200400"/>
              <a:gd name="connsiteY81" fmla="*/ 157620 h 705633"/>
              <a:gd name="connsiteX82" fmla="*/ 2332972 w 3200400"/>
              <a:gd name="connsiteY82" fmla="*/ 154488 h 705633"/>
              <a:gd name="connsiteX83" fmla="*/ 2383076 w 3200400"/>
              <a:gd name="connsiteY83" fmla="*/ 145094 h 705633"/>
              <a:gd name="connsiteX84" fmla="*/ 2411260 w 3200400"/>
              <a:gd name="connsiteY84" fmla="*/ 135699 h 705633"/>
              <a:gd name="connsiteX85" fmla="*/ 2436312 w 3200400"/>
              <a:gd name="connsiteY85" fmla="*/ 135699 h 705633"/>
              <a:gd name="connsiteX86" fmla="*/ 2495811 w 3200400"/>
              <a:gd name="connsiteY86" fmla="*/ 126305 h 705633"/>
              <a:gd name="connsiteX87" fmla="*/ 2527126 w 3200400"/>
              <a:gd name="connsiteY87" fmla="*/ 120042 h 705633"/>
              <a:gd name="connsiteX88" fmla="*/ 2552178 w 3200400"/>
              <a:gd name="connsiteY88" fmla="*/ 116910 h 705633"/>
              <a:gd name="connsiteX89" fmla="*/ 2580361 w 3200400"/>
              <a:gd name="connsiteY89" fmla="*/ 116910 h 705633"/>
              <a:gd name="connsiteX90" fmla="*/ 2602282 w 3200400"/>
              <a:gd name="connsiteY90" fmla="*/ 104384 h 705633"/>
              <a:gd name="connsiteX91" fmla="*/ 2639860 w 3200400"/>
              <a:gd name="connsiteY91" fmla="*/ 91858 h 705633"/>
              <a:gd name="connsiteX92" fmla="*/ 2674307 w 3200400"/>
              <a:gd name="connsiteY92" fmla="*/ 91858 h 705633"/>
              <a:gd name="connsiteX93" fmla="*/ 2689964 w 3200400"/>
              <a:gd name="connsiteY93" fmla="*/ 76201 h 705633"/>
              <a:gd name="connsiteX94" fmla="*/ 2711885 w 3200400"/>
              <a:gd name="connsiteY94" fmla="*/ 76201 h 705633"/>
              <a:gd name="connsiteX95" fmla="*/ 2740068 w 3200400"/>
              <a:gd name="connsiteY95" fmla="*/ 76201 h 705633"/>
              <a:gd name="connsiteX96" fmla="*/ 2758857 w 3200400"/>
              <a:gd name="connsiteY96" fmla="*/ 73069 h 705633"/>
              <a:gd name="connsiteX97" fmla="*/ 2777646 w 3200400"/>
              <a:gd name="connsiteY97" fmla="*/ 69937 h 705633"/>
              <a:gd name="connsiteX98" fmla="*/ 2790172 w 3200400"/>
              <a:gd name="connsiteY98" fmla="*/ 60543 h 705633"/>
              <a:gd name="connsiteX99" fmla="*/ 2815224 w 3200400"/>
              <a:gd name="connsiteY99" fmla="*/ 60543 h 705633"/>
              <a:gd name="connsiteX100" fmla="*/ 2852802 w 3200400"/>
              <a:gd name="connsiteY100" fmla="*/ 66806 h 705633"/>
              <a:gd name="connsiteX101" fmla="*/ 2868460 w 3200400"/>
              <a:gd name="connsiteY101" fmla="*/ 57411 h 705633"/>
              <a:gd name="connsiteX102" fmla="*/ 2880986 w 3200400"/>
              <a:gd name="connsiteY102" fmla="*/ 51148 h 705633"/>
              <a:gd name="connsiteX103" fmla="*/ 2912301 w 3200400"/>
              <a:gd name="connsiteY103" fmla="*/ 48017 h 705633"/>
              <a:gd name="connsiteX104" fmla="*/ 2931090 w 3200400"/>
              <a:gd name="connsiteY104" fmla="*/ 38622 h 705633"/>
              <a:gd name="connsiteX105" fmla="*/ 2956142 w 3200400"/>
              <a:gd name="connsiteY105" fmla="*/ 29228 h 705633"/>
              <a:gd name="connsiteX106" fmla="*/ 3003115 w 3200400"/>
              <a:gd name="connsiteY106" fmla="*/ 22965 h 705633"/>
              <a:gd name="connsiteX107" fmla="*/ 3028167 w 3200400"/>
              <a:gd name="connsiteY107" fmla="*/ 22965 h 705633"/>
              <a:gd name="connsiteX108" fmla="*/ 3046956 w 3200400"/>
              <a:gd name="connsiteY108" fmla="*/ 22965 h 705633"/>
              <a:gd name="connsiteX109" fmla="*/ 3075139 w 3200400"/>
              <a:gd name="connsiteY109" fmla="*/ 16702 h 705633"/>
              <a:gd name="connsiteX110" fmla="*/ 3115849 w 3200400"/>
              <a:gd name="connsiteY110" fmla="*/ 13570 h 705633"/>
              <a:gd name="connsiteX111" fmla="*/ 3144033 w 3200400"/>
              <a:gd name="connsiteY111" fmla="*/ 10439 h 705633"/>
              <a:gd name="connsiteX112" fmla="*/ 3172216 w 3200400"/>
              <a:gd name="connsiteY112" fmla="*/ 1044 h 705633"/>
              <a:gd name="connsiteX113" fmla="*/ 3191005 w 3200400"/>
              <a:gd name="connsiteY113" fmla="*/ 4176 h 705633"/>
              <a:gd name="connsiteX114" fmla="*/ 3200400 w 3200400"/>
              <a:gd name="connsiteY114" fmla="*/ 4176 h 7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0400" h="705633">
                <a:moveTo>
                  <a:pt x="0" y="705633"/>
                </a:moveTo>
                <a:lnTo>
                  <a:pt x="56367" y="689976"/>
                </a:lnTo>
                <a:lnTo>
                  <a:pt x="90813" y="680581"/>
                </a:lnTo>
                <a:lnTo>
                  <a:pt x="137786" y="668055"/>
                </a:lnTo>
                <a:cubicBezTo>
                  <a:pt x="149268" y="664924"/>
                  <a:pt x="153444" y="662836"/>
                  <a:pt x="159707" y="661792"/>
                </a:cubicBezTo>
                <a:cubicBezTo>
                  <a:pt x="165970" y="660748"/>
                  <a:pt x="169101" y="663880"/>
                  <a:pt x="175364" y="661792"/>
                </a:cubicBezTo>
                <a:cubicBezTo>
                  <a:pt x="181627" y="659704"/>
                  <a:pt x="187890" y="651876"/>
                  <a:pt x="197285" y="649266"/>
                </a:cubicBezTo>
                <a:cubicBezTo>
                  <a:pt x="206680" y="646656"/>
                  <a:pt x="219205" y="646135"/>
                  <a:pt x="231731" y="646135"/>
                </a:cubicBezTo>
                <a:cubicBezTo>
                  <a:pt x="244257" y="646135"/>
                  <a:pt x="262003" y="649788"/>
                  <a:pt x="272441" y="649266"/>
                </a:cubicBezTo>
                <a:cubicBezTo>
                  <a:pt x="282879" y="648744"/>
                  <a:pt x="294361" y="643003"/>
                  <a:pt x="294361" y="643003"/>
                </a:cubicBezTo>
                <a:cubicBezTo>
                  <a:pt x="303233" y="640394"/>
                  <a:pt x="309496" y="637784"/>
                  <a:pt x="325676" y="633609"/>
                </a:cubicBezTo>
                <a:cubicBezTo>
                  <a:pt x="341856" y="629434"/>
                  <a:pt x="374737" y="622126"/>
                  <a:pt x="391438" y="617951"/>
                </a:cubicBezTo>
                <a:cubicBezTo>
                  <a:pt x="408139" y="613776"/>
                  <a:pt x="417012" y="611688"/>
                  <a:pt x="425885" y="608557"/>
                </a:cubicBezTo>
                <a:cubicBezTo>
                  <a:pt x="434758" y="605426"/>
                  <a:pt x="428495" y="604903"/>
                  <a:pt x="444674" y="599162"/>
                </a:cubicBezTo>
                <a:cubicBezTo>
                  <a:pt x="460853" y="593421"/>
                  <a:pt x="503650" y="578285"/>
                  <a:pt x="522961" y="574110"/>
                </a:cubicBezTo>
                <a:cubicBezTo>
                  <a:pt x="542272" y="569935"/>
                  <a:pt x="550101" y="574632"/>
                  <a:pt x="560539" y="574110"/>
                </a:cubicBezTo>
                <a:cubicBezTo>
                  <a:pt x="570977" y="573588"/>
                  <a:pt x="575676" y="572545"/>
                  <a:pt x="585592" y="570979"/>
                </a:cubicBezTo>
                <a:cubicBezTo>
                  <a:pt x="595508" y="569413"/>
                  <a:pt x="610644" y="567326"/>
                  <a:pt x="620038" y="564716"/>
                </a:cubicBezTo>
                <a:cubicBezTo>
                  <a:pt x="629433" y="562106"/>
                  <a:pt x="632043" y="558974"/>
                  <a:pt x="641959" y="555321"/>
                </a:cubicBezTo>
                <a:cubicBezTo>
                  <a:pt x="651875" y="551668"/>
                  <a:pt x="669621" y="544883"/>
                  <a:pt x="679537" y="542795"/>
                </a:cubicBezTo>
                <a:cubicBezTo>
                  <a:pt x="689453" y="540707"/>
                  <a:pt x="693106" y="543317"/>
                  <a:pt x="701457" y="542795"/>
                </a:cubicBezTo>
                <a:cubicBezTo>
                  <a:pt x="709808" y="542273"/>
                  <a:pt x="722856" y="542274"/>
                  <a:pt x="729641" y="539664"/>
                </a:cubicBezTo>
                <a:cubicBezTo>
                  <a:pt x="736426" y="537054"/>
                  <a:pt x="736426" y="529747"/>
                  <a:pt x="742167" y="527137"/>
                </a:cubicBezTo>
                <a:cubicBezTo>
                  <a:pt x="747908" y="524527"/>
                  <a:pt x="755736" y="524528"/>
                  <a:pt x="764087" y="524006"/>
                </a:cubicBezTo>
                <a:cubicBezTo>
                  <a:pt x="772438" y="523484"/>
                  <a:pt x="783920" y="525572"/>
                  <a:pt x="792271" y="524006"/>
                </a:cubicBezTo>
                <a:cubicBezTo>
                  <a:pt x="800622" y="522440"/>
                  <a:pt x="805841" y="517742"/>
                  <a:pt x="814192" y="514611"/>
                </a:cubicBezTo>
                <a:cubicBezTo>
                  <a:pt x="822543" y="511480"/>
                  <a:pt x="832981" y="507305"/>
                  <a:pt x="842375" y="505217"/>
                </a:cubicBezTo>
                <a:cubicBezTo>
                  <a:pt x="851769" y="503129"/>
                  <a:pt x="862208" y="502607"/>
                  <a:pt x="870559" y="502085"/>
                </a:cubicBezTo>
                <a:cubicBezTo>
                  <a:pt x="878910" y="501563"/>
                  <a:pt x="885172" y="504173"/>
                  <a:pt x="892479" y="502085"/>
                </a:cubicBezTo>
                <a:cubicBezTo>
                  <a:pt x="899786" y="499997"/>
                  <a:pt x="909181" y="492168"/>
                  <a:pt x="914400" y="489559"/>
                </a:cubicBezTo>
                <a:cubicBezTo>
                  <a:pt x="919619" y="486950"/>
                  <a:pt x="920663" y="487994"/>
                  <a:pt x="923794" y="486428"/>
                </a:cubicBezTo>
                <a:cubicBezTo>
                  <a:pt x="926925" y="484862"/>
                  <a:pt x="926926" y="481209"/>
                  <a:pt x="933189" y="480165"/>
                </a:cubicBezTo>
                <a:cubicBezTo>
                  <a:pt x="939452" y="479121"/>
                  <a:pt x="951978" y="481731"/>
                  <a:pt x="961372" y="480165"/>
                </a:cubicBezTo>
                <a:cubicBezTo>
                  <a:pt x="970767" y="478599"/>
                  <a:pt x="980162" y="474424"/>
                  <a:pt x="989556" y="470770"/>
                </a:cubicBezTo>
                <a:cubicBezTo>
                  <a:pt x="998951" y="467117"/>
                  <a:pt x="1008866" y="460332"/>
                  <a:pt x="1017739" y="458244"/>
                </a:cubicBezTo>
                <a:cubicBezTo>
                  <a:pt x="1026612" y="456156"/>
                  <a:pt x="1034963" y="458766"/>
                  <a:pt x="1042792" y="458244"/>
                </a:cubicBezTo>
                <a:cubicBezTo>
                  <a:pt x="1050621" y="457722"/>
                  <a:pt x="1056361" y="456679"/>
                  <a:pt x="1064712" y="455113"/>
                </a:cubicBezTo>
                <a:cubicBezTo>
                  <a:pt x="1073063" y="453547"/>
                  <a:pt x="1082980" y="450416"/>
                  <a:pt x="1092896" y="448850"/>
                </a:cubicBezTo>
                <a:cubicBezTo>
                  <a:pt x="1102812" y="447284"/>
                  <a:pt x="1115860" y="448328"/>
                  <a:pt x="1124211" y="445718"/>
                </a:cubicBezTo>
                <a:cubicBezTo>
                  <a:pt x="1132562" y="443108"/>
                  <a:pt x="1131518" y="436324"/>
                  <a:pt x="1143000" y="433192"/>
                </a:cubicBezTo>
                <a:cubicBezTo>
                  <a:pt x="1154482" y="430061"/>
                  <a:pt x="1179012" y="429538"/>
                  <a:pt x="1193104" y="426929"/>
                </a:cubicBezTo>
                <a:cubicBezTo>
                  <a:pt x="1207196" y="424320"/>
                  <a:pt x="1227550" y="417535"/>
                  <a:pt x="1227550" y="417535"/>
                </a:cubicBezTo>
                <a:cubicBezTo>
                  <a:pt x="1239032" y="414404"/>
                  <a:pt x="1251559" y="411271"/>
                  <a:pt x="1261997" y="408140"/>
                </a:cubicBezTo>
                <a:cubicBezTo>
                  <a:pt x="1272435" y="405009"/>
                  <a:pt x="1281830" y="400312"/>
                  <a:pt x="1290181" y="398746"/>
                </a:cubicBezTo>
                <a:cubicBezTo>
                  <a:pt x="1298532" y="397180"/>
                  <a:pt x="1312101" y="398746"/>
                  <a:pt x="1312101" y="398746"/>
                </a:cubicBezTo>
                <a:cubicBezTo>
                  <a:pt x="1318886" y="398746"/>
                  <a:pt x="1324627" y="400312"/>
                  <a:pt x="1330890" y="398746"/>
                </a:cubicBezTo>
                <a:cubicBezTo>
                  <a:pt x="1337153" y="397180"/>
                  <a:pt x="1342894" y="391439"/>
                  <a:pt x="1349679" y="389351"/>
                </a:cubicBezTo>
                <a:cubicBezTo>
                  <a:pt x="1356464" y="387263"/>
                  <a:pt x="1362727" y="388308"/>
                  <a:pt x="1371600" y="386220"/>
                </a:cubicBezTo>
                <a:cubicBezTo>
                  <a:pt x="1380473" y="384132"/>
                  <a:pt x="1394043" y="379956"/>
                  <a:pt x="1402915" y="376825"/>
                </a:cubicBezTo>
                <a:cubicBezTo>
                  <a:pt x="1411787" y="373694"/>
                  <a:pt x="1415963" y="369519"/>
                  <a:pt x="1424835" y="367431"/>
                </a:cubicBezTo>
                <a:cubicBezTo>
                  <a:pt x="1433707" y="365343"/>
                  <a:pt x="1447277" y="365865"/>
                  <a:pt x="1456150" y="364299"/>
                </a:cubicBezTo>
                <a:cubicBezTo>
                  <a:pt x="1465023" y="362733"/>
                  <a:pt x="1471286" y="360124"/>
                  <a:pt x="1478071" y="358036"/>
                </a:cubicBezTo>
                <a:cubicBezTo>
                  <a:pt x="1484856" y="355948"/>
                  <a:pt x="1490075" y="352817"/>
                  <a:pt x="1496860" y="351773"/>
                </a:cubicBezTo>
                <a:cubicBezTo>
                  <a:pt x="1503645" y="350729"/>
                  <a:pt x="1510430" y="353339"/>
                  <a:pt x="1518781" y="351773"/>
                </a:cubicBezTo>
                <a:cubicBezTo>
                  <a:pt x="1527132" y="350207"/>
                  <a:pt x="1538613" y="344988"/>
                  <a:pt x="1546964" y="342379"/>
                </a:cubicBezTo>
                <a:cubicBezTo>
                  <a:pt x="1555315" y="339770"/>
                  <a:pt x="1568885" y="336116"/>
                  <a:pt x="1568885" y="336116"/>
                </a:cubicBezTo>
                <a:cubicBezTo>
                  <a:pt x="1576192" y="334028"/>
                  <a:pt x="1581411" y="331419"/>
                  <a:pt x="1590805" y="329853"/>
                </a:cubicBezTo>
                <a:cubicBezTo>
                  <a:pt x="1600200" y="328287"/>
                  <a:pt x="1615336" y="328287"/>
                  <a:pt x="1625252" y="326721"/>
                </a:cubicBezTo>
                <a:cubicBezTo>
                  <a:pt x="1635168" y="325155"/>
                  <a:pt x="1639344" y="323589"/>
                  <a:pt x="1650304" y="320458"/>
                </a:cubicBezTo>
                <a:cubicBezTo>
                  <a:pt x="1661264" y="317327"/>
                  <a:pt x="1679531" y="311064"/>
                  <a:pt x="1691013" y="307932"/>
                </a:cubicBezTo>
                <a:cubicBezTo>
                  <a:pt x="1702495" y="304801"/>
                  <a:pt x="1709802" y="302713"/>
                  <a:pt x="1719197" y="301669"/>
                </a:cubicBezTo>
                <a:cubicBezTo>
                  <a:pt x="1728592" y="300625"/>
                  <a:pt x="1737987" y="303757"/>
                  <a:pt x="1747381" y="301669"/>
                </a:cubicBezTo>
                <a:cubicBezTo>
                  <a:pt x="1756775" y="299581"/>
                  <a:pt x="1767213" y="291753"/>
                  <a:pt x="1775564" y="289143"/>
                </a:cubicBezTo>
                <a:cubicBezTo>
                  <a:pt x="1783915" y="286533"/>
                  <a:pt x="1787569" y="288621"/>
                  <a:pt x="1797485" y="286011"/>
                </a:cubicBezTo>
                <a:cubicBezTo>
                  <a:pt x="1807401" y="283401"/>
                  <a:pt x="1835063" y="273485"/>
                  <a:pt x="1835063" y="273485"/>
                </a:cubicBezTo>
                <a:cubicBezTo>
                  <a:pt x="1844458" y="270353"/>
                  <a:pt x="1846545" y="269832"/>
                  <a:pt x="1853852" y="267222"/>
                </a:cubicBezTo>
                <a:cubicBezTo>
                  <a:pt x="1861159" y="264612"/>
                  <a:pt x="1871075" y="259394"/>
                  <a:pt x="1878904" y="257828"/>
                </a:cubicBezTo>
                <a:cubicBezTo>
                  <a:pt x="1886733" y="256262"/>
                  <a:pt x="1890908" y="256262"/>
                  <a:pt x="1900824" y="257828"/>
                </a:cubicBezTo>
                <a:cubicBezTo>
                  <a:pt x="1910740" y="259394"/>
                  <a:pt x="1926398" y="267222"/>
                  <a:pt x="1938402" y="267222"/>
                </a:cubicBezTo>
                <a:cubicBezTo>
                  <a:pt x="1950406" y="267222"/>
                  <a:pt x="1972849" y="257828"/>
                  <a:pt x="1972849" y="257828"/>
                </a:cubicBezTo>
                <a:cubicBezTo>
                  <a:pt x="1982244" y="255219"/>
                  <a:pt x="1988507" y="256784"/>
                  <a:pt x="1994770" y="251565"/>
                </a:cubicBezTo>
                <a:cubicBezTo>
                  <a:pt x="2001033" y="246346"/>
                  <a:pt x="2001555" y="232776"/>
                  <a:pt x="2010427" y="226513"/>
                </a:cubicBezTo>
                <a:cubicBezTo>
                  <a:pt x="2019300" y="220250"/>
                  <a:pt x="2035479" y="216075"/>
                  <a:pt x="2048005" y="213987"/>
                </a:cubicBezTo>
                <a:cubicBezTo>
                  <a:pt x="2060531" y="211899"/>
                  <a:pt x="2076710" y="214509"/>
                  <a:pt x="2085583" y="213987"/>
                </a:cubicBezTo>
                <a:cubicBezTo>
                  <a:pt x="2094456" y="213465"/>
                  <a:pt x="2090803" y="212421"/>
                  <a:pt x="2101241" y="210855"/>
                </a:cubicBezTo>
                <a:cubicBezTo>
                  <a:pt x="2111679" y="209289"/>
                  <a:pt x="2136731" y="207201"/>
                  <a:pt x="2148213" y="204592"/>
                </a:cubicBezTo>
                <a:cubicBezTo>
                  <a:pt x="2159695" y="201983"/>
                  <a:pt x="2162827" y="196764"/>
                  <a:pt x="2170134" y="195198"/>
                </a:cubicBezTo>
                <a:cubicBezTo>
                  <a:pt x="2177441" y="193632"/>
                  <a:pt x="2185270" y="197286"/>
                  <a:pt x="2192055" y="195198"/>
                </a:cubicBezTo>
                <a:cubicBezTo>
                  <a:pt x="2198840" y="193110"/>
                  <a:pt x="2205625" y="186326"/>
                  <a:pt x="2210844" y="182672"/>
                </a:cubicBezTo>
                <a:cubicBezTo>
                  <a:pt x="2216063" y="179019"/>
                  <a:pt x="2213454" y="177452"/>
                  <a:pt x="2223370" y="173277"/>
                </a:cubicBezTo>
                <a:cubicBezTo>
                  <a:pt x="2233286" y="169102"/>
                  <a:pt x="2256250" y="160229"/>
                  <a:pt x="2270342" y="157620"/>
                </a:cubicBezTo>
                <a:cubicBezTo>
                  <a:pt x="2284434" y="155011"/>
                  <a:pt x="2297482" y="158142"/>
                  <a:pt x="2307920" y="157620"/>
                </a:cubicBezTo>
                <a:cubicBezTo>
                  <a:pt x="2318358" y="157098"/>
                  <a:pt x="2320446" y="156576"/>
                  <a:pt x="2332972" y="154488"/>
                </a:cubicBezTo>
                <a:cubicBezTo>
                  <a:pt x="2345498" y="152400"/>
                  <a:pt x="2370028" y="148225"/>
                  <a:pt x="2383076" y="145094"/>
                </a:cubicBezTo>
                <a:cubicBezTo>
                  <a:pt x="2396124" y="141963"/>
                  <a:pt x="2402387" y="137265"/>
                  <a:pt x="2411260" y="135699"/>
                </a:cubicBezTo>
                <a:cubicBezTo>
                  <a:pt x="2420133" y="134133"/>
                  <a:pt x="2422220" y="137265"/>
                  <a:pt x="2436312" y="135699"/>
                </a:cubicBezTo>
                <a:cubicBezTo>
                  <a:pt x="2450404" y="134133"/>
                  <a:pt x="2480675" y="128914"/>
                  <a:pt x="2495811" y="126305"/>
                </a:cubicBezTo>
                <a:cubicBezTo>
                  <a:pt x="2510947" y="123696"/>
                  <a:pt x="2517732" y="121608"/>
                  <a:pt x="2527126" y="120042"/>
                </a:cubicBezTo>
                <a:cubicBezTo>
                  <a:pt x="2536521" y="118476"/>
                  <a:pt x="2543306" y="117432"/>
                  <a:pt x="2552178" y="116910"/>
                </a:cubicBezTo>
                <a:cubicBezTo>
                  <a:pt x="2561050" y="116388"/>
                  <a:pt x="2572010" y="118998"/>
                  <a:pt x="2580361" y="116910"/>
                </a:cubicBezTo>
                <a:cubicBezTo>
                  <a:pt x="2588712" y="114822"/>
                  <a:pt x="2592366" y="108559"/>
                  <a:pt x="2602282" y="104384"/>
                </a:cubicBezTo>
                <a:cubicBezTo>
                  <a:pt x="2612198" y="100209"/>
                  <a:pt x="2627856" y="93946"/>
                  <a:pt x="2639860" y="91858"/>
                </a:cubicBezTo>
                <a:cubicBezTo>
                  <a:pt x="2651864" y="89770"/>
                  <a:pt x="2665956" y="94467"/>
                  <a:pt x="2674307" y="91858"/>
                </a:cubicBezTo>
                <a:cubicBezTo>
                  <a:pt x="2682658" y="89249"/>
                  <a:pt x="2683701" y="78811"/>
                  <a:pt x="2689964" y="76201"/>
                </a:cubicBezTo>
                <a:cubicBezTo>
                  <a:pt x="2696227" y="73592"/>
                  <a:pt x="2711885" y="76201"/>
                  <a:pt x="2711885" y="76201"/>
                </a:cubicBezTo>
                <a:cubicBezTo>
                  <a:pt x="2720236" y="76201"/>
                  <a:pt x="2732239" y="76723"/>
                  <a:pt x="2740068" y="76201"/>
                </a:cubicBezTo>
                <a:cubicBezTo>
                  <a:pt x="2747897" y="75679"/>
                  <a:pt x="2758857" y="73069"/>
                  <a:pt x="2758857" y="73069"/>
                </a:cubicBezTo>
                <a:cubicBezTo>
                  <a:pt x="2765120" y="72025"/>
                  <a:pt x="2772427" y="72025"/>
                  <a:pt x="2777646" y="69937"/>
                </a:cubicBezTo>
                <a:cubicBezTo>
                  <a:pt x="2782865" y="67849"/>
                  <a:pt x="2783909" y="62109"/>
                  <a:pt x="2790172" y="60543"/>
                </a:cubicBezTo>
                <a:cubicBezTo>
                  <a:pt x="2796435" y="58977"/>
                  <a:pt x="2804786" y="59499"/>
                  <a:pt x="2815224" y="60543"/>
                </a:cubicBezTo>
                <a:cubicBezTo>
                  <a:pt x="2825662" y="61587"/>
                  <a:pt x="2843929" y="67328"/>
                  <a:pt x="2852802" y="66806"/>
                </a:cubicBezTo>
                <a:cubicBezTo>
                  <a:pt x="2861675" y="66284"/>
                  <a:pt x="2863763" y="60021"/>
                  <a:pt x="2868460" y="57411"/>
                </a:cubicBezTo>
                <a:cubicBezTo>
                  <a:pt x="2873157" y="54801"/>
                  <a:pt x="2873679" y="52714"/>
                  <a:pt x="2880986" y="51148"/>
                </a:cubicBezTo>
                <a:cubicBezTo>
                  <a:pt x="2888293" y="49582"/>
                  <a:pt x="2903950" y="50105"/>
                  <a:pt x="2912301" y="48017"/>
                </a:cubicBezTo>
                <a:cubicBezTo>
                  <a:pt x="2920652" y="45929"/>
                  <a:pt x="2923783" y="41753"/>
                  <a:pt x="2931090" y="38622"/>
                </a:cubicBezTo>
                <a:cubicBezTo>
                  <a:pt x="2938397" y="35491"/>
                  <a:pt x="2944138" y="31837"/>
                  <a:pt x="2956142" y="29228"/>
                </a:cubicBezTo>
                <a:cubicBezTo>
                  <a:pt x="2968146" y="26619"/>
                  <a:pt x="2991111" y="24009"/>
                  <a:pt x="3003115" y="22965"/>
                </a:cubicBezTo>
                <a:cubicBezTo>
                  <a:pt x="3015119" y="21921"/>
                  <a:pt x="3028167" y="22965"/>
                  <a:pt x="3028167" y="22965"/>
                </a:cubicBezTo>
                <a:cubicBezTo>
                  <a:pt x="3035474" y="22965"/>
                  <a:pt x="3039127" y="24009"/>
                  <a:pt x="3046956" y="22965"/>
                </a:cubicBezTo>
                <a:cubicBezTo>
                  <a:pt x="3054785" y="21921"/>
                  <a:pt x="3063657" y="18268"/>
                  <a:pt x="3075139" y="16702"/>
                </a:cubicBezTo>
                <a:cubicBezTo>
                  <a:pt x="3086621" y="15136"/>
                  <a:pt x="3104367" y="14614"/>
                  <a:pt x="3115849" y="13570"/>
                </a:cubicBezTo>
                <a:cubicBezTo>
                  <a:pt x="3127331" y="12526"/>
                  <a:pt x="3134639" y="12527"/>
                  <a:pt x="3144033" y="10439"/>
                </a:cubicBezTo>
                <a:cubicBezTo>
                  <a:pt x="3153427" y="8351"/>
                  <a:pt x="3164387" y="2088"/>
                  <a:pt x="3172216" y="1044"/>
                </a:cubicBezTo>
                <a:cubicBezTo>
                  <a:pt x="3180045" y="0"/>
                  <a:pt x="3186308" y="3654"/>
                  <a:pt x="3191005" y="4176"/>
                </a:cubicBezTo>
                <a:cubicBezTo>
                  <a:pt x="3195702" y="4698"/>
                  <a:pt x="3198051" y="4437"/>
                  <a:pt x="3200400" y="4176"/>
                </a:cubicBezTo>
              </a:path>
            </a:pathLst>
          </a:custGeom>
          <a:noFill/>
          <a:ln w="127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17" name="Freeform 216"/>
          <p:cNvSpPr/>
          <p:nvPr/>
        </p:nvSpPr>
        <p:spPr bwMode="auto">
          <a:xfrm>
            <a:off x="1246340" y="3799561"/>
            <a:ext cx="3216057" cy="719203"/>
          </a:xfrm>
          <a:custGeom>
            <a:avLst/>
            <a:gdLst>
              <a:gd name="connsiteX0" fmla="*/ 0 w 3216057"/>
              <a:gd name="connsiteY0" fmla="*/ 719203 h 719203"/>
              <a:gd name="connsiteX1" fmla="*/ 72024 w 3216057"/>
              <a:gd name="connsiteY1" fmla="*/ 697283 h 719203"/>
              <a:gd name="connsiteX2" fmla="*/ 103339 w 3216057"/>
              <a:gd name="connsiteY2" fmla="*/ 691020 h 719203"/>
              <a:gd name="connsiteX3" fmla="*/ 134655 w 3216057"/>
              <a:gd name="connsiteY3" fmla="*/ 675362 h 719203"/>
              <a:gd name="connsiteX4" fmla="*/ 169101 w 3216057"/>
              <a:gd name="connsiteY4" fmla="*/ 669099 h 719203"/>
              <a:gd name="connsiteX5" fmla="*/ 191022 w 3216057"/>
              <a:gd name="connsiteY5" fmla="*/ 665968 h 719203"/>
              <a:gd name="connsiteX6" fmla="*/ 228600 w 3216057"/>
              <a:gd name="connsiteY6" fmla="*/ 656573 h 719203"/>
              <a:gd name="connsiteX7" fmla="*/ 259915 w 3216057"/>
              <a:gd name="connsiteY7" fmla="*/ 656573 h 719203"/>
              <a:gd name="connsiteX8" fmla="*/ 291230 w 3216057"/>
              <a:gd name="connsiteY8" fmla="*/ 653442 h 719203"/>
              <a:gd name="connsiteX9" fmla="*/ 328808 w 3216057"/>
              <a:gd name="connsiteY9" fmla="*/ 640916 h 719203"/>
              <a:gd name="connsiteX10" fmla="*/ 356992 w 3216057"/>
              <a:gd name="connsiteY10" fmla="*/ 631521 h 719203"/>
              <a:gd name="connsiteX11" fmla="*/ 394570 w 3216057"/>
              <a:gd name="connsiteY11" fmla="*/ 622127 h 719203"/>
              <a:gd name="connsiteX12" fmla="*/ 416490 w 3216057"/>
              <a:gd name="connsiteY12" fmla="*/ 622127 h 719203"/>
              <a:gd name="connsiteX13" fmla="*/ 438411 w 3216057"/>
              <a:gd name="connsiteY13" fmla="*/ 609601 h 719203"/>
              <a:gd name="connsiteX14" fmla="*/ 466594 w 3216057"/>
              <a:gd name="connsiteY14" fmla="*/ 600206 h 719203"/>
              <a:gd name="connsiteX15" fmla="*/ 491646 w 3216057"/>
              <a:gd name="connsiteY15" fmla="*/ 600206 h 719203"/>
              <a:gd name="connsiteX16" fmla="*/ 519830 w 3216057"/>
              <a:gd name="connsiteY16" fmla="*/ 593943 h 719203"/>
              <a:gd name="connsiteX17" fmla="*/ 554276 w 3216057"/>
              <a:gd name="connsiteY17" fmla="*/ 587680 h 719203"/>
              <a:gd name="connsiteX18" fmla="*/ 579328 w 3216057"/>
              <a:gd name="connsiteY18" fmla="*/ 575154 h 719203"/>
              <a:gd name="connsiteX19" fmla="*/ 604381 w 3216057"/>
              <a:gd name="connsiteY19" fmla="*/ 575154 h 719203"/>
              <a:gd name="connsiteX20" fmla="*/ 629433 w 3216057"/>
              <a:gd name="connsiteY20" fmla="*/ 562628 h 719203"/>
              <a:gd name="connsiteX21" fmla="*/ 645090 w 3216057"/>
              <a:gd name="connsiteY21" fmla="*/ 550102 h 719203"/>
              <a:gd name="connsiteX22" fmla="*/ 679537 w 3216057"/>
              <a:gd name="connsiteY22" fmla="*/ 543839 h 719203"/>
              <a:gd name="connsiteX23" fmla="*/ 692063 w 3216057"/>
              <a:gd name="connsiteY23" fmla="*/ 540707 h 719203"/>
              <a:gd name="connsiteX24" fmla="*/ 723378 w 3216057"/>
              <a:gd name="connsiteY24" fmla="*/ 537576 h 719203"/>
              <a:gd name="connsiteX25" fmla="*/ 739035 w 3216057"/>
              <a:gd name="connsiteY25" fmla="*/ 531313 h 719203"/>
              <a:gd name="connsiteX26" fmla="*/ 760956 w 3216057"/>
              <a:gd name="connsiteY26" fmla="*/ 528181 h 719203"/>
              <a:gd name="connsiteX27" fmla="*/ 792271 w 3216057"/>
              <a:gd name="connsiteY27" fmla="*/ 518787 h 719203"/>
              <a:gd name="connsiteX28" fmla="*/ 807928 w 3216057"/>
              <a:gd name="connsiteY28" fmla="*/ 515655 h 719203"/>
              <a:gd name="connsiteX29" fmla="*/ 845507 w 3216057"/>
              <a:gd name="connsiteY29" fmla="*/ 509392 h 719203"/>
              <a:gd name="connsiteX30" fmla="*/ 873690 w 3216057"/>
              <a:gd name="connsiteY30" fmla="*/ 506261 h 719203"/>
              <a:gd name="connsiteX31" fmla="*/ 898742 w 3216057"/>
              <a:gd name="connsiteY31" fmla="*/ 503129 h 719203"/>
              <a:gd name="connsiteX32" fmla="*/ 920663 w 3216057"/>
              <a:gd name="connsiteY32" fmla="*/ 499998 h 719203"/>
              <a:gd name="connsiteX33" fmla="*/ 930057 w 3216057"/>
              <a:gd name="connsiteY33" fmla="*/ 490603 h 719203"/>
              <a:gd name="connsiteX34" fmla="*/ 955109 w 3216057"/>
              <a:gd name="connsiteY34" fmla="*/ 484340 h 719203"/>
              <a:gd name="connsiteX35" fmla="*/ 980161 w 3216057"/>
              <a:gd name="connsiteY35" fmla="*/ 481209 h 719203"/>
              <a:gd name="connsiteX36" fmla="*/ 998950 w 3216057"/>
              <a:gd name="connsiteY36" fmla="*/ 474946 h 719203"/>
              <a:gd name="connsiteX37" fmla="*/ 1024002 w 3216057"/>
              <a:gd name="connsiteY37" fmla="*/ 471814 h 719203"/>
              <a:gd name="connsiteX38" fmla="*/ 1045923 w 3216057"/>
              <a:gd name="connsiteY38" fmla="*/ 465551 h 719203"/>
              <a:gd name="connsiteX39" fmla="*/ 1061581 w 3216057"/>
              <a:gd name="connsiteY39" fmla="*/ 456157 h 719203"/>
              <a:gd name="connsiteX40" fmla="*/ 1096027 w 3216057"/>
              <a:gd name="connsiteY40" fmla="*/ 443631 h 719203"/>
              <a:gd name="connsiteX41" fmla="*/ 1130474 w 3216057"/>
              <a:gd name="connsiteY41" fmla="*/ 431105 h 719203"/>
              <a:gd name="connsiteX42" fmla="*/ 1149263 w 3216057"/>
              <a:gd name="connsiteY42" fmla="*/ 421710 h 719203"/>
              <a:gd name="connsiteX43" fmla="*/ 1164920 w 3216057"/>
              <a:gd name="connsiteY43" fmla="*/ 418579 h 719203"/>
              <a:gd name="connsiteX44" fmla="*/ 1199367 w 3216057"/>
              <a:gd name="connsiteY44" fmla="*/ 412316 h 719203"/>
              <a:gd name="connsiteX45" fmla="*/ 1227550 w 3216057"/>
              <a:gd name="connsiteY45" fmla="*/ 402921 h 719203"/>
              <a:gd name="connsiteX46" fmla="*/ 1268260 w 3216057"/>
              <a:gd name="connsiteY46" fmla="*/ 393527 h 719203"/>
              <a:gd name="connsiteX47" fmla="*/ 1290181 w 3216057"/>
              <a:gd name="connsiteY47" fmla="*/ 384132 h 719203"/>
              <a:gd name="connsiteX48" fmla="*/ 1318364 w 3216057"/>
              <a:gd name="connsiteY48" fmla="*/ 381001 h 719203"/>
              <a:gd name="connsiteX49" fmla="*/ 1337153 w 3216057"/>
              <a:gd name="connsiteY49" fmla="*/ 381001 h 719203"/>
              <a:gd name="connsiteX50" fmla="*/ 1359074 w 3216057"/>
              <a:gd name="connsiteY50" fmla="*/ 368475 h 719203"/>
              <a:gd name="connsiteX51" fmla="*/ 1387257 w 3216057"/>
              <a:gd name="connsiteY51" fmla="*/ 365343 h 719203"/>
              <a:gd name="connsiteX52" fmla="*/ 1396652 w 3216057"/>
              <a:gd name="connsiteY52" fmla="*/ 359080 h 719203"/>
              <a:gd name="connsiteX53" fmla="*/ 1421704 w 3216057"/>
              <a:gd name="connsiteY53" fmla="*/ 362212 h 719203"/>
              <a:gd name="connsiteX54" fmla="*/ 1481202 w 3216057"/>
              <a:gd name="connsiteY54" fmla="*/ 343423 h 719203"/>
              <a:gd name="connsiteX55" fmla="*/ 1503123 w 3216057"/>
              <a:gd name="connsiteY55" fmla="*/ 337160 h 719203"/>
              <a:gd name="connsiteX56" fmla="*/ 1528175 w 3216057"/>
              <a:gd name="connsiteY56" fmla="*/ 334028 h 719203"/>
              <a:gd name="connsiteX57" fmla="*/ 1540701 w 3216057"/>
              <a:gd name="connsiteY57" fmla="*/ 324634 h 719203"/>
              <a:gd name="connsiteX58" fmla="*/ 1553227 w 3216057"/>
              <a:gd name="connsiteY58" fmla="*/ 315239 h 719203"/>
              <a:gd name="connsiteX59" fmla="*/ 1565753 w 3216057"/>
              <a:gd name="connsiteY59" fmla="*/ 312107 h 719203"/>
              <a:gd name="connsiteX60" fmla="*/ 1590805 w 3216057"/>
              <a:gd name="connsiteY60" fmla="*/ 312107 h 719203"/>
              <a:gd name="connsiteX61" fmla="*/ 1609594 w 3216057"/>
              <a:gd name="connsiteY61" fmla="*/ 312107 h 719203"/>
              <a:gd name="connsiteX62" fmla="*/ 1640909 w 3216057"/>
              <a:gd name="connsiteY62" fmla="*/ 302713 h 719203"/>
              <a:gd name="connsiteX63" fmla="*/ 1662830 w 3216057"/>
              <a:gd name="connsiteY63" fmla="*/ 293318 h 719203"/>
              <a:gd name="connsiteX64" fmla="*/ 1687882 w 3216057"/>
              <a:gd name="connsiteY64" fmla="*/ 293318 h 719203"/>
              <a:gd name="connsiteX65" fmla="*/ 1712934 w 3216057"/>
              <a:gd name="connsiteY65" fmla="*/ 290187 h 719203"/>
              <a:gd name="connsiteX66" fmla="*/ 1731723 w 3216057"/>
              <a:gd name="connsiteY66" fmla="*/ 287055 h 719203"/>
              <a:gd name="connsiteX67" fmla="*/ 1753644 w 3216057"/>
              <a:gd name="connsiteY67" fmla="*/ 280792 h 719203"/>
              <a:gd name="connsiteX68" fmla="*/ 1775564 w 3216057"/>
              <a:gd name="connsiteY68" fmla="*/ 280792 h 719203"/>
              <a:gd name="connsiteX69" fmla="*/ 1810011 w 3216057"/>
              <a:gd name="connsiteY69" fmla="*/ 280792 h 719203"/>
              <a:gd name="connsiteX70" fmla="*/ 1831931 w 3216057"/>
              <a:gd name="connsiteY70" fmla="*/ 271398 h 719203"/>
              <a:gd name="connsiteX71" fmla="*/ 1847589 w 3216057"/>
              <a:gd name="connsiteY71" fmla="*/ 271398 h 719203"/>
              <a:gd name="connsiteX72" fmla="*/ 1875772 w 3216057"/>
              <a:gd name="connsiteY72" fmla="*/ 271398 h 719203"/>
              <a:gd name="connsiteX73" fmla="*/ 1900824 w 3216057"/>
              <a:gd name="connsiteY73" fmla="*/ 265135 h 719203"/>
              <a:gd name="connsiteX74" fmla="*/ 1919613 w 3216057"/>
              <a:gd name="connsiteY74" fmla="*/ 258872 h 719203"/>
              <a:gd name="connsiteX75" fmla="*/ 1941534 w 3216057"/>
              <a:gd name="connsiteY75" fmla="*/ 246346 h 719203"/>
              <a:gd name="connsiteX76" fmla="*/ 1963455 w 3216057"/>
              <a:gd name="connsiteY76" fmla="*/ 243214 h 719203"/>
              <a:gd name="connsiteX77" fmla="*/ 1979112 w 3216057"/>
              <a:gd name="connsiteY77" fmla="*/ 240083 h 719203"/>
              <a:gd name="connsiteX78" fmla="*/ 1994770 w 3216057"/>
              <a:gd name="connsiteY78" fmla="*/ 227557 h 719203"/>
              <a:gd name="connsiteX79" fmla="*/ 2026085 w 3216057"/>
              <a:gd name="connsiteY79" fmla="*/ 233820 h 719203"/>
              <a:gd name="connsiteX80" fmla="*/ 2054268 w 3216057"/>
              <a:gd name="connsiteY80" fmla="*/ 233820 h 719203"/>
              <a:gd name="connsiteX81" fmla="*/ 2082452 w 3216057"/>
              <a:gd name="connsiteY81" fmla="*/ 221294 h 719203"/>
              <a:gd name="connsiteX82" fmla="*/ 2101241 w 3216057"/>
              <a:gd name="connsiteY82" fmla="*/ 221294 h 719203"/>
              <a:gd name="connsiteX83" fmla="*/ 2113767 w 3216057"/>
              <a:gd name="connsiteY83" fmla="*/ 218162 h 719203"/>
              <a:gd name="connsiteX84" fmla="*/ 2138819 w 3216057"/>
              <a:gd name="connsiteY84" fmla="*/ 215031 h 719203"/>
              <a:gd name="connsiteX85" fmla="*/ 2160739 w 3216057"/>
              <a:gd name="connsiteY85" fmla="*/ 215031 h 719203"/>
              <a:gd name="connsiteX86" fmla="*/ 2188923 w 3216057"/>
              <a:gd name="connsiteY86" fmla="*/ 215031 h 719203"/>
              <a:gd name="connsiteX87" fmla="*/ 2207712 w 3216057"/>
              <a:gd name="connsiteY87" fmla="*/ 208768 h 719203"/>
              <a:gd name="connsiteX88" fmla="*/ 2213975 w 3216057"/>
              <a:gd name="connsiteY88" fmla="*/ 196242 h 719203"/>
              <a:gd name="connsiteX89" fmla="*/ 2229633 w 3216057"/>
              <a:gd name="connsiteY89" fmla="*/ 186847 h 719203"/>
              <a:gd name="connsiteX90" fmla="*/ 2264079 w 3216057"/>
              <a:gd name="connsiteY90" fmla="*/ 177453 h 719203"/>
              <a:gd name="connsiteX91" fmla="*/ 2286000 w 3216057"/>
              <a:gd name="connsiteY91" fmla="*/ 171190 h 719203"/>
              <a:gd name="connsiteX92" fmla="*/ 2304789 w 3216057"/>
              <a:gd name="connsiteY92" fmla="*/ 168058 h 719203"/>
              <a:gd name="connsiteX93" fmla="*/ 2342367 w 3216057"/>
              <a:gd name="connsiteY93" fmla="*/ 164927 h 719203"/>
              <a:gd name="connsiteX94" fmla="*/ 2358024 w 3216057"/>
              <a:gd name="connsiteY94" fmla="*/ 164927 h 719203"/>
              <a:gd name="connsiteX95" fmla="*/ 2386208 w 3216057"/>
              <a:gd name="connsiteY95" fmla="*/ 168058 h 719203"/>
              <a:gd name="connsiteX96" fmla="*/ 2401865 w 3216057"/>
              <a:gd name="connsiteY96" fmla="*/ 158664 h 719203"/>
              <a:gd name="connsiteX97" fmla="*/ 2451970 w 3216057"/>
              <a:gd name="connsiteY97" fmla="*/ 158664 h 719203"/>
              <a:gd name="connsiteX98" fmla="*/ 2470759 w 3216057"/>
              <a:gd name="connsiteY98" fmla="*/ 146138 h 719203"/>
              <a:gd name="connsiteX99" fmla="*/ 2489548 w 3216057"/>
              <a:gd name="connsiteY99" fmla="*/ 139875 h 719203"/>
              <a:gd name="connsiteX100" fmla="*/ 2523994 w 3216057"/>
              <a:gd name="connsiteY100" fmla="*/ 133612 h 719203"/>
              <a:gd name="connsiteX101" fmla="*/ 2542783 w 3216057"/>
              <a:gd name="connsiteY101" fmla="*/ 130480 h 719203"/>
              <a:gd name="connsiteX102" fmla="*/ 2539652 w 3216057"/>
              <a:gd name="connsiteY102" fmla="*/ 130480 h 719203"/>
              <a:gd name="connsiteX103" fmla="*/ 2567835 w 3216057"/>
              <a:gd name="connsiteY103" fmla="*/ 130480 h 719203"/>
              <a:gd name="connsiteX104" fmla="*/ 2583493 w 3216057"/>
              <a:gd name="connsiteY104" fmla="*/ 127349 h 719203"/>
              <a:gd name="connsiteX105" fmla="*/ 2602282 w 3216057"/>
              <a:gd name="connsiteY105" fmla="*/ 117954 h 719203"/>
              <a:gd name="connsiteX106" fmla="*/ 2624202 w 3216057"/>
              <a:gd name="connsiteY106" fmla="*/ 114823 h 719203"/>
              <a:gd name="connsiteX107" fmla="*/ 2642992 w 3216057"/>
              <a:gd name="connsiteY107" fmla="*/ 111691 h 719203"/>
              <a:gd name="connsiteX108" fmla="*/ 2671175 w 3216057"/>
              <a:gd name="connsiteY108" fmla="*/ 114823 h 719203"/>
              <a:gd name="connsiteX109" fmla="*/ 2671175 w 3216057"/>
              <a:gd name="connsiteY109" fmla="*/ 111691 h 719203"/>
              <a:gd name="connsiteX110" fmla="*/ 2699359 w 3216057"/>
              <a:gd name="connsiteY110" fmla="*/ 111691 h 719203"/>
              <a:gd name="connsiteX111" fmla="*/ 2715016 w 3216057"/>
              <a:gd name="connsiteY111" fmla="*/ 105428 h 719203"/>
              <a:gd name="connsiteX112" fmla="*/ 2740068 w 3216057"/>
              <a:gd name="connsiteY112" fmla="*/ 99165 h 719203"/>
              <a:gd name="connsiteX113" fmla="*/ 2755726 w 3216057"/>
              <a:gd name="connsiteY113" fmla="*/ 92902 h 719203"/>
              <a:gd name="connsiteX114" fmla="*/ 2768252 w 3216057"/>
              <a:gd name="connsiteY114" fmla="*/ 89771 h 719203"/>
              <a:gd name="connsiteX115" fmla="*/ 2783909 w 3216057"/>
              <a:gd name="connsiteY115" fmla="*/ 77244 h 719203"/>
              <a:gd name="connsiteX116" fmla="*/ 2818356 w 3216057"/>
              <a:gd name="connsiteY116" fmla="*/ 74113 h 719203"/>
              <a:gd name="connsiteX117" fmla="*/ 2837145 w 3216057"/>
              <a:gd name="connsiteY117" fmla="*/ 64718 h 719203"/>
              <a:gd name="connsiteX118" fmla="*/ 2855934 w 3216057"/>
              <a:gd name="connsiteY118" fmla="*/ 61587 h 719203"/>
              <a:gd name="connsiteX119" fmla="*/ 2912301 w 3216057"/>
              <a:gd name="connsiteY119" fmla="*/ 61587 h 719203"/>
              <a:gd name="connsiteX120" fmla="*/ 2943616 w 3216057"/>
              <a:gd name="connsiteY120" fmla="*/ 58455 h 719203"/>
              <a:gd name="connsiteX121" fmla="*/ 2968668 w 3216057"/>
              <a:gd name="connsiteY121" fmla="*/ 45929 h 719203"/>
              <a:gd name="connsiteX122" fmla="*/ 2996852 w 3216057"/>
              <a:gd name="connsiteY122" fmla="*/ 39666 h 719203"/>
              <a:gd name="connsiteX123" fmla="*/ 3021904 w 3216057"/>
              <a:gd name="connsiteY123" fmla="*/ 42798 h 719203"/>
              <a:gd name="connsiteX124" fmla="*/ 3046956 w 3216057"/>
              <a:gd name="connsiteY124" fmla="*/ 36535 h 719203"/>
              <a:gd name="connsiteX125" fmla="*/ 3078271 w 3216057"/>
              <a:gd name="connsiteY125" fmla="*/ 33403 h 719203"/>
              <a:gd name="connsiteX126" fmla="*/ 3109586 w 3216057"/>
              <a:gd name="connsiteY126" fmla="*/ 24009 h 719203"/>
              <a:gd name="connsiteX127" fmla="*/ 3131507 w 3216057"/>
              <a:gd name="connsiteY127" fmla="*/ 20877 h 719203"/>
              <a:gd name="connsiteX128" fmla="*/ 3147164 w 3216057"/>
              <a:gd name="connsiteY128" fmla="*/ 24009 h 719203"/>
              <a:gd name="connsiteX129" fmla="*/ 3165953 w 3216057"/>
              <a:gd name="connsiteY129" fmla="*/ 14614 h 719203"/>
              <a:gd name="connsiteX130" fmla="*/ 3203531 w 3216057"/>
              <a:gd name="connsiteY130" fmla="*/ 2088 h 719203"/>
              <a:gd name="connsiteX131" fmla="*/ 3216057 w 3216057"/>
              <a:gd name="connsiteY131" fmla="*/ 2088 h 71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3216057" h="719203">
                <a:moveTo>
                  <a:pt x="0" y="719203"/>
                </a:moveTo>
                <a:lnTo>
                  <a:pt x="72024" y="697283"/>
                </a:lnTo>
                <a:cubicBezTo>
                  <a:pt x="89247" y="692586"/>
                  <a:pt x="92901" y="694674"/>
                  <a:pt x="103339" y="691020"/>
                </a:cubicBezTo>
                <a:cubicBezTo>
                  <a:pt x="113778" y="687367"/>
                  <a:pt x="123695" y="679015"/>
                  <a:pt x="134655" y="675362"/>
                </a:cubicBezTo>
                <a:cubicBezTo>
                  <a:pt x="145615" y="671709"/>
                  <a:pt x="159707" y="670665"/>
                  <a:pt x="169101" y="669099"/>
                </a:cubicBezTo>
                <a:cubicBezTo>
                  <a:pt x="178496" y="667533"/>
                  <a:pt x="181106" y="668056"/>
                  <a:pt x="191022" y="665968"/>
                </a:cubicBezTo>
                <a:cubicBezTo>
                  <a:pt x="200939" y="663880"/>
                  <a:pt x="217118" y="658139"/>
                  <a:pt x="228600" y="656573"/>
                </a:cubicBezTo>
                <a:cubicBezTo>
                  <a:pt x="240082" y="655007"/>
                  <a:pt x="249477" y="657095"/>
                  <a:pt x="259915" y="656573"/>
                </a:cubicBezTo>
                <a:cubicBezTo>
                  <a:pt x="270353" y="656051"/>
                  <a:pt x="279748" y="656051"/>
                  <a:pt x="291230" y="653442"/>
                </a:cubicBezTo>
                <a:cubicBezTo>
                  <a:pt x="302712" y="650833"/>
                  <a:pt x="328808" y="640916"/>
                  <a:pt x="328808" y="640916"/>
                </a:cubicBezTo>
                <a:cubicBezTo>
                  <a:pt x="339768" y="637263"/>
                  <a:pt x="346032" y="634653"/>
                  <a:pt x="356992" y="631521"/>
                </a:cubicBezTo>
                <a:cubicBezTo>
                  <a:pt x="367952" y="628390"/>
                  <a:pt x="384654" y="623693"/>
                  <a:pt x="394570" y="622127"/>
                </a:cubicBezTo>
                <a:cubicBezTo>
                  <a:pt x="404486" y="620561"/>
                  <a:pt x="409183" y="624215"/>
                  <a:pt x="416490" y="622127"/>
                </a:cubicBezTo>
                <a:cubicBezTo>
                  <a:pt x="423797" y="620039"/>
                  <a:pt x="430060" y="613254"/>
                  <a:pt x="438411" y="609601"/>
                </a:cubicBezTo>
                <a:cubicBezTo>
                  <a:pt x="446762" y="605948"/>
                  <a:pt x="457722" y="601772"/>
                  <a:pt x="466594" y="600206"/>
                </a:cubicBezTo>
                <a:cubicBezTo>
                  <a:pt x="475467" y="598640"/>
                  <a:pt x="482773" y="601250"/>
                  <a:pt x="491646" y="600206"/>
                </a:cubicBezTo>
                <a:cubicBezTo>
                  <a:pt x="500519" y="599162"/>
                  <a:pt x="509392" y="596031"/>
                  <a:pt x="519830" y="593943"/>
                </a:cubicBezTo>
                <a:cubicBezTo>
                  <a:pt x="530268" y="591855"/>
                  <a:pt x="544360" y="590812"/>
                  <a:pt x="554276" y="587680"/>
                </a:cubicBezTo>
                <a:cubicBezTo>
                  <a:pt x="564192" y="584548"/>
                  <a:pt x="570977" y="577242"/>
                  <a:pt x="579328" y="575154"/>
                </a:cubicBezTo>
                <a:cubicBezTo>
                  <a:pt x="587679" y="573066"/>
                  <a:pt x="596030" y="577242"/>
                  <a:pt x="604381" y="575154"/>
                </a:cubicBezTo>
                <a:cubicBezTo>
                  <a:pt x="612732" y="573066"/>
                  <a:pt x="622648" y="566803"/>
                  <a:pt x="629433" y="562628"/>
                </a:cubicBezTo>
                <a:cubicBezTo>
                  <a:pt x="636218" y="558453"/>
                  <a:pt x="636739" y="553233"/>
                  <a:pt x="645090" y="550102"/>
                </a:cubicBezTo>
                <a:cubicBezTo>
                  <a:pt x="653441" y="546971"/>
                  <a:pt x="671708" y="545405"/>
                  <a:pt x="679537" y="543839"/>
                </a:cubicBezTo>
                <a:cubicBezTo>
                  <a:pt x="687366" y="542273"/>
                  <a:pt x="684756" y="541751"/>
                  <a:pt x="692063" y="540707"/>
                </a:cubicBezTo>
                <a:cubicBezTo>
                  <a:pt x="699370" y="539663"/>
                  <a:pt x="715549" y="539142"/>
                  <a:pt x="723378" y="537576"/>
                </a:cubicBezTo>
                <a:cubicBezTo>
                  <a:pt x="731207" y="536010"/>
                  <a:pt x="732772" y="532879"/>
                  <a:pt x="739035" y="531313"/>
                </a:cubicBezTo>
                <a:cubicBezTo>
                  <a:pt x="745298" y="529747"/>
                  <a:pt x="752083" y="530269"/>
                  <a:pt x="760956" y="528181"/>
                </a:cubicBezTo>
                <a:cubicBezTo>
                  <a:pt x="769829" y="526093"/>
                  <a:pt x="784442" y="520875"/>
                  <a:pt x="792271" y="518787"/>
                </a:cubicBezTo>
                <a:cubicBezTo>
                  <a:pt x="800100" y="516699"/>
                  <a:pt x="807928" y="515655"/>
                  <a:pt x="807928" y="515655"/>
                </a:cubicBezTo>
                <a:lnTo>
                  <a:pt x="845507" y="509392"/>
                </a:lnTo>
                <a:cubicBezTo>
                  <a:pt x="856467" y="507826"/>
                  <a:pt x="873690" y="506261"/>
                  <a:pt x="873690" y="506261"/>
                </a:cubicBezTo>
                <a:lnTo>
                  <a:pt x="898742" y="503129"/>
                </a:lnTo>
                <a:cubicBezTo>
                  <a:pt x="906571" y="502085"/>
                  <a:pt x="915444" y="502086"/>
                  <a:pt x="920663" y="499998"/>
                </a:cubicBezTo>
                <a:cubicBezTo>
                  <a:pt x="925882" y="497910"/>
                  <a:pt x="924316" y="493213"/>
                  <a:pt x="930057" y="490603"/>
                </a:cubicBezTo>
                <a:cubicBezTo>
                  <a:pt x="935798" y="487993"/>
                  <a:pt x="946758" y="485906"/>
                  <a:pt x="955109" y="484340"/>
                </a:cubicBezTo>
                <a:cubicBezTo>
                  <a:pt x="963460" y="482774"/>
                  <a:pt x="972854" y="482775"/>
                  <a:pt x="980161" y="481209"/>
                </a:cubicBezTo>
                <a:cubicBezTo>
                  <a:pt x="987468" y="479643"/>
                  <a:pt x="991643" y="476512"/>
                  <a:pt x="998950" y="474946"/>
                </a:cubicBezTo>
                <a:cubicBezTo>
                  <a:pt x="1006257" y="473380"/>
                  <a:pt x="1016173" y="473380"/>
                  <a:pt x="1024002" y="471814"/>
                </a:cubicBezTo>
                <a:cubicBezTo>
                  <a:pt x="1031831" y="470248"/>
                  <a:pt x="1039660" y="468160"/>
                  <a:pt x="1045923" y="465551"/>
                </a:cubicBezTo>
                <a:cubicBezTo>
                  <a:pt x="1052186" y="462942"/>
                  <a:pt x="1053230" y="459810"/>
                  <a:pt x="1061581" y="456157"/>
                </a:cubicBezTo>
                <a:cubicBezTo>
                  <a:pt x="1069932" y="452504"/>
                  <a:pt x="1096027" y="443631"/>
                  <a:pt x="1096027" y="443631"/>
                </a:cubicBezTo>
                <a:cubicBezTo>
                  <a:pt x="1107509" y="439456"/>
                  <a:pt x="1121601" y="434758"/>
                  <a:pt x="1130474" y="431105"/>
                </a:cubicBezTo>
                <a:cubicBezTo>
                  <a:pt x="1139347" y="427452"/>
                  <a:pt x="1143522" y="423798"/>
                  <a:pt x="1149263" y="421710"/>
                </a:cubicBezTo>
                <a:cubicBezTo>
                  <a:pt x="1155004" y="419622"/>
                  <a:pt x="1164920" y="418579"/>
                  <a:pt x="1164920" y="418579"/>
                </a:cubicBezTo>
                <a:cubicBezTo>
                  <a:pt x="1173271" y="417013"/>
                  <a:pt x="1188929" y="414926"/>
                  <a:pt x="1199367" y="412316"/>
                </a:cubicBezTo>
                <a:cubicBezTo>
                  <a:pt x="1209805" y="409706"/>
                  <a:pt x="1216068" y="406053"/>
                  <a:pt x="1227550" y="402921"/>
                </a:cubicBezTo>
                <a:cubicBezTo>
                  <a:pt x="1239032" y="399790"/>
                  <a:pt x="1257822" y="396658"/>
                  <a:pt x="1268260" y="393527"/>
                </a:cubicBezTo>
                <a:cubicBezTo>
                  <a:pt x="1278698" y="390396"/>
                  <a:pt x="1281830" y="386220"/>
                  <a:pt x="1290181" y="384132"/>
                </a:cubicBezTo>
                <a:cubicBezTo>
                  <a:pt x="1298532" y="382044"/>
                  <a:pt x="1310535" y="381523"/>
                  <a:pt x="1318364" y="381001"/>
                </a:cubicBezTo>
                <a:cubicBezTo>
                  <a:pt x="1326193" y="380479"/>
                  <a:pt x="1330368" y="383089"/>
                  <a:pt x="1337153" y="381001"/>
                </a:cubicBezTo>
                <a:cubicBezTo>
                  <a:pt x="1343938" y="378913"/>
                  <a:pt x="1350723" y="371085"/>
                  <a:pt x="1359074" y="368475"/>
                </a:cubicBezTo>
                <a:cubicBezTo>
                  <a:pt x="1367425" y="365865"/>
                  <a:pt x="1380994" y="366909"/>
                  <a:pt x="1387257" y="365343"/>
                </a:cubicBezTo>
                <a:cubicBezTo>
                  <a:pt x="1393520" y="363777"/>
                  <a:pt x="1390911" y="359602"/>
                  <a:pt x="1396652" y="359080"/>
                </a:cubicBezTo>
                <a:cubicBezTo>
                  <a:pt x="1402393" y="358558"/>
                  <a:pt x="1407612" y="364821"/>
                  <a:pt x="1421704" y="362212"/>
                </a:cubicBezTo>
                <a:cubicBezTo>
                  <a:pt x="1435796" y="359603"/>
                  <a:pt x="1467632" y="347598"/>
                  <a:pt x="1481202" y="343423"/>
                </a:cubicBezTo>
                <a:cubicBezTo>
                  <a:pt x="1494772" y="339248"/>
                  <a:pt x="1495294" y="338726"/>
                  <a:pt x="1503123" y="337160"/>
                </a:cubicBezTo>
                <a:cubicBezTo>
                  <a:pt x="1510952" y="335594"/>
                  <a:pt x="1521912" y="336116"/>
                  <a:pt x="1528175" y="334028"/>
                </a:cubicBezTo>
                <a:cubicBezTo>
                  <a:pt x="1534438" y="331940"/>
                  <a:pt x="1540701" y="324634"/>
                  <a:pt x="1540701" y="324634"/>
                </a:cubicBezTo>
                <a:cubicBezTo>
                  <a:pt x="1544876" y="321503"/>
                  <a:pt x="1549052" y="317327"/>
                  <a:pt x="1553227" y="315239"/>
                </a:cubicBezTo>
                <a:cubicBezTo>
                  <a:pt x="1557402" y="313151"/>
                  <a:pt x="1559490" y="312629"/>
                  <a:pt x="1565753" y="312107"/>
                </a:cubicBezTo>
                <a:cubicBezTo>
                  <a:pt x="1572016" y="311585"/>
                  <a:pt x="1590805" y="312107"/>
                  <a:pt x="1590805" y="312107"/>
                </a:cubicBezTo>
                <a:cubicBezTo>
                  <a:pt x="1598112" y="312107"/>
                  <a:pt x="1601243" y="313673"/>
                  <a:pt x="1609594" y="312107"/>
                </a:cubicBezTo>
                <a:cubicBezTo>
                  <a:pt x="1617945" y="310541"/>
                  <a:pt x="1632036" y="305844"/>
                  <a:pt x="1640909" y="302713"/>
                </a:cubicBezTo>
                <a:cubicBezTo>
                  <a:pt x="1649782" y="299582"/>
                  <a:pt x="1655001" y="294884"/>
                  <a:pt x="1662830" y="293318"/>
                </a:cubicBezTo>
                <a:cubicBezTo>
                  <a:pt x="1670659" y="291752"/>
                  <a:pt x="1679531" y="293840"/>
                  <a:pt x="1687882" y="293318"/>
                </a:cubicBezTo>
                <a:cubicBezTo>
                  <a:pt x="1696233" y="292796"/>
                  <a:pt x="1705627" y="291231"/>
                  <a:pt x="1712934" y="290187"/>
                </a:cubicBezTo>
                <a:cubicBezTo>
                  <a:pt x="1720241" y="289143"/>
                  <a:pt x="1724938" y="288621"/>
                  <a:pt x="1731723" y="287055"/>
                </a:cubicBezTo>
                <a:cubicBezTo>
                  <a:pt x="1738508" y="285489"/>
                  <a:pt x="1746337" y="281836"/>
                  <a:pt x="1753644" y="280792"/>
                </a:cubicBezTo>
                <a:cubicBezTo>
                  <a:pt x="1760951" y="279748"/>
                  <a:pt x="1775564" y="280792"/>
                  <a:pt x="1775564" y="280792"/>
                </a:cubicBezTo>
                <a:cubicBezTo>
                  <a:pt x="1784958" y="280792"/>
                  <a:pt x="1800617" y="282358"/>
                  <a:pt x="1810011" y="280792"/>
                </a:cubicBezTo>
                <a:cubicBezTo>
                  <a:pt x="1819406" y="279226"/>
                  <a:pt x="1825668" y="272964"/>
                  <a:pt x="1831931" y="271398"/>
                </a:cubicBezTo>
                <a:cubicBezTo>
                  <a:pt x="1838194" y="269832"/>
                  <a:pt x="1847589" y="271398"/>
                  <a:pt x="1847589" y="271398"/>
                </a:cubicBezTo>
                <a:cubicBezTo>
                  <a:pt x="1854896" y="271398"/>
                  <a:pt x="1866900" y="272442"/>
                  <a:pt x="1875772" y="271398"/>
                </a:cubicBezTo>
                <a:cubicBezTo>
                  <a:pt x="1884645" y="270354"/>
                  <a:pt x="1893517" y="267223"/>
                  <a:pt x="1900824" y="265135"/>
                </a:cubicBezTo>
                <a:cubicBezTo>
                  <a:pt x="1908131" y="263047"/>
                  <a:pt x="1912828" y="262003"/>
                  <a:pt x="1919613" y="258872"/>
                </a:cubicBezTo>
                <a:cubicBezTo>
                  <a:pt x="1926398" y="255741"/>
                  <a:pt x="1934227" y="248956"/>
                  <a:pt x="1941534" y="246346"/>
                </a:cubicBezTo>
                <a:cubicBezTo>
                  <a:pt x="1948841" y="243736"/>
                  <a:pt x="1957192" y="244258"/>
                  <a:pt x="1963455" y="243214"/>
                </a:cubicBezTo>
                <a:cubicBezTo>
                  <a:pt x="1969718" y="242170"/>
                  <a:pt x="1973893" y="242692"/>
                  <a:pt x="1979112" y="240083"/>
                </a:cubicBezTo>
                <a:cubicBezTo>
                  <a:pt x="1984331" y="237474"/>
                  <a:pt x="1986941" y="228601"/>
                  <a:pt x="1994770" y="227557"/>
                </a:cubicBezTo>
                <a:cubicBezTo>
                  <a:pt x="2002599" y="226513"/>
                  <a:pt x="2016169" y="232776"/>
                  <a:pt x="2026085" y="233820"/>
                </a:cubicBezTo>
                <a:cubicBezTo>
                  <a:pt x="2036001" y="234864"/>
                  <a:pt x="2044874" y="235908"/>
                  <a:pt x="2054268" y="233820"/>
                </a:cubicBezTo>
                <a:cubicBezTo>
                  <a:pt x="2063662" y="231732"/>
                  <a:pt x="2074623" y="223382"/>
                  <a:pt x="2082452" y="221294"/>
                </a:cubicBezTo>
                <a:cubicBezTo>
                  <a:pt x="2090281" y="219206"/>
                  <a:pt x="2096022" y="221816"/>
                  <a:pt x="2101241" y="221294"/>
                </a:cubicBezTo>
                <a:cubicBezTo>
                  <a:pt x="2106460" y="220772"/>
                  <a:pt x="2107504" y="219206"/>
                  <a:pt x="2113767" y="218162"/>
                </a:cubicBezTo>
                <a:cubicBezTo>
                  <a:pt x="2120030" y="217118"/>
                  <a:pt x="2130990" y="215553"/>
                  <a:pt x="2138819" y="215031"/>
                </a:cubicBezTo>
                <a:cubicBezTo>
                  <a:pt x="2146648" y="214509"/>
                  <a:pt x="2160739" y="215031"/>
                  <a:pt x="2160739" y="215031"/>
                </a:cubicBezTo>
                <a:cubicBezTo>
                  <a:pt x="2169090" y="215031"/>
                  <a:pt x="2181094" y="216075"/>
                  <a:pt x="2188923" y="215031"/>
                </a:cubicBezTo>
                <a:cubicBezTo>
                  <a:pt x="2196752" y="213987"/>
                  <a:pt x="2203537" y="211900"/>
                  <a:pt x="2207712" y="208768"/>
                </a:cubicBezTo>
                <a:cubicBezTo>
                  <a:pt x="2211887" y="205637"/>
                  <a:pt x="2210322" y="199895"/>
                  <a:pt x="2213975" y="196242"/>
                </a:cubicBezTo>
                <a:cubicBezTo>
                  <a:pt x="2217628" y="192589"/>
                  <a:pt x="2221282" y="189978"/>
                  <a:pt x="2229633" y="186847"/>
                </a:cubicBezTo>
                <a:cubicBezTo>
                  <a:pt x="2237984" y="183716"/>
                  <a:pt x="2264079" y="177453"/>
                  <a:pt x="2264079" y="177453"/>
                </a:cubicBezTo>
                <a:cubicBezTo>
                  <a:pt x="2273474" y="174843"/>
                  <a:pt x="2279215" y="172756"/>
                  <a:pt x="2286000" y="171190"/>
                </a:cubicBezTo>
                <a:cubicBezTo>
                  <a:pt x="2292785" y="169624"/>
                  <a:pt x="2295394" y="169102"/>
                  <a:pt x="2304789" y="168058"/>
                </a:cubicBezTo>
                <a:cubicBezTo>
                  <a:pt x="2314184" y="167014"/>
                  <a:pt x="2333495" y="165449"/>
                  <a:pt x="2342367" y="164927"/>
                </a:cubicBezTo>
                <a:cubicBezTo>
                  <a:pt x="2351239" y="164405"/>
                  <a:pt x="2350717" y="164405"/>
                  <a:pt x="2358024" y="164927"/>
                </a:cubicBezTo>
                <a:cubicBezTo>
                  <a:pt x="2365331" y="165449"/>
                  <a:pt x="2378901" y="169102"/>
                  <a:pt x="2386208" y="168058"/>
                </a:cubicBezTo>
                <a:cubicBezTo>
                  <a:pt x="2393515" y="167014"/>
                  <a:pt x="2390905" y="160230"/>
                  <a:pt x="2401865" y="158664"/>
                </a:cubicBezTo>
                <a:cubicBezTo>
                  <a:pt x="2412825" y="157098"/>
                  <a:pt x="2440488" y="160752"/>
                  <a:pt x="2451970" y="158664"/>
                </a:cubicBezTo>
                <a:cubicBezTo>
                  <a:pt x="2463452" y="156576"/>
                  <a:pt x="2464496" y="149269"/>
                  <a:pt x="2470759" y="146138"/>
                </a:cubicBezTo>
                <a:cubicBezTo>
                  <a:pt x="2477022" y="143007"/>
                  <a:pt x="2480676" y="141963"/>
                  <a:pt x="2489548" y="139875"/>
                </a:cubicBezTo>
                <a:cubicBezTo>
                  <a:pt x="2498420" y="137787"/>
                  <a:pt x="2523994" y="133612"/>
                  <a:pt x="2523994" y="133612"/>
                </a:cubicBezTo>
                <a:lnTo>
                  <a:pt x="2542783" y="130480"/>
                </a:lnTo>
                <a:cubicBezTo>
                  <a:pt x="2545393" y="129958"/>
                  <a:pt x="2539652" y="130480"/>
                  <a:pt x="2539652" y="130480"/>
                </a:cubicBezTo>
                <a:cubicBezTo>
                  <a:pt x="2543827" y="130480"/>
                  <a:pt x="2560528" y="131002"/>
                  <a:pt x="2567835" y="130480"/>
                </a:cubicBezTo>
                <a:cubicBezTo>
                  <a:pt x="2575142" y="129958"/>
                  <a:pt x="2577752" y="129437"/>
                  <a:pt x="2583493" y="127349"/>
                </a:cubicBezTo>
                <a:cubicBezTo>
                  <a:pt x="2589234" y="125261"/>
                  <a:pt x="2595497" y="120042"/>
                  <a:pt x="2602282" y="117954"/>
                </a:cubicBezTo>
                <a:cubicBezTo>
                  <a:pt x="2609067" y="115866"/>
                  <a:pt x="2617417" y="115867"/>
                  <a:pt x="2624202" y="114823"/>
                </a:cubicBezTo>
                <a:cubicBezTo>
                  <a:pt x="2630987" y="113779"/>
                  <a:pt x="2635163" y="111691"/>
                  <a:pt x="2642992" y="111691"/>
                </a:cubicBezTo>
                <a:cubicBezTo>
                  <a:pt x="2650821" y="111691"/>
                  <a:pt x="2666478" y="114823"/>
                  <a:pt x="2671175" y="114823"/>
                </a:cubicBezTo>
                <a:cubicBezTo>
                  <a:pt x="2675872" y="114823"/>
                  <a:pt x="2666478" y="112213"/>
                  <a:pt x="2671175" y="111691"/>
                </a:cubicBezTo>
                <a:cubicBezTo>
                  <a:pt x="2675872" y="111169"/>
                  <a:pt x="2692052" y="112735"/>
                  <a:pt x="2699359" y="111691"/>
                </a:cubicBezTo>
                <a:cubicBezTo>
                  <a:pt x="2706666" y="110647"/>
                  <a:pt x="2708231" y="107516"/>
                  <a:pt x="2715016" y="105428"/>
                </a:cubicBezTo>
                <a:cubicBezTo>
                  <a:pt x="2721801" y="103340"/>
                  <a:pt x="2733283" y="101253"/>
                  <a:pt x="2740068" y="99165"/>
                </a:cubicBezTo>
                <a:cubicBezTo>
                  <a:pt x="2746853" y="97077"/>
                  <a:pt x="2751029" y="94468"/>
                  <a:pt x="2755726" y="92902"/>
                </a:cubicBezTo>
                <a:cubicBezTo>
                  <a:pt x="2760423" y="91336"/>
                  <a:pt x="2763555" y="92381"/>
                  <a:pt x="2768252" y="89771"/>
                </a:cubicBezTo>
                <a:cubicBezTo>
                  <a:pt x="2772949" y="87161"/>
                  <a:pt x="2775558" y="79854"/>
                  <a:pt x="2783909" y="77244"/>
                </a:cubicBezTo>
                <a:cubicBezTo>
                  <a:pt x="2792260" y="74634"/>
                  <a:pt x="2809483" y="76201"/>
                  <a:pt x="2818356" y="74113"/>
                </a:cubicBezTo>
                <a:cubicBezTo>
                  <a:pt x="2827229" y="72025"/>
                  <a:pt x="2830882" y="66806"/>
                  <a:pt x="2837145" y="64718"/>
                </a:cubicBezTo>
                <a:cubicBezTo>
                  <a:pt x="2843408" y="62630"/>
                  <a:pt x="2843408" y="62109"/>
                  <a:pt x="2855934" y="61587"/>
                </a:cubicBezTo>
                <a:cubicBezTo>
                  <a:pt x="2868460" y="61065"/>
                  <a:pt x="2897687" y="62109"/>
                  <a:pt x="2912301" y="61587"/>
                </a:cubicBezTo>
                <a:cubicBezTo>
                  <a:pt x="2926915" y="61065"/>
                  <a:pt x="2934222" y="61065"/>
                  <a:pt x="2943616" y="58455"/>
                </a:cubicBezTo>
                <a:cubicBezTo>
                  <a:pt x="2953011" y="55845"/>
                  <a:pt x="2959795" y="49060"/>
                  <a:pt x="2968668" y="45929"/>
                </a:cubicBezTo>
                <a:cubicBezTo>
                  <a:pt x="2977541" y="42798"/>
                  <a:pt x="2987979" y="40188"/>
                  <a:pt x="2996852" y="39666"/>
                </a:cubicBezTo>
                <a:cubicBezTo>
                  <a:pt x="3005725" y="39144"/>
                  <a:pt x="3013553" y="43320"/>
                  <a:pt x="3021904" y="42798"/>
                </a:cubicBezTo>
                <a:cubicBezTo>
                  <a:pt x="3030255" y="42276"/>
                  <a:pt x="3037562" y="38101"/>
                  <a:pt x="3046956" y="36535"/>
                </a:cubicBezTo>
                <a:cubicBezTo>
                  <a:pt x="3056351" y="34969"/>
                  <a:pt x="3067833" y="35491"/>
                  <a:pt x="3078271" y="33403"/>
                </a:cubicBezTo>
                <a:cubicBezTo>
                  <a:pt x="3088709" y="31315"/>
                  <a:pt x="3100713" y="26097"/>
                  <a:pt x="3109586" y="24009"/>
                </a:cubicBezTo>
                <a:cubicBezTo>
                  <a:pt x="3118459" y="21921"/>
                  <a:pt x="3125244" y="20877"/>
                  <a:pt x="3131507" y="20877"/>
                </a:cubicBezTo>
                <a:cubicBezTo>
                  <a:pt x="3137770" y="20877"/>
                  <a:pt x="3141423" y="25053"/>
                  <a:pt x="3147164" y="24009"/>
                </a:cubicBezTo>
                <a:cubicBezTo>
                  <a:pt x="3152905" y="22965"/>
                  <a:pt x="3156559" y="18268"/>
                  <a:pt x="3165953" y="14614"/>
                </a:cubicBezTo>
                <a:cubicBezTo>
                  <a:pt x="3175348" y="10961"/>
                  <a:pt x="3195180" y="4176"/>
                  <a:pt x="3203531" y="2088"/>
                </a:cubicBezTo>
                <a:cubicBezTo>
                  <a:pt x="3211882" y="0"/>
                  <a:pt x="3213969" y="1044"/>
                  <a:pt x="3216057" y="2088"/>
                </a:cubicBezTo>
              </a:path>
            </a:pathLst>
          </a:cu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20" name="Freeform 219"/>
          <p:cNvSpPr/>
          <p:nvPr/>
        </p:nvSpPr>
        <p:spPr bwMode="auto">
          <a:xfrm>
            <a:off x="5415379" y="3666478"/>
            <a:ext cx="3190042" cy="849297"/>
          </a:xfrm>
          <a:custGeom>
            <a:avLst/>
            <a:gdLst>
              <a:gd name="connsiteX0" fmla="*/ 0 w 3190042"/>
              <a:gd name="connsiteY0" fmla="*/ 849297 h 849297"/>
              <a:gd name="connsiteX1" fmla="*/ 73980 w 3190042"/>
              <a:gd name="connsiteY1" fmla="*/ 784194 h 849297"/>
              <a:gd name="connsiteX2" fmla="*/ 109491 w 3190042"/>
              <a:gd name="connsiteY2" fmla="*/ 748683 h 849297"/>
              <a:gd name="connsiteX3" fmla="*/ 165716 w 3190042"/>
              <a:gd name="connsiteY3" fmla="*/ 725009 h 849297"/>
              <a:gd name="connsiteX4" fmla="*/ 186431 w 3190042"/>
              <a:gd name="connsiteY4" fmla="*/ 710213 h 849297"/>
              <a:gd name="connsiteX5" fmla="*/ 221941 w 3190042"/>
              <a:gd name="connsiteY5" fmla="*/ 689499 h 849297"/>
              <a:gd name="connsiteX6" fmla="*/ 245615 w 3190042"/>
              <a:gd name="connsiteY6" fmla="*/ 683580 h 849297"/>
              <a:gd name="connsiteX7" fmla="*/ 263371 w 3190042"/>
              <a:gd name="connsiteY7" fmla="*/ 671743 h 849297"/>
              <a:gd name="connsiteX8" fmla="*/ 290004 w 3190042"/>
              <a:gd name="connsiteY8" fmla="*/ 656947 h 849297"/>
              <a:gd name="connsiteX9" fmla="*/ 328473 w 3190042"/>
              <a:gd name="connsiteY9" fmla="*/ 642151 h 849297"/>
              <a:gd name="connsiteX10" fmla="*/ 352147 w 3190042"/>
              <a:gd name="connsiteY10" fmla="*/ 630314 h 849297"/>
              <a:gd name="connsiteX11" fmla="*/ 375821 w 3190042"/>
              <a:gd name="connsiteY11" fmla="*/ 621437 h 849297"/>
              <a:gd name="connsiteX12" fmla="*/ 390617 w 3190042"/>
              <a:gd name="connsiteY12" fmla="*/ 615518 h 849297"/>
              <a:gd name="connsiteX13" fmla="*/ 414291 w 3190042"/>
              <a:gd name="connsiteY13" fmla="*/ 597763 h 849297"/>
              <a:gd name="connsiteX14" fmla="*/ 440924 w 3190042"/>
              <a:gd name="connsiteY14" fmla="*/ 582967 h 849297"/>
              <a:gd name="connsiteX15" fmla="*/ 458679 w 3190042"/>
              <a:gd name="connsiteY15" fmla="*/ 568171 h 849297"/>
              <a:gd name="connsiteX16" fmla="*/ 482353 w 3190042"/>
              <a:gd name="connsiteY16" fmla="*/ 568171 h 849297"/>
              <a:gd name="connsiteX17" fmla="*/ 511945 w 3190042"/>
              <a:gd name="connsiteY17" fmla="*/ 565211 h 849297"/>
              <a:gd name="connsiteX18" fmla="*/ 523782 w 3190042"/>
              <a:gd name="connsiteY18" fmla="*/ 541538 h 849297"/>
              <a:gd name="connsiteX19" fmla="*/ 571130 w 3190042"/>
              <a:gd name="connsiteY19" fmla="*/ 538578 h 849297"/>
              <a:gd name="connsiteX20" fmla="*/ 615518 w 3190042"/>
              <a:gd name="connsiteY20" fmla="*/ 517864 h 849297"/>
              <a:gd name="connsiteX21" fmla="*/ 636233 w 3190042"/>
              <a:gd name="connsiteY21" fmla="*/ 514905 h 849297"/>
              <a:gd name="connsiteX22" fmla="*/ 653988 w 3190042"/>
              <a:gd name="connsiteY22" fmla="*/ 506027 h 849297"/>
              <a:gd name="connsiteX23" fmla="*/ 668784 w 3190042"/>
              <a:gd name="connsiteY23" fmla="*/ 500108 h 849297"/>
              <a:gd name="connsiteX24" fmla="*/ 686539 w 3190042"/>
              <a:gd name="connsiteY24" fmla="*/ 497149 h 849297"/>
              <a:gd name="connsiteX25" fmla="*/ 710213 w 3190042"/>
              <a:gd name="connsiteY25" fmla="*/ 491231 h 849297"/>
              <a:gd name="connsiteX26" fmla="*/ 748683 w 3190042"/>
              <a:gd name="connsiteY26" fmla="*/ 479394 h 849297"/>
              <a:gd name="connsiteX27" fmla="*/ 798990 w 3190042"/>
              <a:gd name="connsiteY27" fmla="*/ 461639 h 849297"/>
              <a:gd name="connsiteX28" fmla="*/ 822664 w 3190042"/>
              <a:gd name="connsiteY28" fmla="*/ 461639 h 849297"/>
              <a:gd name="connsiteX29" fmla="*/ 846338 w 3190042"/>
              <a:gd name="connsiteY29" fmla="*/ 452761 h 849297"/>
              <a:gd name="connsiteX30" fmla="*/ 861134 w 3190042"/>
              <a:gd name="connsiteY30" fmla="*/ 440924 h 849297"/>
              <a:gd name="connsiteX31" fmla="*/ 884807 w 3190042"/>
              <a:gd name="connsiteY31" fmla="*/ 432046 h 849297"/>
              <a:gd name="connsiteX32" fmla="*/ 911440 w 3190042"/>
              <a:gd name="connsiteY32" fmla="*/ 426128 h 849297"/>
              <a:gd name="connsiteX33" fmla="*/ 932155 w 3190042"/>
              <a:gd name="connsiteY33" fmla="*/ 420209 h 849297"/>
              <a:gd name="connsiteX34" fmla="*/ 952870 w 3190042"/>
              <a:gd name="connsiteY34" fmla="*/ 420209 h 849297"/>
              <a:gd name="connsiteX35" fmla="*/ 967666 w 3190042"/>
              <a:gd name="connsiteY35" fmla="*/ 408372 h 849297"/>
              <a:gd name="connsiteX36" fmla="*/ 988380 w 3190042"/>
              <a:gd name="connsiteY36" fmla="*/ 399495 h 849297"/>
              <a:gd name="connsiteX37" fmla="*/ 1026850 w 3190042"/>
              <a:gd name="connsiteY37" fmla="*/ 390617 h 849297"/>
              <a:gd name="connsiteX38" fmla="*/ 1059402 w 3190042"/>
              <a:gd name="connsiteY38" fmla="*/ 375821 h 849297"/>
              <a:gd name="connsiteX39" fmla="*/ 1083075 w 3190042"/>
              <a:gd name="connsiteY39" fmla="*/ 372862 h 849297"/>
              <a:gd name="connsiteX40" fmla="*/ 1103790 w 3190042"/>
              <a:gd name="connsiteY40" fmla="*/ 372862 h 849297"/>
              <a:gd name="connsiteX41" fmla="*/ 1130423 w 3190042"/>
              <a:gd name="connsiteY41" fmla="*/ 361025 h 849297"/>
              <a:gd name="connsiteX42" fmla="*/ 1145219 w 3190042"/>
              <a:gd name="connsiteY42" fmla="*/ 355106 h 849297"/>
              <a:gd name="connsiteX43" fmla="*/ 1165934 w 3190042"/>
              <a:gd name="connsiteY43" fmla="*/ 349188 h 849297"/>
              <a:gd name="connsiteX44" fmla="*/ 1195526 w 3190042"/>
              <a:gd name="connsiteY44" fmla="*/ 340310 h 849297"/>
              <a:gd name="connsiteX45" fmla="*/ 1225118 w 3190042"/>
              <a:gd name="connsiteY45" fmla="*/ 337351 h 849297"/>
              <a:gd name="connsiteX46" fmla="*/ 1248792 w 3190042"/>
              <a:gd name="connsiteY46" fmla="*/ 334392 h 849297"/>
              <a:gd name="connsiteX47" fmla="*/ 1278384 w 3190042"/>
              <a:gd name="connsiteY47" fmla="*/ 343270 h 849297"/>
              <a:gd name="connsiteX48" fmla="*/ 1305017 w 3190042"/>
              <a:gd name="connsiteY48" fmla="*/ 334392 h 849297"/>
              <a:gd name="connsiteX49" fmla="*/ 1328691 w 3190042"/>
              <a:gd name="connsiteY49" fmla="*/ 322555 h 849297"/>
              <a:gd name="connsiteX50" fmla="*/ 1355324 w 3190042"/>
              <a:gd name="connsiteY50" fmla="*/ 316637 h 849297"/>
              <a:gd name="connsiteX51" fmla="*/ 1396753 w 3190042"/>
              <a:gd name="connsiteY51" fmla="*/ 310718 h 849297"/>
              <a:gd name="connsiteX52" fmla="*/ 1423386 w 3190042"/>
              <a:gd name="connsiteY52" fmla="*/ 301840 h 849297"/>
              <a:gd name="connsiteX53" fmla="*/ 1455938 w 3190042"/>
              <a:gd name="connsiteY53" fmla="*/ 301840 h 849297"/>
              <a:gd name="connsiteX54" fmla="*/ 1488489 w 3190042"/>
              <a:gd name="connsiteY54" fmla="*/ 295922 h 849297"/>
              <a:gd name="connsiteX55" fmla="*/ 1506244 w 3190042"/>
              <a:gd name="connsiteY55" fmla="*/ 290004 h 849297"/>
              <a:gd name="connsiteX56" fmla="*/ 1535837 w 3190042"/>
              <a:gd name="connsiteY56" fmla="*/ 290004 h 849297"/>
              <a:gd name="connsiteX57" fmla="*/ 1568388 w 3190042"/>
              <a:gd name="connsiteY57" fmla="*/ 287044 h 849297"/>
              <a:gd name="connsiteX58" fmla="*/ 1583184 w 3190042"/>
              <a:gd name="connsiteY58" fmla="*/ 284085 h 849297"/>
              <a:gd name="connsiteX59" fmla="*/ 1600939 w 3190042"/>
              <a:gd name="connsiteY59" fmla="*/ 281126 h 849297"/>
              <a:gd name="connsiteX60" fmla="*/ 1624613 w 3190042"/>
              <a:gd name="connsiteY60" fmla="*/ 275207 h 849297"/>
              <a:gd name="connsiteX61" fmla="*/ 1648287 w 3190042"/>
              <a:gd name="connsiteY61" fmla="*/ 269289 h 849297"/>
              <a:gd name="connsiteX62" fmla="*/ 1666042 w 3190042"/>
              <a:gd name="connsiteY62" fmla="*/ 257452 h 849297"/>
              <a:gd name="connsiteX63" fmla="*/ 1686757 w 3190042"/>
              <a:gd name="connsiteY63" fmla="*/ 257452 h 849297"/>
              <a:gd name="connsiteX64" fmla="*/ 1707471 w 3190042"/>
              <a:gd name="connsiteY64" fmla="*/ 260411 h 849297"/>
              <a:gd name="connsiteX65" fmla="*/ 1728186 w 3190042"/>
              <a:gd name="connsiteY65" fmla="*/ 254493 h 849297"/>
              <a:gd name="connsiteX66" fmla="*/ 1754819 w 3190042"/>
              <a:gd name="connsiteY66" fmla="*/ 248574 h 849297"/>
              <a:gd name="connsiteX67" fmla="*/ 1775534 w 3190042"/>
              <a:gd name="connsiteY67" fmla="*/ 245615 h 849297"/>
              <a:gd name="connsiteX68" fmla="*/ 1799207 w 3190042"/>
              <a:gd name="connsiteY68" fmla="*/ 242656 h 849297"/>
              <a:gd name="connsiteX69" fmla="*/ 1816963 w 3190042"/>
              <a:gd name="connsiteY69" fmla="*/ 239697 h 849297"/>
              <a:gd name="connsiteX70" fmla="*/ 1834718 w 3190042"/>
              <a:gd name="connsiteY70" fmla="*/ 233778 h 849297"/>
              <a:gd name="connsiteX71" fmla="*/ 1852473 w 3190042"/>
              <a:gd name="connsiteY71" fmla="*/ 233778 h 849297"/>
              <a:gd name="connsiteX72" fmla="*/ 1876147 w 3190042"/>
              <a:gd name="connsiteY72" fmla="*/ 230819 h 849297"/>
              <a:gd name="connsiteX73" fmla="*/ 1902780 w 3190042"/>
              <a:gd name="connsiteY73" fmla="*/ 216023 h 849297"/>
              <a:gd name="connsiteX74" fmla="*/ 1923495 w 3190042"/>
              <a:gd name="connsiteY74" fmla="*/ 213064 h 849297"/>
              <a:gd name="connsiteX75" fmla="*/ 1973802 w 3190042"/>
              <a:gd name="connsiteY75" fmla="*/ 207145 h 849297"/>
              <a:gd name="connsiteX76" fmla="*/ 1991557 w 3190042"/>
              <a:gd name="connsiteY76" fmla="*/ 204186 h 849297"/>
              <a:gd name="connsiteX77" fmla="*/ 2012271 w 3190042"/>
              <a:gd name="connsiteY77" fmla="*/ 198268 h 849297"/>
              <a:gd name="connsiteX78" fmla="*/ 2021149 w 3190042"/>
              <a:gd name="connsiteY78" fmla="*/ 195308 h 849297"/>
              <a:gd name="connsiteX79" fmla="*/ 2041864 w 3190042"/>
              <a:gd name="connsiteY79" fmla="*/ 195308 h 849297"/>
              <a:gd name="connsiteX80" fmla="*/ 2065538 w 3190042"/>
              <a:gd name="connsiteY80" fmla="*/ 195308 h 849297"/>
              <a:gd name="connsiteX81" fmla="*/ 2089211 w 3190042"/>
              <a:gd name="connsiteY81" fmla="*/ 195308 h 849297"/>
              <a:gd name="connsiteX82" fmla="*/ 2104007 w 3190042"/>
              <a:gd name="connsiteY82" fmla="*/ 189390 h 849297"/>
              <a:gd name="connsiteX83" fmla="*/ 2127681 w 3190042"/>
              <a:gd name="connsiteY83" fmla="*/ 180512 h 849297"/>
              <a:gd name="connsiteX84" fmla="*/ 2148396 w 3190042"/>
              <a:gd name="connsiteY84" fmla="*/ 174594 h 849297"/>
              <a:gd name="connsiteX85" fmla="*/ 2172070 w 3190042"/>
              <a:gd name="connsiteY85" fmla="*/ 174594 h 849297"/>
              <a:gd name="connsiteX86" fmla="*/ 2201662 w 3190042"/>
              <a:gd name="connsiteY86" fmla="*/ 162757 h 849297"/>
              <a:gd name="connsiteX87" fmla="*/ 2207580 w 3190042"/>
              <a:gd name="connsiteY87" fmla="*/ 150920 h 849297"/>
              <a:gd name="connsiteX88" fmla="*/ 2228295 w 3190042"/>
              <a:gd name="connsiteY88" fmla="*/ 139083 h 849297"/>
              <a:gd name="connsiteX89" fmla="*/ 2249009 w 3190042"/>
              <a:gd name="connsiteY89" fmla="*/ 127246 h 849297"/>
              <a:gd name="connsiteX90" fmla="*/ 2290438 w 3190042"/>
              <a:gd name="connsiteY90" fmla="*/ 121328 h 849297"/>
              <a:gd name="connsiteX91" fmla="*/ 2325949 w 3190042"/>
              <a:gd name="connsiteY91" fmla="*/ 118369 h 849297"/>
              <a:gd name="connsiteX92" fmla="*/ 2352582 w 3190042"/>
              <a:gd name="connsiteY92" fmla="*/ 118369 h 849297"/>
              <a:gd name="connsiteX93" fmla="*/ 2388093 w 3190042"/>
              <a:gd name="connsiteY93" fmla="*/ 115409 h 849297"/>
              <a:gd name="connsiteX94" fmla="*/ 2420644 w 3190042"/>
              <a:gd name="connsiteY94" fmla="*/ 109491 h 849297"/>
              <a:gd name="connsiteX95" fmla="*/ 2450237 w 3190042"/>
              <a:gd name="connsiteY95" fmla="*/ 106532 h 849297"/>
              <a:gd name="connsiteX96" fmla="*/ 2485747 w 3190042"/>
              <a:gd name="connsiteY96" fmla="*/ 94695 h 849297"/>
              <a:gd name="connsiteX97" fmla="*/ 2512380 w 3190042"/>
              <a:gd name="connsiteY97" fmla="*/ 85817 h 849297"/>
              <a:gd name="connsiteX98" fmla="*/ 2550850 w 3190042"/>
              <a:gd name="connsiteY98" fmla="*/ 85817 h 849297"/>
              <a:gd name="connsiteX99" fmla="*/ 2583402 w 3190042"/>
              <a:gd name="connsiteY99" fmla="*/ 76939 h 849297"/>
              <a:gd name="connsiteX100" fmla="*/ 2627790 w 3190042"/>
              <a:gd name="connsiteY100" fmla="*/ 73980 h 849297"/>
              <a:gd name="connsiteX101" fmla="*/ 2654423 w 3190042"/>
              <a:gd name="connsiteY101" fmla="*/ 76939 h 849297"/>
              <a:gd name="connsiteX102" fmla="*/ 2686974 w 3190042"/>
              <a:gd name="connsiteY102" fmla="*/ 68062 h 849297"/>
              <a:gd name="connsiteX103" fmla="*/ 2716567 w 3190042"/>
              <a:gd name="connsiteY103" fmla="*/ 50306 h 849297"/>
              <a:gd name="connsiteX104" fmla="*/ 2734322 w 3190042"/>
              <a:gd name="connsiteY104" fmla="*/ 50306 h 849297"/>
              <a:gd name="connsiteX105" fmla="*/ 2760955 w 3190042"/>
              <a:gd name="connsiteY105" fmla="*/ 47347 h 849297"/>
              <a:gd name="connsiteX106" fmla="*/ 2784629 w 3190042"/>
              <a:gd name="connsiteY106" fmla="*/ 47347 h 849297"/>
              <a:gd name="connsiteX107" fmla="*/ 2802384 w 3190042"/>
              <a:gd name="connsiteY107" fmla="*/ 38470 h 849297"/>
              <a:gd name="connsiteX108" fmla="*/ 2852691 w 3190042"/>
              <a:gd name="connsiteY108" fmla="*/ 35510 h 849297"/>
              <a:gd name="connsiteX109" fmla="*/ 2888202 w 3190042"/>
              <a:gd name="connsiteY109" fmla="*/ 38470 h 849297"/>
              <a:gd name="connsiteX110" fmla="*/ 2926671 w 3190042"/>
              <a:gd name="connsiteY110" fmla="*/ 32551 h 849297"/>
              <a:gd name="connsiteX111" fmla="*/ 2959223 w 3190042"/>
              <a:gd name="connsiteY111" fmla="*/ 20714 h 849297"/>
              <a:gd name="connsiteX112" fmla="*/ 2988815 w 3190042"/>
              <a:gd name="connsiteY112" fmla="*/ 17755 h 849297"/>
              <a:gd name="connsiteX113" fmla="*/ 3000652 w 3190042"/>
              <a:gd name="connsiteY113" fmla="*/ 11837 h 849297"/>
              <a:gd name="connsiteX114" fmla="*/ 3012489 w 3190042"/>
              <a:gd name="connsiteY114" fmla="*/ 8877 h 849297"/>
              <a:gd name="connsiteX115" fmla="*/ 3024326 w 3190042"/>
              <a:gd name="connsiteY115" fmla="*/ 2959 h 849297"/>
              <a:gd name="connsiteX116" fmla="*/ 3048000 w 3190042"/>
              <a:gd name="connsiteY116" fmla="*/ 5918 h 849297"/>
              <a:gd name="connsiteX117" fmla="*/ 3071673 w 3190042"/>
              <a:gd name="connsiteY117" fmla="*/ 2959 h 849297"/>
              <a:gd name="connsiteX118" fmla="*/ 3113103 w 3190042"/>
              <a:gd name="connsiteY118" fmla="*/ 5918 h 849297"/>
              <a:gd name="connsiteX119" fmla="*/ 3148613 w 3190042"/>
              <a:gd name="connsiteY119" fmla="*/ 2959 h 849297"/>
              <a:gd name="connsiteX120" fmla="*/ 3175246 w 3190042"/>
              <a:gd name="connsiteY120" fmla="*/ 0 h 849297"/>
              <a:gd name="connsiteX121" fmla="*/ 3190042 w 3190042"/>
              <a:gd name="connsiteY121" fmla="*/ 2959 h 84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190042" h="849297">
                <a:moveTo>
                  <a:pt x="0" y="849297"/>
                </a:moveTo>
                <a:cubicBezTo>
                  <a:pt x="27866" y="825130"/>
                  <a:pt x="55732" y="800963"/>
                  <a:pt x="73980" y="784194"/>
                </a:cubicBezTo>
                <a:cubicBezTo>
                  <a:pt x="92229" y="767425"/>
                  <a:pt x="94202" y="758547"/>
                  <a:pt x="109491" y="748683"/>
                </a:cubicBezTo>
                <a:cubicBezTo>
                  <a:pt x="124780" y="738819"/>
                  <a:pt x="152893" y="731421"/>
                  <a:pt x="165716" y="725009"/>
                </a:cubicBezTo>
                <a:cubicBezTo>
                  <a:pt x="178539" y="718597"/>
                  <a:pt x="177060" y="716131"/>
                  <a:pt x="186431" y="710213"/>
                </a:cubicBezTo>
                <a:cubicBezTo>
                  <a:pt x="195802" y="704295"/>
                  <a:pt x="212077" y="693938"/>
                  <a:pt x="221941" y="689499"/>
                </a:cubicBezTo>
                <a:cubicBezTo>
                  <a:pt x="231805" y="685060"/>
                  <a:pt x="238710" y="686539"/>
                  <a:pt x="245615" y="683580"/>
                </a:cubicBezTo>
                <a:cubicBezTo>
                  <a:pt x="252520" y="680621"/>
                  <a:pt x="255973" y="676182"/>
                  <a:pt x="263371" y="671743"/>
                </a:cubicBezTo>
                <a:cubicBezTo>
                  <a:pt x="270769" y="667304"/>
                  <a:pt x="279154" y="661879"/>
                  <a:pt x="290004" y="656947"/>
                </a:cubicBezTo>
                <a:cubicBezTo>
                  <a:pt x="300854" y="652015"/>
                  <a:pt x="318116" y="646590"/>
                  <a:pt x="328473" y="642151"/>
                </a:cubicBezTo>
                <a:cubicBezTo>
                  <a:pt x="338830" y="637712"/>
                  <a:pt x="344256" y="633766"/>
                  <a:pt x="352147" y="630314"/>
                </a:cubicBezTo>
                <a:cubicBezTo>
                  <a:pt x="360038" y="626862"/>
                  <a:pt x="369410" y="623903"/>
                  <a:pt x="375821" y="621437"/>
                </a:cubicBezTo>
                <a:cubicBezTo>
                  <a:pt x="382232" y="618971"/>
                  <a:pt x="384205" y="619464"/>
                  <a:pt x="390617" y="615518"/>
                </a:cubicBezTo>
                <a:cubicBezTo>
                  <a:pt x="397029" y="611572"/>
                  <a:pt x="405907" y="603188"/>
                  <a:pt x="414291" y="597763"/>
                </a:cubicBezTo>
                <a:cubicBezTo>
                  <a:pt x="422675" y="592338"/>
                  <a:pt x="433526" y="587899"/>
                  <a:pt x="440924" y="582967"/>
                </a:cubicBezTo>
                <a:cubicBezTo>
                  <a:pt x="448322" y="578035"/>
                  <a:pt x="451774" y="570637"/>
                  <a:pt x="458679" y="568171"/>
                </a:cubicBezTo>
                <a:cubicBezTo>
                  <a:pt x="465584" y="565705"/>
                  <a:pt x="473475" y="568664"/>
                  <a:pt x="482353" y="568171"/>
                </a:cubicBezTo>
                <a:cubicBezTo>
                  <a:pt x="491231" y="567678"/>
                  <a:pt x="505040" y="569650"/>
                  <a:pt x="511945" y="565211"/>
                </a:cubicBezTo>
                <a:cubicBezTo>
                  <a:pt x="518850" y="560772"/>
                  <a:pt x="513918" y="545977"/>
                  <a:pt x="523782" y="541538"/>
                </a:cubicBezTo>
                <a:cubicBezTo>
                  <a:pt x="533646" y="537099"/>
                  <a:pt x="555841" y="542524"/>
                  <a:pt x="571130" y="538578"/>
                </a:cubicBezTo>
                <a:cubicBezTo>
                  <a:pt x="586419" y="534632"/>
                  <a:pt x="604668" y="521809"/>
                  <a:pt x="615518" y="517864"/>
                </a:cubicBezTo>
                <a:cubicBezTo>
                  <a:pt x="626368" y="513919"/>
                  <a:pt x="629821" y="516878"/>
                  <a:pt x="636233" y="514905"/>
                </a:cubicBezTo>
                <a:cubicBezTo>
                  <a:pt x="642645" y="512932"/>
                  <a:pt x="648563" y="508493"/>
                  <a:pt x="653988" y="506027"/>
                </a:cubicBezTo>
                <a:cubicBezTo>
                  <a:pt x="659413" y="503561"/>
                  <a:pt x="663359" y="501588"/>
                  <a:pt x="668784" y="500108"/>
                </a:cubicBezTo>
                <a:cubicBezTo>
                  <a:pt x="674209" y="498628"/>
                  <a:pt x="679634" y="498628"/>
                  <a:pt x="686539" y="497149"/>
                </a:cubicBezTo>
                <a:cubicBezTo>
                  <a:pt x="693444" y="495670"/>
                  <a:pt x="699856" y="494190"/>
                  <a:pt x="710213" y="491231"/>
                </a:cubicBezTo>
                <a:cubicBezTo>
                  <a:pt x="720570" y="488272"/>
                  <a:pt x="733887" y="484326"/>
                  <a:pt x="748683" y="479394"/>
                </a:cubicBezTo>
                <a:cubicBezTo>
                  <a:pt x="763479" y="474462"/>
                  <a:pt x="786660" y="464598"/>
                  <a:pt x="798990" y="461639"/>
                </a:cubicBezTo>
                <a:cubicBezTo>
                  <a:pt x="811320" y="458680"/>
                  <a:pt x="814773" y="463119"/>
                  <a:pt x="822664" y="461639"/>
                </a:cubicBezTo>
                <a:cubicBezTo>
                  <a:pt x="830555" y="460159"/>
                  <a:pt x="839926" y="456213"/>
                  <a:pt x="846338" y="452761"/>
                </a:cubicBezTo>
                <a:cubicBezTo>
                  <a:pt x="852750" y="449309"/>
                  <a:pt x="854723" y="444376"/>
                  <a:pt x="861134" y="440924"/>
                </a:cubicBezTo>
                <a:cubicBezTo>
                  <a:pt x="867545" y="437472"/>
                  <a:pt x="876423" y="434512"/>
                  <a:pt x="884807" y="432046"/>
                </a:cubicBezTo>
                <a:cubicBezTo>
                  <a:pt x="893191" y="429580"/>
                  <a:pt x="903549" y="428101"/>
                  <a:pt x="911440" y="426128"/>
                </a:cubicBezTo>
                <a:cubicBezTo>
                  <a:pt x="919331" y="424155"/>
                  <a:pt x="925250" y="421195"/>
                  <a:pt x="932155" y="420209"/>
                </a:cubicBezTo>
                <a:cubicBezTo>
                  <a:pt x="939060" y="419223"/>
                  <a:pt x="946952" y="422182"/>
                  <a:pt x="952870" y="420209"/>
                </a:cubicBezTo>
                <a:cubicBezTo>
                  <a:pt x="958788" y="418236"/>
                  <a:pt x="961748" y="411824"/>
                  <a:pt x="967666" y="408372"/>
                </a:cubicBezTo>
                <a:cubicBezTo>
                  <a:pt x="973584" y="404920"/>
                  <a:pt x="978516" y="402454"/>
                  <a:pt x="988380" y="399495"/>
                </a:cubicBezTo>
                <a:cubicBezTo>
                  <a:pt x="998244" y="396536"/>
                  <a:pt x="1015013" y="394563"/>
                  <a:pt x="1026850" y="390617"/>
                </a:cubicBezTo>
                <a:cubicBezTo>
                  <a:pt x="1038687" y="386671"/>
                  <a:pt x="1050031" y="378780"/>
                  <a:pt x="1059402" y="375821"/>
                </a:cubicBezTo>
                <a:cubicBezTo>
                  <a:pt x="1068773" y="372862"/>
                  <a:pt x="1075677" y="373355"/>
                  <a:pt x="1083075" y="372862"/>
                </a:cubicBezTo>
                <a:cubicBezTo>
                  <a:pt x="1090473" y="372369"/>
                  <a:pt x="1095899" y="374835"/>
                  <a:pt x="1103790" y="372862"/>
                </a:cubicBezTo>
                <a:cubicBezTo>
                  <a:pt x="1111681" y="370889"/>
                  <a:pt x="1123518" y="363984"/>
                  <a:pt x="1130423" y="361025"/>
                </a:cubicBezTo>
                <a:cubicBezTo>
                  <a:pt x="1137328" y="358066"/>
                  <a:pt x="1139301" y="357079"/>
                  <a:pt x="1145219" y="355106"/>
                </a:cubicBezTo>
                <a:cubicBezTo>
                  <a:pt x="1151137" y="353133"/>
                  <a:pt x="1165934" y="349188"/>
                  <a:pt x="1165934" y="349188"/>
                </a:cubicBezTo>
                <a:cubicBezTo>
                  <a:pt x="1174319" y="346722"/>
                  <a:pt x="1185662" y="342283"/>
                  <a:pt x="1195526" y="340310"/>
                </a:cubicBezTo>
                <a:cubicBezTo>
                  <a:pt x="1205390" y="338337"/>
                  <a:pt x="1216240" y="338337"/>
                  <a:pt x="1225118" y="337351"/>
                </a:cubicBezTo>
                <a:cubicBezTo>
                  <a:pt x="1233996" y="336365"/>
                  <a:pt x="1239914" y="333406"/>
                  <a:pt x="1248792" y="334392"/>
                </a:cubicBezTo>
                <a:cubicBezTo>
                  <a:pt x="1257670" y="335379"/>
                  <a:pt x="1269013" y="343270"/>
                  <a:pt x="1278384" y="343270"/>
                </a:cubicBezTo>
                <a:cubicBezTo>
                  <a:pt x="1287755" y="343270"/>
                  <a:pt x="1296633" y="337844"/>
                  <a:pt x="1305017" y="334392"/>
                </a:cubicBezTo>
                <a:cubicBezTo>
                  <a:pt x="1313401" y="330940"/>
                  <a:pt x="1320307" y="325514"/>
                  <a:pt x="1328691" y="322555"/>
                </a:cubicBezTo>
                <a:cubicBezTo>
                  <a:pt x="1337075" y="319596"/>
                  <a:pt x="1343980" y="318610"/>
                  <a:pt x="1355324" y="316637"/>
                </a:cubicBezTo>
                <a:cubicBezTo>
                  <a:pt x="1366668" y="314664"/>
                  <a:pt x="1385409" y="313184"/>
                  <a:pt x="1396753" y="310718"/>
                </a:cubicBezTo>
                <a:cubicBezTo>
                  <a:pt x="1408097" y="308252"/>
                  <a:pt x="1413522" y="303320"/>
                  <a:pt x="1423386" y="301840"/>
                </a:cubicBezTo>
                <a:cubicBezTo>
                  <a:pt x="1433250" y="300360"/>
                  <a:pt x="1445088" y="302826"/>
                  <a:pt x="1455938" y="301840"/>
                </a:cubicBezTo>
                <a:cubicBezTo>
                  <a:pt x="1466789" y="300854"/>
                  <a:pt x="1480105" y="297895"/>
                  <a:pt x="1488489" y="295922"/>
                </a:cubicBezTo>
                <a:cubicBezTo>
                  <a:pt x="1496873" y="293949"/>
                  <a:pt x="1498353" y="290990"/>
                  <a:pt x="1506244" y="290004"/>
                </a:cubicBezTo>
                <a:cubicBezTo>
                  <a:pt x="1514135" y="289018"/>
                  <a:pt x="1525480" y="290497"/>
                  <a:pt x="1535837" y="290004"/>
                </a:cubicBezTo>
                <a:cubicBezTo>
                  <a:pt x="1546194" y="289511"/>
                  <a:pt x="1560497" y="288030"/>
                  <a:pt x="1568388" y="287044"/>
                </a:cubicBezTo>
                <a:cubicBezTo>
                  <a:pt x="1576279" y="286058"/>
                  <a:pt x="1577759" y="285071"/>
                  <a:pt x="1583184" y="284085"/>
                </a:cubicBezTo>
                <a:cubicBezTo>
                  <a:pt x="1588609" y="283099"/>
                  <a:pt x="1594034" y="282606"/>
                  <a:pt x="1600939" y="281126"/>
                </a:cubicBezTo>
                <a:cubicBezTo>
                  <a:pt x="1607844" y="279646"/>
                  <a:pt x="1624613" y="275207"/>
                  <a:pt x="1624613" y="275207"/>
                </a:cubicBezTo>
                <a:cubicBezTo>
                  <a:pt x="1632504" y="273234"/>
                  <a:pt x="1641382" y="272248"/>
                  <a:pt x="1648287" y="269289"/>
                </a:cubicBezTo>
                <a:cubicBezTo>
                  <a:pt x="1655192" y="266330"/>
                  <a:pt x="1659630" y="259425"/>
                  <a:pt x="1666042" y="257452"/>
                </a:cubicBezTo>
                <a:cubicBezTo>
                  <a:pt x="1672454" y="255479"/>
                  <a:pt x="1679852" y="256959"/>
                  <a:pt x="1686757" y="257452"/>
                </a:cubicBezTo>
                <a:cubicBezTo>
                  <a:pt x="1693662" y="257945"/>
                  <a:pt x="1700566" y="260904"/>
                  <a:pt x="1707471" y="260411"/>
                </a:cubicBezTo>
                <a:cubicBezTo>
                  <a:pt x="1714376" y="259918"/>
                  <a:pt x="1720295" y="256466"/>
                  <a:pt x="1728186" y="254493"/>
                </a:cubicBezTo>
                <a:cubicBezTo>
                  <a:pt x="1736077" y="252520"/>
                  <a:pt x="1746928" y="250054"/>
                  <a:pt x="1754819" y="248574"/>
                </a:cubicBezTo>
                <a:cubicBezTo>
                  <a:pt x="1762710" y="247094"/>
                  <a:pt x="1775534" y="245615"/>
                  <a:pt x="1775534" y="245615"/>
                </a:cubicBezTo>
                <a:lnTo>
                  <a:pt x="1799207" y="242656"/>
                </a:lnTo>
                <a:cubicBezTo>
                  <a:pt x="1806112" y="241670"/>
                  <a:pt x="1811044" y="241177"/>
                  <a:pt x="1816963" y="239697"/>
                </a:cubicBezTo>
                <a:cubicBezTo>
                  <a:pt x="1822882" y="238217"/>
                  <a:pt x="1828800" y="234764"/>
                  <a:pt x="1834718" y="233778"/>
                </a:cubicBezTo>
                <a:cubicBezTo>
                  <a:pt x="1840636" y="232792"/>
                  <a:pt x="1845568" y="234271"/>
                  <a:pt x="1852473" y="233778"/>
                </a:cubicBezTo>
                <a:cubicBezTo>
                  <a:pt x="1859378" y="233285"/>
                  <a:pt x="1867763" y="233778"/>
                  <a:pt x="1876147" y="230819"/>
                </a:cubicBezTo>
                <a:cubicBezTo>
                  <a:pt x="1884531" y="227860"/>
                  <a:pt x="1894889" y="218982"/>
                  <a:pt x="1902780" y="216023"/>
                </a:cubicBezTo>
                <a:cubicBezTo>
                  <a:pt x="1910671" y="213064"/>
                  <a:pt x="1923495" y="213064"/>
                  <a:pt x="1923495" y="213064"/>
                </a:cubicBezTo>
                <a:lnTo>
                  <a:pt x="1973802" y="207145"/>
                </a:lnTo>
                <a:cubicBezTo>
                  <a:pt x="1985146" y="205665"/>
                  <a:pt x="1985146" y="205665"/>
                  <a:pt x="1991557" y="204186"/>
                </a:cubicBezTo>
                <a:cubicBezTo>
                  <a:pt x="1997968" y="202707"/>
                  <a:pt x="2007339" y="199748"/>
                  <a:pt x="2012271" y="198268"/>
                </a:cubicBezTo>
                <a:cubicBezTo>
                  <a:pt x="2017203" y="196788"/>
                  <a:pt x="2016217" y="195801"/>
                  <a:pt x="2021149" y="195308"/>
                </a:cubicBezTo>
                <a:cubicBezTo>
                  <a:pt x="2026081" y="194815"/>
                  <a:pt x="2041864" y="195308"/>
                  <a:pt x="2041864" y="195308"/>
                </a:cubicBezTo>
                <a:lnTo>
                  <a:pt x="2065538" y="195308"/>
                </a:lnTo>
                <a:cubicBezTo>
                  <a:pt x="2073429" y="195308"/>
                  <a:pt x="2082800" y="196294"/>
                  <a:pt x="2089211" y="195308"/>
                </a:cubicBezTo>
                <a:cubicBezTo>
                  <a:pt x="2095622" y="194322"/>
                  <a:pt x="2104007" y="189390"/>
                  <a:pt x="2104007" y="189390"/>
                </a:cubicBezTo>
                <a:cubicBezTo>
                  <a:pt x="2110418" y="186924"/>
                  <a:pt x="2120283" y="182978"/>
                  <a:pt x="2127681" y="180512"/>
                </a:cubicBezTo>
                <a:cubicBezTo>
                  <a:pt x="2135079" y="178046"/>
                  <a:pt x="2140998" y="175580"/>
                  <a:pt x="2148396" y="174594"/>
                </a:cubicBezTo>
                <a:cubicBezTo>
                  <a:pt x="2155794" y="173608"/>
                  <a:pt x="2163192" y="176567"/>
                  <a:pt x="2172070" y="174594"/>
                </a:cubicBezTo>
                <a:cubicBezTo>
                  <a:pt x="2180948" y="172621"/>
                  <a:pt x="2195744" y="166703"/>
                  <a:pt x="2201662" y="162757"/>
                </a:cubicBezTo>
                <a:cubicBezTo>
                  <a:pt x="2207580" y="158811"/>
                  <a:pt x="2203141" y="154866"/>
                  <a:pt x="2207580" y="150920"/>
                </a:cubicBezTo>
                <a:cubicBezTo>
                  <a:pt x="2212019" y="146974"/>
                  <a:pt x="2228295" y="139083"/>
                  <a:pt x="2228295" y="139083"/>
                </a:cubicBezTo>
                <a:cubicBezTo>
                  <a:pt x="2235200" y="135137"/>
                  <a:pt x="2238652" y="130205"/>
                  <a:pt x="2249009" y="127246"/>
                </a:cubicBezTo>
                <a:cubicBezTo>
                  <a:pt x="2259366" y="124287"/>
                  <a:pt x="2277615" y="122807"/>
                  <a:pt x="2290438" y="121328"/>
                </a:cubicBezTo>
                <a:cubicBezTo>
                  <a:pt x="2303261" y="119849"/>
                  <a:pt x="2315592" y="118862"/>
                  <a:pt x="2325949" y="118369"/>
                </a:cubicBezTo>
                <a:cubicBezTo>
                  <a:pt x="2336306" y="117876"/>
                  <a:pt x="2342225" y="118862"/>
                  <a:pt x="2352582" y="118369"/>
                </a:cubicBezTo>
                <a:cubicBezTo>
                  <a:pt x="2362939" y="117876"/>
                  <a:pt x="2376749" y="116889"/>
                  <a:pt x="2388093" y="115409"/>
                </a:cubicBezTo>
                <a:cubicBezTo>
                  <a:pt x="2399437" y="113929"/>
                  <a:pt x="2410287" y="110970"/>
                  <a:pt x="2420644" y="109491"/>
                </a:cubicBezTo>
                <a:cubicBezTo>
                  <a:pt x="2431001" y="108012"/>
                  <a:pt x="2439387" y="108998"/>
                  <a:pt x="2450237" y="106532"/>
                </a:cubicBezTo>
                <a:cubicBezTo>
                  <a:pt x="2461087" y="104066"/>
                  <a:pt x="2485747" y="94695"/>
                  <a:pt x="2485747" y="94695"/>
                </a:cubicBezTo>
                <a:cubicBezTo>
                  <a:pt x="2496104" y="91242"/>
                  <a:pt x="2501530" y="87297"/>
                  <a:pt x="2512380" y="85817"/>
                </a:cubicBezTo>
                <a:cubicBezTo>
                  <a:pt x="2523231" y="84337"/>
                  <a:pt x="2539013" y="87297"/>
                  <a:pt x="2550850" y="85817"/>
                </a:cubicBezTo>
                <a:cubicBezTo>
                  <a:pt x="2562687" y="84337"/>
                  <a:pt x="2570579" y="78912"/>
                  <a:pt x="2583402" y="76939"/>
                </a:cubicBezTo>
                <a:cubicBezTo>
                  <a:pt x="2596225" y="74966"/>
                  <a:pt x="2615953" y="73980"/>
                  <a:pt x="2627790" y="73980"/>
                </a:cubicBezTo>
                <a:cubicBezTo>
                  <a:pt x="2639627" y="73980"/>
                  <a:pt x="2644559" y="77925"/>
                  <a:pt x="2654423" y="76939"/>
                </a:cubicBezTo>
                <a:cubicBezTo>
                  <a:pt x="2664287" y="75953"/>
                  <a:pt x="2676617" y="72501"/>
                  <a:pt x="2686974" y="68062"/>
                </a:cubicBezTo>
                <a:cubicBezTo>
                  <a:pt x="2697331" y="63623"/>
                  <a:pt x="2708676" y="53265"/>
                  <a:pt x="2716567" y="50306"/>
                </a:cubicBezTo>
                <a:cubicBezTo>
                  <a:pt x="2724458" y="47347"/>
                  <a:pt x="2726924" y="50799"/>
                  <a:pt x="2734322" y="50306"/>
                </a:cubicBezTo>
                <a:cubicBezTo>
                  <a:pt x="2741720" y="49813"/>
                  <a:pt x="2752571" y="47840"/>
                  <a:pt x="2760955" y="47347"/>
                </a:cubicBezTo>
                <a:cubicBezTo>
                  <a:pt x="2769339" y="46854"/>
                  <a:pt x="2777724" y="48826"/>
                  <a:pt x="2784629" y="47347"/>
                </a:cubicBezTo>
                <a:cubicBezTo>
                  <a:pt x="2791534" y="45868"/>
                  <a:pt x="2791040" y="40443"/>
                  <a:pt x="2802384" y="38470"/>
                </a:cubicBezTo>
                <a:cubicBezTo>
                  <a:pt x="2813728" y="36497"/>
                  <a:pt x="2838388" y="35510"/>
                  <a:pt x="2852691" y="35510"/>
                </a:cubicBezTo>
                <a:cubicBezTo>
                  <a:pt x="2866994" y="35510"/>
                  <a:pt x="2875872" y="38963"/>
                  <a:pt x="2888202" y="38470"/>
                </a:cubicBezTo>
                <a:cubicBezTo>
                  <a:pt x="2900532" y="37977"/>
                  <a:pt x="2914834" y="35510"/>
                  <a:pt x="2926671" y="32551"/>
                </a:cubicBezTo>
                <a:cubicBezTo>
                  <a:pt x="2938508" y="29592"/>
                  <a:pt x="2948866" y="23180"/>
                  <a:pt x="2959223" y="20714"/>
                </a:cubicBezTo>
                <a:cubicBezTo>
                  <a:pt x="2969580" y="18248"/>
                  <a:pt x="2981910" y="19234"/>
                  <a:pt x="2988815" y="17755"/>
                </a:cubicBezTo>
                <a:cubicBezTo>
                  <a:pt x="2995720" y="16276"/>
                  <a:pt x="2996706" y="13317"/>
                  <a:pt x="3000652" y="11837"/>
                </a:cubicBezTo>
                <a:cubicBezTo>
                  <a:pt x="3004598" y="10357"/>
                  <a:pt x="3008543" y="10357"/>
                  <a:pt x="3012489" y="8877"/>
                </a:cubicBezTo>
                <a:cubicBezTo>
                  <a:pt x="3016435" y="7397"/>
                  <a:pt x="3018408" y="3452"/>
                  <a:pt x="3024326" y="2959"/>
                </a:cubicBezTo>
                <a:cubicBezTo>
                  <a:pt x="3030244" y="2466"/>
                  <a:pt x="3040109" y="5918"/>
                  <a:pt x="3048000" y="5918"/>
                </a:cubicBezTo>
                <a:cubicBezTo>
                  <a:pt x="3055891" y="5918"/>
                  <a:pt x="3060823" y="2959"/>
                  <a:pt x="3071673" y="2959"/>
                </a:cubicBezTo>
                <a:cubicBezTo>
                  <a:pt x="3082523" y="2959"/>
                  <a:pt x="3100280" y="5918"/>
                  <a:pt x="3113103" y="5918"/>
                </a:cubicBezTo>
                <a:cubicBezTo>
                  <a:pt x="3125926" y="5918"/>
                  <a:pt x="3138256" y="3945"/>
                  <a:pt x="3148613" y="2959"/>
                </a:cubicBezTo>
                <a:cubicBezTo>
                  <a:pt x="3158970" y="1973"/>
                  <a:pt x="3168341" y="0"/>
                  <a:pt x="3175246" y="0"/>
                </a:cubicBezTo>
                <a:cubicBezTo>
                  <a:pt x="3182151" y="0"/>
                  <a:pt x="3186096" y="1479"/>
                  <a:pt x="3190042" y="2959"/>
                </a:cubicBezTo>
              </a:path>
            </a:pathLst>
          </a:custGeom>
          <a:noFill/>
          <a:ln w="127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21" name="Freeform 220"/>
          <p:cNvSpPr/>
          <p:nvPr/>
        </p:nvSpPr>
        <p:spPr bwMode="auto">
          <a:xfrm>
            <a:off x="5406501" y="3660559"/>
            <a:ext cx="3197934" cy="858175"/>
          </a:xfrm>
          <a:custGeom>
            <a:avLst/>
            <a:gdLst>
              <a:gd name="connsiteX0" fmla="*/ 0 w 3197934"/>
              <a:gd name="connsiteY0" fmla="*/ 858175 h 858175"/>
              <a:gd name="connsiteX1" fmla="*/ 62144 w 3197934"/>
              <a:gd name="connsiteY1" fmla="*/ 798991 h 858175"/>
              <a:gd name="connsiteX2" fmla="*/ 79899 w 3197934"/>
              <a:gd name="connsiteY2" fmla="*/ 787154 h 858175"/>
              <a:gd name="connsiteX3" fmla="*/ 118369 w 3197934"/>
              <a:gd name="connsiteY3" fmla="*/ 760521 h 858175"/>
              <a:gd name="connsiteX4" fmla="*/ 147961 w 3197934"/>
              <a:gd name="connsiteY4" fmla="*/ 736847 h 858175"/>
              <a:gd name="connsiteX5" fmla="*/ 189390 w 3197934"/>
              <a:gd name="connsiteY5" fmla="*/ 725010 h 858175"/>
              <a:gd name="connsiteX6" fmla="*/ 210105 w 3197934"/>
              <a:gd name="connsiteY6" fmla="*/ 707255 h 858175"/>
              <a:gd name="connsiteX7" fmla="*/ 248575 w 3197934"/>
              <a:gd name="connsiteY7" fmla="*/ 689499 h 858175"/>
              <a:gd name="connsiteX8" fmla="*/ 266330 w 3197934"/>
              <a:gd name="connsiteY8" fmla="*/ 686540 h 858175"/>
              <a:gd name="connsiteX9" fmla="*/ 295922 w 3197934"/>
              <a:gd name="connsiteY9" fmla="*/ 686540 h 858175"/>
              <a:gd name="connsiteX10" fmla="*/ 316637 w 3197934"/>
              <a:gd name="connsiteY10" fmla="*/ 668785 h 858175"/>
              <a:gd name="connsiteX11" fmla="*/ 352148 w 3197934"/>
              <a:gd name="connsiteY11" fmla="*/ 665825 h 858175"/>
              <a:gd name="connsiteX12" fmla="*/ 378781 w 3197934"/>
              <a:gd name="connsiteY12" fmla="*/ 659907 h 858175"/>
              <a:gd name="connsiteX13" fmla="*/ 402454 w 3197934"/>
              <a:gd name="connsiteY13" fmla="*/ 656948 h 858175"/>
              <a:gd name="connsiteX14" fmla="*/ 420210 w 3197934"/>
              <a:gd name="connsiteY14" fmla="*/ 639192 h 858175"/>
              <a:gd name="connsiteX15" fmla="*/ 429087 w 3197934"/>
              <a:gd name="connsiteY15" fmla="*/ 636233 h 858175"/>
              <a:gd name="connsiteX16" fmla="*/ 458680 w 3197934"/>
              <a:gd name="connsiteY16" fmla="*/ 621437 h 858175"/>
              <a:gd name="connsiteX17" fmla="*/ 497149 w 3197934"/>
              <a:gd name="connsiteY17" fmla="*/ 612559 h 858175"/>
              <a:gd name="connsiteX18" fmla="*/ 529701 w 3197934"/>
              <a:gd name="connsiteY18" fmla="*/ 597763 h 858175"/>
              <a:gd name="connsiteX19" fmla="*/ 547456 w 3197934"/>
              <a:gd name="connsiteY19" fmla="*/ 597763 h 858175"/>
              <a:gd name="connsiteX20" fmla="*/ 580008 w 3197934"/>
              <a:gd name="connsiteY20" fmla="*/ 591845 h 858175"/>
              <a:gd name="connsiteX21" fmla="*/ 594804 w 3197934"/>
              <a:gd name="connsiteY21" fmla="*/ 582967 h 858175"/>
              <a:gd name="connsiteX22" fmla="*/ 618478 w 3197934"/>
              <a:gd name="connsiteY22" fmla="*/ 582967 h 858175"/>
              <a:gd name="connsiteX23" fmla="*/ 659907 w 3197934"/>
              <a:gd name="connsiteY23" fmla="*/ 562253 h 858175"/>
              <a:gd name="connsiteX24" fmla="*/ 710214 w 3197934"/>
              <a:gd name="connsiteY24" fmla="*/ 544497 h 858175"/>
              <a:gd name="connsiteX25" fmla="*/ 742765 w 3197934"/>
              <a:gd name="connsiteY25" fmla="*/ 526742 h 858175"/>
              <a:gd name="connsiteX26" fmla="*/ 772357 w 3197934"/>
              <a:gd name="connsiteY26" fmla="*/ 514905 h 858175"/>
              <a:gd name="connsiteX27" fmla="*/ 801949 w 3197934"/>
              <a:gd name="connsiteY27" fmla="*/ 506027 h 858175"/>
              <a:gd name="connsiteX28" fmla="*/ 828582 w 3197934"/>
              <a:gd name="connsiteY28" fmla="*/ 491231 h 858175"/>
              <a:gd name="connsiteX29" fmla="*/ 846338 w 3197934"/>
              <a:gd name="connsiteY29" fmla="*/ 485313 h 858175"/>
              <a:gd name="connsiteX30" fmla="*/ 870012 w 3197934"/>
              <a:gd name="connsiteY30" fmla="*/ 479394 h 858175"/>
              <a:gd name="connsiteX31" fmla="*/ 899604 w 3197934"/>
              <a:gd name="connsiteY31" fmla="*/ 479394 h 858175"/>
              <a:gd name="connsiteX32" fmla="*/ 905522 w 3197934"/>
              <a:gd name="connsiteY32" fmla="*/ 470517 h 858175"/>
              <a:gd name="connsiteX33" fmla="*/ 938074 w 3197934"/>
              <a:gd name="connsiteY33" fmla="*/ 455721 h 858175"/>
              <a:gd name="connsiteX34" fmla="*/ 964707 w 3197934"/>
              <a:gd name="connsiteY34" fmla="*/ 449802 h 858175"/>
              <a:gd name="connsiteX35" fmla="*/ 970625 w 3197934"/>
              <a:gd name="connsiteY35" fmla="*/ 443884 h 858175"/>
              <a:gd name="connsiteX36" fmla="*/ 991340 w 3197934"/>
              <a:gd name="connsiteY36" fmla="*/ 437965 h 858175"/>
              <a:gd name="connsiteX37" fmla="*/ 997258 w 3197934"/>
              <a:gd name="connsiteY37" fmla="*/ 429088 h 858175"/>
              <a:gd name="connsiteX38" fmla="*/ 1015014 w 3197934"/>
              <a:gd name="connsiteY38" fmla="*/ 426128 h 858175"/>
              <a:gd name="connsiteX39" fmla="*/ 1032769 w 3197934"/>
              <a:gd name="connsiteY39" fmla="*/ 417251 h 858175"/>
              <a:gd name="connsiteX40" fmla="*/ 1044606 w 3197934"/>
              <a:gd name="connsiteY40" fmla="*/ 411332 h 858175"/>
              <a:gd name="connsiteX41" fmla="*/ 1080116 w 3197934"/>
              <a:gd name="connsiteY41" fmla="*/ 408373 h 858175"/>
              <a:gd name="connsiteX42" fmla="*/ 1100831 w 3197934"/>
              <a:gd name="connsiteY42" fmla="*/ 393577 h 858175"/>
              <a:gd name="connsiteX43" fmla="*/ 1115627 w 3197934"/>
              <a:gd name="connsiteY43" fmla="*/ 390618 h 858175"/>
              <a:gd name="connsiteX44" fmla="*/ 1121546 w 3197934"/>
              <a:gd name="connsiteY44" fmla="*/ 378781 h 858175"/>
              <a:gd name="connsiteX45" fmla="*/ 1142260 w 3197934"/>
              <a:gd name="connsiteY45" fmla="*/ 381740 h 858175"/>
              <a:gd name="connsiteX46" fmla="*/ 1160016 w 3197934"/>
              <a:gd name="connsiteY46" fmla="*/ 378781 h 858175"/>
              <a:gd name="connsiteX47" fmla="*/ 1192567 w 3197934"/>
              <a:gd name="connsiteY47" fmla="*/ 366944 h 858175"/>
              <a:gd name="connsiteX48" fmla="*/ 1219200 w 3197934"/>
              <a:gd name="connsiteY48" fmla="*/ 361025 h 858175"/>
              <a:gd name="connsiteX49" fmla="*/ 1245833 w 3197934"/>
              <a:gd name="connsiteY49" fmla="*/ 349189 h 858175"/>
              <a:gd name="connsiteX50" fmla="*/ 1284303 w 3197934"/>
              <a:gd name="connsiteY50" fmla="*/ 340311 h 858175"/>
              <a:gd name="connsiteX51" fmla="*/ 1307977 w 3197934"/>
              <a:gd name="connsiteY51" fmla="*/ 331433 h 858175"/>
              <a:gd name="connsiteX52" fmla="*/ 1334610 w 3197934"/>
              <a:gd name="connsiteY52" fmla="*/ 322556 h 858175"/>
              <a:gd name="connsiteX53" fmla="*/ 1378998 w 3197934"/>
              <a:gd name="connsiteY53" fmla="*/ 313678 h 858175"/>
              <a:gd name="connsiteX54" fmla="*/ 1414509 w 3197934"/>
              <a:gd name="connsiteY54" fmla="*/ 298882 h 858175"/>
              <a:gd name="connsiteX55" fmla="*/ 1441142 w 3197934"/>
              <a:gd name="connsiteY55" fmla="*/ 292963 h 858175"/>
              <a:gd name="connsiteX56" fmla="*/ 1473693 w 3197934"/>
              <a:gd name="connsiteY56" fmla="*/ 281126 h 858175"/>
              <a:gd name="connsiteX57" fmla="*/ 1512163 w 3197934"/>
              <a:gd name="connsiteY57" fmla="*/ 269290 h 858175"/>
              <a:gd name="connsiteX58" fmla="*/ 1526959 w 3197934"/>
              <a:gd name="connsiteY58" fmla="*/ 269290 h 858175"/>
              <a:gd name="connsiteX59" fmla="*/ 1553592 w 3197934"/>
              <a:gd name="connsiteY59" fmla="*/ 260412 h 858175"/>
              <a:gd name="connsiteX60" fmla="*/ 1565429 w 3197934"/>
              <a:gd name="connsiteY60" fmla="*/ 257453 h 858175"/>
              <a:gd name="connsiteX61" fmla="*/ 1606858 w 3197934"/>
              <a:gd name="connsiteY61" fmla="*/ 251534 h 858175"/>
              <a:gd name="connsiteX62" fmla="*/ 1645328 w 3197934"/>
              <a:gd name="connsiteY62" fmla="*/ 245616 h 858175"/>
              <a:gd name="connsiteX63" fmla="*/ 1671961 w 3197934"/>
              <a:gd name="connsiteY63" fmla="*/ 236738 h 858175"/>
              <a:gd name="connsiteX64" fmla="*/ 1722268 w 3197934"/>
              <a:gd name="connsiteY64" fmla="*/ 233779 h 858175"/>
              <a:gd name="connsiteX65" fmla="*/ 1751860 w 3197934"/>
              <a:gd name="connsiteY65" fmla="*/ 227860 h 858175"/>
              <a:gd name="connsiteX66" fmla="*/ 1778493 w 3197934"/>
              <a:gd name="connsiteY66" fmla="*/ 221942 h 858175"/>
              <a:gd name="connsiteX67" fmla="*/ 1805126 w 3197934"/>
              <a:gd name="connsiteY67" fmla="*/ 218983 h 858175"/>
              <a:gd name="connsiteX68" fmla="*/ 1825841 w 3197934"/>
              <a:gd name="connsiteY68" fmla="*/ 210105 h 858175"/>
              <a:gd name="connsiteX69" fmla="*/ 1858392 w 3197934"/>
              <a:gd name="connsiteY69" fmla="*/ 204187 h 858175"/>
              <a:gd name="connsiteX70" fmla="*/ 1887984 w 3197934"/>
              <a:gd name="connsiteY70" fmla="*/ 204187 h 858175"/>
              <a:gd name="connsiteX71" fmla="*/ 1926454 w 3197934"/>
              <a:gd name="connsiteY71" fmla="*/ 192350 h 858175"/>
              <a:gd name="connsiteX72" fmla="*/ 1950128 w 3197934"/>
              <a:gd name="connsiteY72" fmla="*/ 192350 h 858175"/>
              <a:gd name="connsiteX73" fmla="*/ 1967883 w 3197934"/>
              <a:gd name="connsiteY73" fmla="*/ 186431 h 858175"/>
              <a:gd name="connsiteX74" fmla="*/ 2009313 w 3197934"/>
              <a:gd name="connsiteY74" fmla="*/ 183472 h 858175"/>
              <a:gd name="connsiteX75" fmla="*/ 2044823 w 3197934"/>
              <a:gd name="connsiteY75" fmla="*/ 171635 h 858175"/>
              <a:gd name="connsiteX76" fmla="*/ 2068497 w 3197934"/>
              <a:gd name="connsiteY76" fmla="*/ 168676 h 858175"/>
              <a:gd name="connsiteX77" fmla="*/ 2118804 w 3197934"/>
              <a:gd name="connsiteY77" fmla="*/ 162758 h 858175"/>
              <a:gd name="connsiteX78" fmla="*/ 2139518 w 3197934"/>
              <a:gd name="connsiteY78" fmla="*/ 153880 h 858175"/>
              <a:gd name="connsiteX79" fmla="*/ 2175029 w 3197934"/>
              <a:gd name="connsiteY79" fmla="*/ 153880 h 858175"/>
              <a:gd name="connsiteX80" fmla="*/ 2198703 w 3197934"/>
              <a:gd name="connsiteY80" fmla="*/ 159798 h 858175"/>
              <a:gd name="connsiteX81" fmla="*/ 2210540 w 3197934"/>
              <a:gd name="connsiteY81" fmla="*/ 156839 h 858175"/>
              <a:gd name="connsiteX82" fmla="*/ 2234214 w 3197934"/>
              <a:gd name="connsiteY82" fmla="*/ 136124 h 858175"/>
              <a:gd name="connsiteX83" fmla="*/ 2254928 w 3197934"/>
              <a:gd name="connsiteY83" fmla="*/ 139084 h 858175"/>
              <a:gd name="connsiteX84" fmla="*/ 2272683 w 3197934"/>
              <a:gd name="connsiteY84" fmla="*/ 136124 h 858175"/>
              <a:gd name="connsiteX85" fmla="*/ 2290439 w 3197934"/>
              <a:gd name="connsiteY85" fmla="*/ 127247 h 858175"/>
              <a:gd name="connsiteX86" fmla="*/ 2305235 w 3197934"/>
              <a:gd name="connsiteY86" fmla="*/ 127247 h 858175"/>
              <a:gd name="connsiteX87" fmla="*/ 2343705 w 3197934"/>
              <a:gd name="connsiteY87" fmla="*/ 118369 h 858175"/>
              <a:gd name="connsiteX88" fmla="*/ 2364419 w 3197934"/>
              <a:gd name="connsiteY88" fmla="*/ 121328 h 858175"/>
              <a:gd name="connsiteX89" fmla="*/ 2382175 w 3197934"/>
              <a:gd name="connsiteY89" fmla="*/ 121328 h 858175"/>
              <a:gd name="connsiteX90" fmla="*/ 2411767 w 3197934"/>
              <a:gd name="connsiteY90" fmla="*/ 118369 h 858175"/>
              <a:gd name="connsiteX91" fmla="*/ 2426563 w 3197934"/>
              <a:gd name="connsiteY91" fmla="*/ 112451 h 858175"/>
              <a:gd name="connsiteX92" fmla="*/ 2447278 w 3197934"/>
              <a:gd name="connsiteY92" fmla="*/ 106532 h 858175"/>
              <a:gd name="connsiteX93" fmla="*/ 2470951 w 3197934"/>
              <a:gd name="connsiteY93" fmla="*/ 100614 h 858175"/>
              <a:gd name="connsiteX94" fmla="*/ 2491666 w 3197934"/>
              <a:gd name="connsiteY94" fmla="*/ 94695 h 858175"/>
              <a:gd name="connsiteX95" fmla="*/ 2533095 w 3197934"/>
              <a:gd name="connsiteY95" fmla="*/ 94695 h 858175"/>
              <a:gd name="connsiteX96" fmla="*/ 2547891 w 3197934"/>
              <a:gd name="connsiteY96" fmla="*/ 91736 h 858175"/>
              <a:gd name="connsiteX97" fmla="*/ 2568606 w 3197934"/>
              <a:gd name="connsiteY97" fmla="*/ 91736 h 858175"/>
              <a:gd name="connsiteX98" fmla="*/ 2583402 w 3197934"/>
              <a:gd name="connsiteY98" fmla="*/ 82858 h 858175"/>
              <a:gd name="connsiteX99" fmla="*/ 2612994 w 3197934"/>
              <a:gd name="connsiteY99" fmla="*/ 82858 h 858175"/>
              <a:gd name="connsiteX100" fmla="*/ 2630749 w 3197934"/>
              <a:gd name="connsiteY100" fmla="*/ 79899 h 858175"/>
              <a:gd name="connsiteX101" fmla="*/ 2645546 w 3197934"/>
              <a:gd name="connsiteY101" fmla="*/ 76940 h 858175"/>
              <a:gd name="connsiteX102" fmla="*/ 2681056 w 3197934"/>
              <a:gd name="connsiteY102" fmla="*/ 79899 h 858175"/>
              <a:gd name="connsiteX103" fmla="*/ 2704730 w 3197934"/>
              <a:gd name="connsiteY103" fmla="*/ 76940 h 858175"/>
              <a:gd name="connsiteX104" fmla="*/ 2725445 w 3197934"/>
              <a:gd name="connsiteY104" fmla="*/ 73981 h 858175"/>
              <a:gd name="connsiteX105" fmla="*/ 2743200 w 3197934"/>
              <a:gd name="connsiteY105" fmla="*/ 76940 h 858175"/>
              <a:gd name="connsiteX106" fmla="*/ 2760955 w 3197934"/>
              <a:gd name="connsiteY106" fmla="*/ 73981 h 858175"/>
              <a:gd name="connsiteX107" fmla="*/ 2781670 w 3197934"/>
              <a:gd name="connsiteY107" fmla="*/ 65103 h 858175"/>
              <a:gd name="connsiteX108" fmla="*/ 2802384 w 3197934"/>
              <a:gd name="connsiteY108" fmla="*/ 56225 h 858175"/>
              <a:gd name="connsiteX109" fmla="*/ 2829017 w 3197934"/>
              <a:gd name="connsiteY109" fmla="*/ 47348 h 858175"/>
              <a:gd name="connsiteX110" fmla="*/ 2867487 w 3197934"/>
              <a:gd name="connsiteY110" fmla="*/ 47348 h 858175"/>
              <a:gd name="connsiteX111" fmla="*/ 2894120 w 3197934"/>
              <a:gd name="connsiteY111" fmla="*/ 47348 h 858175"/>
              <a:gd name="connsiteX112" fmla="*/ 2917794 w 3197934"/>
              <a:gd name="connsiteY112" fmla="*/ 47348 h 858175"/>
              <a:gd name="connsiteX113" fmla="*/ 2941468 w 3197934"/>
              <a:gd name="connsiteY113" fmla="*/ 38470 h 858175"/>
              <a:gd name="connsiteX114" fmla="*/ 2962182 w 3197934"/>
              <a:gd name="connsiteY114" fmla="*/ 35511 h 858175"/>
              <a:gd name="connsiteX115" fmla="*/ 2985856 w 3197934"/>
              <a:gd name="connsiteY115" fmla="*/ 26633 h 858175"/>
              <a:gd name="connsiteX116" fmla="*/ 3018408 w 3197934"/>
              <a:gd name="connsiteY116" fmla="*/ 26633 h 858175"/>
              <a:gd name="connsiteX117" fmla="*/ 3042082 w 3197934"/>
              <a:gd name="connsiteY117" fmla="*/ 26633 h 858175"/>
              <a:gd name="connsiteX118" fmla="*/ 3065755 w 3197934"/>
              <a:gd name="connsiteY118" fmla="*/ 29592 h 858175"/>
              <a:gd name="connsiteX119" fmla="*/ 3095348 w 3197934"/>
              <a:gd name="connsiteY119" fmla="*/ 26633 h 858175"/>
              <a:gd name="connsiteX120" fmla="*/ 3113103 w 3197934"/>
              <a:gd name="connsiteY120" fmla="*/ 14796 h 858175"/>
              <a:gd name="connsiteX121" fmla="*/ 3142695 w 3197934"/>
              <a:gd name="connsiteY121" fmla="*/ 11837 h 858175"/>
              <a:gd name="connsiteX122" fmla="*/ 3163410 w 3197934"/>
              <a:gd name="connsiteY122" fmla="*/ 8878 h 858175"/>
              <a:gd name="connsiteX123" fmla="*/ 3193002 w 3197934"/>
              <a:gd name="connsiteY123" fmla="*/ 2959 h 858175"/>
              <a:gd name="connsiteX124" fmla="*/ 3193002 w 3197934"/>
              <a:gd name="connsiteY124" fmla="*/ 0 h 85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197934" h="858175">
                <a:moveTo>
                  <a:pt x="0" y="858175"/>
                </a:moveTo>
                <a:cubicBezTo>
                  <a:pt x="24414" y="834501"/>
                  <a:pt x="48828" y="810828"/>
                  <a:pt x="62144" y="798991"/>
                </a:cubicBezTo>
                <a:cubicBezTo>
                  <a:pt x="75461" y="787154"/>
                  <a:pt x="79899" y="787154"/>
                  <a:pt x="79899" y="787154"/>
                </a:cubicBezTo>
                <a:cubicBezTo>
                  <a:pt x="89270" y="780742"/>
                  <a:pt x="107025" y="768906"/>
                  <a:pt x="118369" y="760521"/>
                </a:cubicBezTo>
                <a:cubicBezTo>
                  <a:pt x="129713" y="752137"/>
                  <a:pt x="136124" y="742765"/>
                  <a:pt x="147961" y="736847"/>
                </a:cubicBezTo>
                <a:cubicBezTo>
                  <a:pt x="159798" y="730929"/>
                  <a:pt x="179033" y="729942"/>
                  <a:pt x="189390" y="725010"/>
                </a:cubicBezTo>
                <a:cubicBezTo>
                  <a:pt x="199747" y="720078"/>
                  <a:pt x="200241" y="713173"/>
                  <a:pt x="210105" y="707255"/>
                </a:cubicBezTo>
                <a:cubicBezTo>
                  <a:pt x="219969" y="701337"/>
                  <a:pt x="239204" y="692951"/>
                  <a:pt x="248575" y="689499"/>
                </a:cubicBezTo>
                <a:cubicBezTo>
                  <a:pt x="257946" y="686047"/>
                  <a:pt x="258439" y="687033"/>
                  <a:pt x="266330" y="686540"/>
                </a:cubicBezTo>
                <a:cubicBezTo>
                  <a:pt x="274221" y="686047"/>
                  <a:pt x="287538" y="689499"/>
                  <a:pt x="295922" y="686540"/>
                </a:cubicBezTo>
                <a:cubicBezTo>
                  <a:pt x="304306" y="683581"/>
                  <a:pt x="307266" y="672237"/>
                  <a:pt x="316637" y="668785"/>
                </a:cubicBezTo>
                <a:cubicBezTo>
                  <a:pt x="326008" y="665333"/>
                  <a:pt x="341791" y="667305"/>
                  <a:pt x="352148" y="665825"/>
                </a:cubicBezTo>
                <a:cubicBezTo>
                  <a:pt x="362505" y="664345"/>
                  <a:pt x="370397" y="661386"/>
                  <a:pt x="378781" y="659907"/>
                </a:cubicBezTo>
                <a:cubicBezTo>
                  <a:pt x="387165" y="658428"/>
                  <a:pt x="395549" y="660400"/>
                  <a:pt x="402454" y="656948"/>
                </a:cubicBezTo>
                <a:cubicBezTo>
                  <a:pt x="409359" y="653496"/>
                  <a:pt x="415771" y="642644"/>
                  <a:pt x="420210" y="639192"/>
                </a:cubicBezTo>
                <a:cubicBezTo>
                  <a:pt x="424649" y="635740"/>
                  <a:pt x="422675" y="639192"/>
                  <a:pt x="429087" y="636233"/>
                </a:cubicBezTo>
                <a:cubicBezTo>
                  <a:pt x="435499" y="633274"/>
                  <a:pt x="447336" y="625383"/>
                  <a:pt x="458680" y="621437"/>
                </a:cubicBezTo>
                <a:cubicBezTo>
                  <a:pt x="470024" y="617491"/>
                  <a:pt x="485312" y="616505"/>
                  <a:pt x="497149" y="612559"/>
                </a:cubicBezTo>
                <a:cubicBezTo>
                  <a:pt x="508986" y="608613"/>
                  <a:pt x="521317" y="600229"/>
                  <a:pt x="529701" y="597763"/>
                </a:cubicBezTo>
                <a:cubicBezTo>
                  <a:pt x="538086" y="595297"/>
                  <a:pt x="539072" y="598749"/>
                  <a:pt x="547456" y="597763"/>
                </a:cubicBezTo>
                <a:cubicBezTo>
                  <a:pt x="555840" y="596777"/>
                  <a:pt x="572117" y="594311"/>
                  <a:pt x="580008" y="591845"/>
                </a:cubicBezTo>
                <a:cubicBezTo>
                  <a:pt x="587899" y="589379"/>
                  <a:pt x="588392" y="584447"/>
                  <a:pt x="594804" y="582967"/>
                </a:cubicBezTo>
                <a:cubicBezTo>
                  <a:pt x="601216" y="581487"/>
                  <a:pt x="607628" y="586419"/>
                  <a:pt x="618478" y="582967"/>
                </a:cubicBezTo>
                <a:cubicBezTo>
                  <a:pt x="629328" y="579515"/>
                  <a:pt x="644618" y="568665"/>
                  <a:pt x="659907" y="562253"/>
                </a:cubicBezTo>
                <a:cubicBezTo>
                  <a:pt x="675196" y="555841"/>
                  <a:pt x="696404" y="550415"/>
                  <a:pt x="710214" y="544497"/>
                </a:cubicBezTo>
                <a:cubicBezTo>
                  <a:pt x="724024" y="538579"/>
                  <a:pt x="732408" y="531674"/>
                  <a:pt x="742765" y="526742"/>
                </a:cubicBezTo>
                <a:cubicBezTo>
                  <a:pt x="753122" y="521810"/>
                  <a:pt x="762493" y="518357"/>
                  <a:pt x="772357" y="514905"/>
                </a:cubicBezTo>
                <a:cubicBezTo>
                  <a:pt x="782221" y="511453"/>
                  <a:pt x="792578" y="509973"/>
                  <a:pt x="801949" y="506027"/>
                </a:cubicBezTo>
                <a:cubicBezTo>
                  <a:pt x="811320" y="502081"/>
                  <a:pt x="821184" y="494683"/>
                  <a:pt x="828582" y="491231"/>
                </a:cubicBezTo>
                <a:cubicBezTo>
                  <a:pt x="835980" y="487779"/>
                  <a:pt x="839433" y="487286"/>
                  <a:pt x="846338" y="485313"/>
                </a:cubicBezTo>
                <a:cubicBezTo>
                  <a:pt x="853243" y="483340"/>
                  <a:pt x="861134" y="480381"/>
                  <a:pt x="870012" y="479394"/>
                </a:cubicBezTo>
                <a:cubicBezTo>
                  <a:pt x="878890" y="478408"/>
                  <a:pt x="893686" y="480873"/>
                  <a:pt x="899604" y="479394"/>
                </a:cubicBezTo>
                <a:cubicBezTo>
                  <a:pt x="905522" y="477915"/>
                  <a:pt x="899110" y="474462"/>
                  <a:pt x="905522" y="470517"/>
                </a:cubicBezTo>
                <a:cubicBezTo>
                  <a:pt x="911934" y="466572"/>
                  <a:pt x="928210" y="459173"/>
                  <a:pt x="938074" y="455721"/>
                </a:cubicBezTo>
                <a:cubicBezTo>
                  <a:pt x="947938" y="452269"/>
                  <a:pt x="959282" y="451775"/>
                  <a:pt x="964707" y="449802"/>
                </a:cubicBezTo>
                <a:cubicBezTo>
                  <a:pt x="970132" y="447829"/>
                  <a:pt x="966186" y="445857"/>
                  <a:pt x="970625" y="443884"/>
                </a:cubicBezTo>
                <a:cubicBezTo>
                  <a:pt x="975064" y="441911"/>
                  <a:pt x="986901" y="440431"/>
                  <a:pt x="991340" y="437965"/>
                </a:cubicBezTo>
                <a:cubicBezTo>
                  <a:pt x="995779" y="435499"/>
                  <a:pt x="993312" y="431061"/>
                  <a:pt x="997258" y="429088"/>
                </a:cubicBezTo>
                <a:cubicBezTo>
                  <a:pt x="1001204" y="427115"/>
                  <a:pt x="1009096" y="428101"/>
                  <a:pt x="1015014" y="426128"/>
                </a:cubicBezTo>
                <a:cubicBezTo>
                  <a:pt x="1020932" y="424155"/>
                  <a:pt x="1032769" y="417251"/>
                  <a:pt x="1032769" y="417251"/>
                </a:cubicBezTo>
                <a:cubicBezTo>
                  <a:pt x="1037701" y="414785"/>
                  <a:pt x="1036715" y="412812"/>
                  <a:pt x="1044606" y="411332"/>
                </a:cubicBezTo>
                <a:cubicBezTo>
                  <a:pt x="1052497" y="409852"/>
                  <a:pt x="1070745" y="411332"/>
                  <a:pt x="1080116" y="408373"/>
                </a:cubicBezTo>
                <a:cubicBezTo>
                  <a:pt x="1089487" y="405414"/>
                  <a:pt x="1094913" y="396536"/>
                  <a:pt x="1100831" y="393577"/>
                </a:cubicBezTo>
                <a:cubicBezTo>
                  <a:pt x="1106749" y="390618"/>
                  <a:pt x="1112175" y="393084"/>
                  <a:pt x="1115627" y="390618"/>
                </a:cubicBezTo>
                <a:cubicBezTo>
                  <a:pt x="1119080" y="388152"/>
                  <a:pt x="1117107" y="380261"/>
                  <a:pt x="1121546" y="378781"/>
                </a:cubicBezTo>
                <a:cubicBezTo>
                  <a:pt x="1125985" y="377301"/>
                  <a:pt x="1135848" y="381740"/>
                  <a:pt x="1142260" y="381740"/>
                </a:cubicBezTo>
                <a:cubicBezTo>
                  <a:pt x="1148672" y="381740"/>
                  <a:pt x="1151632" y="381247"/>
                  <a:pt x="1160016" y="378781"/>
                </a:cubicBezTo>
                <a:cubicBezTo>
                  <a:pt x="1168401" y="376315"/>
                  <a:pt x="1182703" y="369903"/>
                  <a:pt x="1192567" y="366944"/>
                </a:cubicBezTo>
                <a:cubicBezTo>
                  <a:pt x="1202431" y="363985"/>
                  <a:pt x="1210322" y="363984"/>
                  <a:pt x="1219200" y="361025"/>
                </a:cubicBezTo>
                <a:cubicBezTo>
                  <a:pt x="1228078" y="358066"/>
                  <a:pt x="1234983" y="352641"/>
                  <a:pt x="1245833" y="349189"/>
                </a:cubicBezTo>
                <a:cubicBezTo>
                  <a:pt x="1256683" y="345737"/>
                  <a:pt x="1273946" y="343270"/>
                  <a:pt x="1284303" y="340311"/>
                </a:cubicBezTo>
                <a:cubicBezTo>
                  <a:pt x="1294660" y="337352"/>
                  <a:pt x="1299593" y="334392"/>
                  <a:pt x="1307977" y="331433"/>
                </a:cubicBezTo>
                <a:cubicBezTo>
                  <a:pt x="1316361" y="328474"/>
                  <a:pt x="1322773" y="325515"/>
                  <a:pt x="1334610" y="322556"/>
                </a:cubicBezTo>
                <a:cubicBezTo>
                  <a:pt x="1346447" y="319597"/>
                  <a:pt x="1365682" y="317624"/>
                  <a:pt x="1378998" y="313678"/>
                </a:cubicBezTo>
                <a:cubicBezTo>
                  <a:pt x="1392315" y="309732"/>
                  <a:pt x="1404152" y="302335"/>
                  <a:pt x="1414509" y="298882"/>
                </a:cubicBezTo>
                <a:cubicBezTo>
                  <a:pt x="1424866" y="295429"/>
                  <a:pt x="1431278" y="295922"/>
                  <a:pt x="1441142" y="292963"/>
                </a:cubicBezTo>
                <a:cubicBezTo>
                  <a:pt x="1451006" y="290004"/>
                  <a:pt x="1461856" y="285072"/>
                  <a:pt x="1473693" y="281126"/>
                </a:cubicBezTo>
                <a:cubicBezTo>
                  <a:pt x="1485530" y="277181"/>
                  <a:pt x="1503285" y="271263"/>
                  <a:pt x="1512163" y="269290"/>
                </a:cubicBezTo>
                <a:cubicBezTo>
                  <a:pt x="1521041" y="267317"/>
                  <a:pt x="1520054" y="270770"/>
                  <a:pt x="1526959" y="269290"/>
                </a:cubicBezTo>
                <a:cubicBezTo>
                  <a:pt x="1533864" y="267810"/>
                  <a:pt x="1547180" y="262385"/>
                  <a:pt x="1553592" y="260412"/>
                </a:cubicBezTo>
                <a:cubicBezTo>
                  <a:pt x="1560004" y="258439"/>
                  <a:pt x="1556551" y="258933"/>
                  <a:pt x="1565429" y="257453"/>
                </a:cubicBezTo>
                <a:cubicBezTo>
                  <a:pt x="1574307" y="255973"/>
                  <a:pt x="1606858" y="251534"/>
                  <a:pt x="1606858" y="251534"/>
                </a:cubicBezTo>
                <a:cubicBezTo>
                  <a:pt x="1620174" y="249561"/>
                  <a:pt x="1634478" y="248082"/>
                  <a:pt x="1645328" y="245616"/>
                </a:cubicBezTo>
                <a:cubicBezTo>
                  <a:pt x="1656178" y="243150"/>
                  <a:pt x="1659138" y="238711"/>
                  <a:pt x="1671961" y="236738"/>
                </a:cubicBezTo>
                <a:cubicBezTo>
                  <a:pt x="1684784" y="234765"/>
                  <a:pt x="1708952" y="235259"/>
                  <a:pt x="1722268" y="233779"/>
                </a:cubicBezTo>
                <a:cubicBezTo>
                  <a:pt x="1735584" y="232299"/>
                  <a:pt x="1742489" y="229833"/>
                  <a:pt x="1751860" y="227860"/>
                </a:cubicBezTo>
                <a:cubicBezTo>
                  <a:pt x="1761231" y="225887"/>
                  <a:pt x="1769615" y="223421"/>
                  <a:pt x="1778493" y="221942"/>
                </a:cubicBezTo>
                <a:cubicBezTo>
                  <a:pt x="1787371" y="220463"/>
                  <a:pt x="1797235" y="220956"/>
                  <a:pt x="1805126" y="218983"/>
                </a:cubicBezTo>
                <a:cubicBezTo>
                  <a:pt x="1813017" y="217010"/>
                  <a:pt x="1816964" y="212571"/>
                  <a:pt x="1825841" y="210105"/>
                </a:cubicBezTo>
                <a:cubicBezTo>
                  <a:pt x="1834718" y="207639"/>
                  <a:pt x="1848035" y="205173"/>
                  <a:pt x="1858392" y="204187"/>
                </a:cubicBezTo>
                <a:cubicBezTo>
                  <a:pt x="1868749" y="203201"/>
                  <a:pt x="1876640" y="206160"/>
                  <a:pt x="1887984" y="204187"/>
                </a:cubicBezTo>
                <a:cubicBezTo>
                  <a:pt x="1899328" y="202214"/>
                  <a:pt x="1916097" y="194323"/>
                  <a:pt x="1926454" y="192350"/>
                </a:cubicBezTo>
                <a:cubicBezTo>
                  <a:pt x="1936811" y="190377"/>
                  <a:pt x="1943223" y="193336"/>
                  <a:pt x="1950128" y="192350"/>
                </a:cubicBezTo>
                <a:cubicBezTo>
                  <a:pt x="1957033" y="191364"/>
                  <a:pt x="1958019" y="187911"/>
                  <a:pt x="1967883" y="186431"/>
                </a:cubicBezTo>
                <a:cubicBezTo>
                  <a:pt x="1977747" y="184951"/>
                  <a:pt x="1996490" y="185938"/>
                  <a:pt x="2009313" y="183472"/>
                </a:cubicBezTo>
                <a:cubicBezTo>
                  <a:pt x="2022136" y="181006"/>
                  <a:pt x="2034959" y="174101"/>
                  <a:pt x="2044823" y="171635"/>
                </a:cubicBezTo>
                <a:cubicBezTo>
                  <a:pt x="2054687" y="169169"/>
                  <a:pt x="2068497" y="168676"/>
                  <a:pt x="2068497" y="168676"/>
                </a:cubicBezTo>
                <a:cubicBezTo>
                  <a:pt x="2080827" y="167196"/>
                  <a:pt x="2106967" y="165224"/>
                  <a:pt x="2118804" y="162758"/>
                </a:cubicBezTo>
                <a:cubicBezTo>
                  <a:pt x="2130641" y="160292"/>
                  <a:pt x="2130147" y="155360"/>
                  <a:pt x="2139518" y="153880"/>
                </a:cubicBezTo>
                <a:cubicBezTo>
                  <a:pt x="2148889" y="152400"/>
                  <a:pt x="2165165" y="152894"/>
                  <a:pt x="2175029" y="153880"/>
                </a:cubicBezTo>
                <a:cubicBezTo>
                  <a:pt x="2184893" y="154866"/>
                  <a:pt x="2192785" y="159305"/>
                  <a:pt x="2198703" y="159798"/>
                </a:cubicBezTo>
                <a:cubicBezTo>
                  <a:pt x="2204621" y="160291"/>
                  <a:pt x="2204622" y="160785"/>
                  <a:pt x="2210540" y="156839"/>
                </a:cubicBezTo>
                <a:cubicBezTo>
                  <a:pt x="2216458" y="152893"/>
                  <a:pt x="2226816" y="139083"/>
                  <a:pt x="2234214" y="136124"/>
                </a:cubicBezTo>
                <a:cubicBezTo>
                  <a:pt x="2241612" y="133165"/>
                  <a:pt x="2248517" y="139084"/>
                  <a:pt x="2254928" y="139084"/>
                </a:cubicBezTo>
                <a:cubicBezTo>
                  <a:pt x="2261339" y="139084"/>
                  <a:pt x="2266765" y="138097"/>
                  <a:pt x="2272683" y="136124"/>
                </a:cubicBezTo>
                <a:cubicBezTo>
                  <a:pt x="2278601" y="134151"/>
                  <a:pt x="2285014" y="128726"/>
                  <a:pt x="2290439" y="127247"/>
                </a:cubicBezTo>
                <a:cubicBezTo>
                  <a:pt x="2295864" y="125768"/>
                  <a:pt x="2296357" y="128727"/>
                  <a:pt x="2305235" y="127247"/>
                </a:cubicBezTo>
                <a:cubicBezTo>
                  <a:pt x="2314113" y="125767"/>
                  <a:pt x="2333841" y="119355"/>
                  <a:pt x="2343705" y="118369"/>
                </a:cubicBezTo>
                <a:cubicBezTo>
                  <a:pt x="2353569" y="117383"/>
                  <a:pt x="2358007" y="120835"/>
                  <a:pt x="2364419" y="121328"/>
                </a:cubicBezTo>
                <a:cubicBezTo>
                  <a:pt x="2370831" y="121821"/>
                  <a:pt x="2374284" y="121821"/>
                  <a:pt x="2382175" y="121328"/>
                </a:cubicBezTo>
                <a:cubicBezTo>
                  <a:pt x="2390066" y="120835"/>
                  <a:pt x="2404369" y="119848"/>
                  <a:pt x="2411767" y="118369"/>
                </a:cubicBezTo>
                <a:cubicBezTo>
                  <a:pt x="2419165" y="116890"/>
                  <a:pt x="2420645" y="114424"/>
                  <a:pt x="2426563" y="112451"/>
                </a:cubicBezTo>
                <a:cubicBezTo>
                  <a:pt x="2432481" y="110478"/>
                  <a:pt x="2439880" y="108505"/>
                  <a:pt x="2447278" y="106532"/>
                </a:cubicBezTo>
                <a:cubicBezTo>
                  <a:pt x="2454676" y="104559"/>
                  <a:pt x="2463553" y="102587"/>
                  <a:pt x="2470951" y="100614"/>
                </a:cubicBezTo>
                <a:cubicBezTo>
                  <a:pt x="2478349" y="98641"/>
                  <a:pt x="2481309" y="95681"/>
                  <a:pt x="2491666" y="94695"/>
                </a:cubicBezTo>
                <a:cubicBezTo>
                  <a:pt x="2502023" y="93709"/>
                  <a:pt x="2523724" y="95188"/>
                  <a:pt x="2533095" y="94695"/>
                </a:cubicBezTo>
                <a:cubicBezTo>
                  <a:pt x="2542466" y="94202"/>
                  <a:pt x="2541973" y="92229"/>
                  <a:pt x="2547891" y="91736"/>
                </a:cubicBezTo>
                <a:cubicBezTo>
                  <a:pt x="2553809" y="91243"/>
                  <a:pt x="2562687" y="93216"/>
                  <a:pt x="2568606" y="91736"/>
                </a:cubicBezTo>
                <a:cubicBezTo>
                  <a:pt x="2574525" y="90256"/>
                  <a:pt x="2576004" y="84338"/>
                  <a:pt x="2583402" y="82858"/>
                </a:cubicBezTo>
                <a:cubicBezTo>
                  <a:pt x="2590800" y="81378"/>
                  <a:pt x="2605103" y="83351"/>
                  <a:pt x="2612994" y="82858"/>
                </a:cubicBezTo>
                <a:cubicBezTo>
                  <a:pt x="2620885" y="82365"/>
                  <a:pt x="2625324" y="80885"/>
                  <a:pt x="2630749" y="79899"/>
                </a:cubicBezTo>
                <a:cubicBezTo>
                  <a:pt x="2636174" y="78913"/>
                  <a:pt x="2637162" y="76940"/>
                  <a:pt x="2645546" y="76940"/>
                </a:cubicBezTo>
                <a:cubicBezTo>
                  <a:pt x="2653930" y="76940"/>
                  <a:pt x="2671192" y="79899"/>
                  <a:pt x="2681056" y="79899"/>
                </a:cubicBezTo>
                <a:cubicBezTo>
                  <a:pt x="2690920" y="79899"/>
                  <a:pt x="2704730" y="76940"/>
                  <a:pt x="2704730" y="76940"/>
                </a:cubicBezTo>
                <a:cubicBezTo>
                  <a:pt x="2712128" y="75954"/>
                  <a:pt x="2719033" y="73981"/>
                  <a:pt x="2725445" y="73981"/>
                </a:cubicBezTo>
                <a:cubicBezTo>
                  <a:pt x="2731857" y="73981"/>
                  <a:pt x="2737282" y="76940"/>
                  <a:pt x="2743200" y="76940"/>
                </a:cubicBezTo>
                <a:cubicBezTo>
                  <a:pt x="2749118" y="76940"/>
                  <a:pt x="2754543" y="75954"/>
                  <a:pt x="2760955" y="73981"/>
                </a:cubicBezTo>
                <a:cubicBezTo>
                  <a:pt x="2767367" y="72008"/>
                  <a:pt x="2781670" y="65103"/>
                  <a:pt x="2781670" y="65103"/>
                </a:cubicBezTo>
                <a:cubicBezTo>
                  <a:pt x="2788575" y="62144"/>
                  <a:pt x="2794493" y="59184"/>
                  <a:pt x="2802384" y="56225"/>
                </a:cubicBezTo>
                <a:cubicBezTo>
                  <a:pt x="2810275" y="53266"/>
                  <a:pt x="2818167" y="48827"/>
                  <a:pt x="2829017" y="47348"/>
                </a:cubicBezTo>
                <a:cubicBezTo>
                  <a:pt x="2839867" y="45869"/>
                  <a:pt x="2867487" y="47348"/>
                  <a:pt x="2867487" y="47348"/>
                </a:cubicBezTo>
                <a:lnTo>
                  <a:pt x="2894120" y="47348"/>
                </a:lnTo>
                <a:cubicBezTo>
                  <a:pt x="2902504" y="47348"/>
                  <a:pt x="2909903" y="48828"/>
                  <a:pt x="2917794" y="47348"/>
                </a:cubicBezTo>
                <a:cubicBezTo>
                  <a:pt x="2925685" y="45868"/>
                  <a:pt x="2934070" y="40443"/>
                  <a:pt x="2941468" y="38470"/>
                </a:cubicBezTo>
                <a:cubicBezTo>
                  <a:pt x="2948866" y="36497"/>
                  <a:pt x="2954784" y="37484"/>
                  <a:pt x="2962182" y="35511"/>
                </a:cubicBezTo>
                <a:cubicBezTo>
                  <a:pt x="2969580" y="33538"/>
                  <a:pt x="2976485" y="28113"/>
                  <a:pt x="2985856" y="26633"/>
                </a:cubicBezTo>
                <a:cubicBezTo>
                  <a:pt x="2995227" y="25153"/>
                  <a:pt x="3018408" y="26633"/>
                  <a:pt x="3018408" y="26633"/>
                </a:cubicBezTo>
                <a:cubicBezTo>
                  <a:pt x="3027779" y="26633"/>
                  <a:pt x="3034191" y="26140"/>
                  <a:pt x="3042082" y="26633"/>
                </a:cubicBezTo>
                <a:cubicBezTo>
                  <a:pt x="3049973" y="27126"/>
                  <a:pt x="3056877" y="29592"/>
                  <a:pt x="3065755" y="29592"/>
                </a:cubicBezTo>
                <a:cubicBezTo>
                  <a:pt x="3074633" y="29592"/>
                  <a:pt x="3087457" y="29099"/>
                  <a:pt x="3095348" y="26633"/>
                </a:cubicBezTo>
                <a:cubicBezTo>
                  <a:pt x="3103239" y="24167"/>
                  <a:pt x="3105212" y="17262"/>
                  <a:pt x="3113103" y="14796"/>
                </a:cubicBezTo>
                <a:cubicBezTo>
                  <a:pt x="3120994" y="12330"/>
                  <a:pt x="3134311" y="12823"/>
                  <a:pt x="3142695" y="11837"/>
                </a:cubicBezTo>
                <a:cubicBezTo>
                  <a:pt x="3151079" y="10851"/>
                  <a:pt x="3155026" y="10358"/>
                  <a:pt x="3163410" y="8878"/>
                </a:cubicBezTo>
                <a:cubicBezTo>
                  <a:pt x="3171794" y="7398"/>
                  <a:pt x="3188070" y="4439"/>
                  <a:pt x="3193002" y="2959"/>
                </a:cubicBezTo>
                <a:cubicBezTo>
                  <a:pt x="3197934" y="1479"/>
                  <a:pt x="3195468" y="739"/>
                  <a:pt x="3193002" y="0"/>
                </a:cubicBezTo>
              </a:path>
            </a:pathLst>
          </a:cu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7937721" y="862435"/>
            <a:ext cx="12062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kern="0" dirty="0" err="1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Darbepoetin</a:t>
            </a:r>
            <a:r>
              <a:rPr lang="en-US" sz="90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900" kern="0" dirty="0" err="1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alfa</a:t>
            </a:r>
            <a:endParaRPr lang="nl-NL" sz="900" dirty="0"/>
          </a:p>
        </p:txBody>
      </p:sp>
      <p:sp>
        <p:nvSpPr>
          <p:cNvPr id="224" name="Rectangle 223"/>
          <p:cNvSpPr/>
          <p:nvPr/>
        </p:nvSpPr>
        <p:spPr>
          <a:xfrm>
            <a:off x="7937721" y="1022857"/>
            <a:ext cx="10283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Placebo</a:t>
            </a:r>
            <a:endParaRPr lang="nl-NL" sz="900" dirty="0"/>
          </a:p>
        </p:txBody>
      </p:sp>
      <p:sp>
        <p:nvSpPr>
          <p:cNvPr id="225" name="Oval 224"/>
          <p:cNvSpPr/>
          <p:nvPr/>
        </p:nvSpPr>
        <p:spPr bwMode="auto">
          <a:xfrm>
            <a:off x="7860212" y="1095014"/>
            <a:ext cx="82309" cy="80211"/>
          </a:xfrm>
          <a:prstGeom prst="ellipse">
            <a:avLst/>
          </a:prstGeom>
          <a:solidFill>
            <a:schemeClr val="accent3">
              <a:lumMod val="25000"/>
            </a:schemeClr>
          </a:solidFill>
          <a:ln w="127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7855782" y="936831"/>
            <a:ext cx="82309" cy="80211"/>
          </a:xfrm>
          <a:prstGeom prst="ellipse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5"/>
          <p:cNvSpPr>
            <a:spLocks/>
          </p:cNvSpPr>
          <p:nvPr/>
        </p:nvSpPr>
        <p:spPr bwMode="auto">
          <a:xfrm>
            <a:off x="7516060" y="1989221"/>
            <a:ext cx="936625" cy="1660358"/>
          </a:xfrm>
          <a:prstGeom prst="ellipse">
            <a:avLst/>
          </a:prstGeom>
          <a:solidFill>
            <a:schemeClr val="tx1"/>
          </a:solidFill>
          <a:ln w="571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76950" y="606592"/>
            <a:ext cx="3328789" cy="4129512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endParaRPr lang="en-US" sz="1050" b="1" dirty="0" smtClean="0">
              <a:cs typeface="Arial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1050" dirty="0" smtClean="0">
              <a:cs typeface="Arial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1050" dirty="0" smtClean="0">
              <a:cs typeface="Arial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Any event of interest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Cardiac failure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Ischemic heart disease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err="1" smtClean="0">
                <a:cs typeface="Arial" pitchFamily="34" charset="0"/>
              </a:rPr>
              <a:t>Cerebrovascular</a:t>
            </a:r>
            <a:r>
              <a:rPr lang="en-US" sz="1050" dirty="0" smtClean="0">
                <a:cs typeface="Arial" pitchFamily="34" charset="0"/>
              </a:rPr>
              <a:t> disorder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Any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Hemorrhagic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Ischemic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Embolic and thrombotic events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Any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Arterial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Venous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Vessel type </a:t>
            </a:r>
            <a:r>
              <a:rPr lang="en-US" sz="1050" dirty="0" err="1" smtClean="0">
                <a:cs typeface="Arial" pitchFamily="34" charset="0"/>
              </a:rPr>
              <a:t>unspec</a:t>
            </a:r>
            <a:r>
              <a:rPr lang="en-US" sz="1050" dirty="0" smtClean="0">
                <a:cs typeface="Arial" pitchFamily="34" charset="0"/>
              </a:rPr>
              <a:t>. and mixed arterial and venous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err="1" smtClean="0">
                <a:cs typeface="Arial" pitchFamily="34" charset="0"/>
              </a:rPr>
              <a:t>Hemodialysis</a:t>
            </a:r>
            <a:r>
              <a:rPr lang="en-US" sz="1050" dirty="0" smtClean="0">
                <a:cs typeface="Arial" pitchFamily="34" charset="0"/>
              </a:rPr>
              <a:t>-related vascular access thrombosis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Hypertension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Cancer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Convulsions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Hypersensitivity reactions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050" dirty="0" smtClean="0">
                <a:cs typeface="Arial" pitchFamily="34" charset="0"/>
              </a:rPr>
              <a:t>Antibody-mediated pure red-cell </a:t>
            </a:r>
            <a:r>
              <a:rPr lang="en-US" sz="1050" dirty="0" err="1" smtClean="0">
                <a:cs typeface="Arial" pitchFamily="34" charset="0"/>
              </a:rPr>
              <a:t>aplasia</a:t>
            </a:r>
            <a:endParaRPr lang="en-US" sz="1050" dirty="0" smtClean="0">
              <a:cs typeface="Arial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3641558" y="606592"/>
            <a:ext cx="1447990" cy="41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35038" rtl="0" eaLnBrk="0" fontAlgn="base" latinLnBrk="0" hangingPunct="0">
              <a:spcBef>
                <a:spcPts val="3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kern="0" dirty="0" err="1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Darbepoetin</a:t>
            </a:r>
            <a:r>
              <a:rPr lang="en-US" sz="105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 Alfa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N=1133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660 (58.3)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438 (38.7)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155 (13.7)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endParaRPr lang="en-US" sz="105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61 (5.4)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39 (3.4)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51 (4.5)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endParaRPr lang="en-US" sz="105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153 (13.5)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87 (7.7)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29 (2.6)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51 (4.5</a:t>
            </a:r>
            <a:r>
              <a:rPr lang="en-US" sz="105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)</a:t>
            </a:r>
            <a:endParaRPr lang="en-US" sz="105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 (0.1</a:t>
            </a:r>
            <a:r>
              <a:rPr lang="en-US" sz="105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)</a:t>
            </a:r>
            <a:endParaRPr lang="en-US" sz="105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81 (7.1)</a:t>
            </a:r>
            <a:endParaRPr lang="en-US" sz="1050" b="0" kern="0" dirty="0" smtClean="0"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69 (6.1)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4 (0.4)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99 (8.7)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4684295" y="606592"/>
            <a:ext cx="1488246" cy="41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defTabSz="935038">
              <a:spcBef>
                <a:spcPts val="300"/>
              </a:spcBef>
              <a:buSzPct val="75000"/>
              <a:defRPr/>
            </a:pPr>
            <a:endParaRPr lang="en-US" sz="105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Placebo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N=1140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662 (58.1)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459 (40.3)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164 (14.4)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endParaRPr lang="en-US" sz="105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45 (3.9)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30 (2.6)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32 (2.8)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endParaRPr lang="en-US" sz="105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114 (10.0)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73 (6.4)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20 (1.8)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27 (2.4</a:t>
            </a:r>
            <a:r>
              <a:rPr lang="en-US" sz="105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)</a:t>
            </a:r>
            <a:endParaRPr lang="en-US" sz="105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69 (6.1)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68 (6.0)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5 (0.4)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96 (8.4)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087623" y="1224922"/>
            <a:ext cx="936000" cy="0"/>
          </a:xfrm>
          <a:prstGeom prst="line">
            <a:avLst/>
          </a:pr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126765" y="1224922"/>
            <a:ext cx="936000" cy="0"/>
          </a:xfrm>
          <a:prstGeom prst="line">
            <a:avLst/>
          </a:prstGeom>
          <a:noFill/>
          <a:ln w="3175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itel 1"/>
          <p:cNvSpPr txBox="1">
            <a:spLocks/>
          </p:cNvSpPr>
          <p:nvPr/>
        </p:nvSpPr>
        <p:spPr>
          <a:xfrm>
            <a:off x="1143000" y="277229"/>
            <a:ext cx="6858000" cy="857250"/>
          </a:xfrm>
          <a:prstGeom prst="rect">
            <a:avLst/>
          </a:prstGeom>
        </p:spPr>
        <p:txBody>
          <a:bodyPr vert="horz"/>
          <a:lstStyle/>
          <a:p>
            <a:pPr lvl="0" algn="l" defTabSz="935038"/>
            <a:r>
              <a:rPr lang="en-US" sz="2400" kern="0" dirty="0" smtClean="0">
                <a:solidFill>
                  <a:srgbClr val="E38E10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Adverse Events of Interest</a:t>
            </a: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 bwMode="auto">
          <a:xfrm>
            <a:off x="7443536" y="613220"/>
            <a:ext cx="798415" cy="41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defTabSz="935038">
              <a:spcBef>
                <a:spcPts val="300"/>
              </a:spcBef>
              <a:buSzPct val="75000"/>
              <a:defRPr/>
            </a:pPr>
            <a:endParaRPr lang="en-US" sz="105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P-value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endParaRPr lang="en-US" sz="105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0.93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0.43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0.63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endParaRPr lang="en-US" sz="105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0.10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0.26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0.03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endParaRPr lang="en-US" sz="105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0.009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0.24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0.19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0.005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0.50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0.29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0.90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1.00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0.79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NA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7579895" y="1231550"/>
            <a:ext cx="552281" cy="0"/>
          </a:xfrm>
          <a:prstGeom prst="line">
            <a:avLst/>
          </a:prstGeom>
          <a:noFill/>
          <a:ln w="3175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jdelijke aanduiding voor inhoud 2"/>
          <p:cNvSpPr txBox="1">
            <a:spLocks/>
          </p:cNvSpPr>
          <p:nvPr/>
        </p:nvSpPr>
        <p:spPr bwMode="auto">
          <a:xfrm>
            <a:off x="5573307" y="613221"/>
            <a:ext cx="1882588" cy="41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defTabSz="935038">
              <a:spcBef>
                <a:spcPts val="300"/>
              </a:spcBef>
              <a:buSzPct val="75000"/>
              <a:defRPr/>
            </a:pPr>
            <a:endParaRPr lang="en-US" sz="105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Risk Difference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95% CI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0.2 (−3.9 to 4.2)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−1.6 (−5.6 to 2.4)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−0.7 (−3.6 to 2.2)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endParaRPr lang="en-US" sz="105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1.4 (−0.3 to 3.2)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0.8 (−0.6 to 2.2)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1.7 (0.2 to 3.2)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endParaRPr lang="en-US" sz="105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3.5 (0.9 to 6.1)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1.3 (−0.8 to 3.4)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0.8 (−0.4 to 2.0)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2.1 (0.6 to 3.6</a:t>
            </a:r>
            <a:r>
              <a:rPr lang="en-US" sz="105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)</a:t>
            </a:r>
            <a:endParaRPr lang="en-US" sz="105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0.1 (−0.1 to 0.3)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1.1 (−0.9 to 3.1</a:t>
            </a:r>
            <a:r>
              <a:rPr lang="en-US" sz="105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)</a:t>
            </a:r>
            <a:endParaRPr lang="en-US" sz="105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0.1 (−1.8 to 2.1)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−0.1 (−0.6 to 0.4)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0.3 (−2.0 to 2.6)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05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NA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280484" y="1227221"/>
            <a:ext cx="1187116" cy="0"/>
          </a:xfrm>
          <a:prstGeom prst="line">
            <a:avLst/>
          </a:prstGeom>
          <a:noFill/>
          <a:ln w="3175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Conclusies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3891" y="1013988"/>
            <a:ext cx="6515877" cy="3556884"/>
          </a:xfrm>
        </p:spPr>
        <p:txBody>
          <a:bodyPr/>
          <a:lstStyle/>
          <a:p>
            <a:pPr marL="265113" indent="-265113">
              <a:spcBef>
                <a:spcPts val="600"/>
              </a:spcBef>
            </a:pPr>
            <a:r>
              <a:rPr lang="nl-NL" sz="1200" b="1" dirty="0" smtClean="0"/>
              <a:t>Geen positief effect, ook niet in subgroepen</a:t>
            </a:r>
          </a:p>
          <a:p>
            <a:pPr marL="265113" indent="-265113">
              <a:spcBef>
                <a:spcPts val="600"/>
              </a:spcBef>
            </a:pPr>
            <a:endParaRPr lang="nl-NL" sz="1200" b="1" dirty="0" smtClean="0"/>
          </a:p>
          <a:p>
            <a:pPr marL="265113" indent="-265113">
              <a:spcBef>
                <a:spcPts val="600"/>
              </a:spcBef>
            </a:pPr>
            <a:r>
              <a:rPr lang="nl-NL" sz="1200" b="1" dirty="0" smtClean="0"/>
              <a:t>Wel nadeel, meer onbloedige </a:t>
            </a:r>
            <a:r>
              <a:rPr lang="nl-NL" sz="1200" b="1" dirty="0" err="1" smtClean="0"/>
              <a:t>CVA’s</a:t>
            </a:r>
            <a:r>
              <a:rPr lang="nl-NL" sz="1200" b="1" dirty="0" smtClean="0"/>
              <a:t> en </a:t>
            </a:r>
            <a:r>
              <a:rPr lang="nl-NL" sz="1200" b="1" dirty="0" err="1" smtClean="0"/>
              <a:t>trombo-embolieën</a:t>
            </a:r>
            <a:r>
              <a:rPr lang="nl-NL" sz="1200" b="1" dirty="0" smtClean="0"/>
              <a:t> </a:t>
            </a:r>
          </a:p>
          <a:p>
            <a:pPr marL="265113" indent="-265113">
              <a:spcBef>
                <a:spcPts val="600"/>
              </a:spcBef>
            </a:pPr>
            <a:endParaRPr lang="nl-NL" sz="1200" b="1" dirty="0" smtClean="0"/>
          </a:p>
          <a:p>
            <a:pPr marL="265113" indent="-265113">
              <a:spcBef>
                <a:spcPts val="600"/>
              </a:spcBef>
            </a:pPr>
            <a:r>
              <a:rPr lang="nl-NL" sz="1200" b="1" dirty="0" smtClean="0"/>
              <a:t>Geen plaats voor EPO in </a:t>
            </a:r>
            <a:r>
              <a:rPr lang="nl-NL" sz="1200" b="1" dirty="0" err="1" smtClean="0"/>
              <a:t>systolisch</a:t>
            </a:r>
            <a:r>
              <a:rPr lang="nl-NL" sz="1200" b="1" dirty="0" smtClean="0"/>
              <a:t> HF</a:t>
            </a:r>
          </a:p>
          <a:p>
            <a:pPr marL="265113" indent="-265113">
              <a:spcBef>
                <a:spcPts val="600"/>
              </a:spcBef>
            </a:pPr>
            <a:endParaRPr lang="nl-NL" sz="1200" b="1" dirty="0" smtClean="0"/>
          </a:p>
          <a:p>
            <a:pPr marL="265113" indent="-265113">
              <a:spcBef>
                <a:spcPts val="600"/>
              </a:spcBef>
            </a:pPr>
            <a:r>
              <a:rPr lang="nl-NL" sz="1200" b="1" dirty="0" err="1" smtClean="0"/>
              <a:t>Hb</a:t>
            </a:r>
            <a:r>
              <a:rPr lang="nl-NL" sz="1200" b="1" dirty="0" smtClean="0"/>
              <a:t> </a:t>
            </a:r>
            <a:r>
              <a:rPr lang="nl-NL" sz="1200" b="1" dirty="0" err="1" smtClean="0"/>
              <a:t>titrated</a:t>
            </a:r>
            <a:r>
              <a:rPr lang="nl-NL" sz="1200" b="1" dirty="0" smtClean="0"/>
              <a:t> EPO?</a:t>
            </a:r>
            <a:endParaRPr lang="en-US" sz="12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" y="1919772"/>
            <a:ext cx="4556776" cy="3223727"/>
          </a:xfrm>
          <a:prstGeom prst="rect">
            <a:avLst/>
          </a:prstGeom>
        </p:spPr>
      </p:pic>
      <p:pic>
        <p:nvPicPr>
          <p:cNvPr id="7" name="Tijdelijke aanduiding voor inhoud 6" descr="2013-03-11 16.19.18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4" b="22774"/>
          <a:stretch>
            <a:fillRect/>
          </a:stretch>
        </p:blipFill>
        <p:spPr>
          <a:xfrm>
            <a:off x="3570380" y="195487"/>
            <a:ext cx="5420247" cy="2235695"/>
          </a:xfr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5" y="2733768"/>
            <a:ext cx="3902923" cy="22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88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7081"/>
            <a:ext cx="9144000" cy="164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46023" y="217961"/>
            <a:ext cx="8229285" cy="857355"/>
          </a:xfrm>
          <a:prstGeom prst="rect">
            <a:avLst/>
          </a:prstGeom>
        </p:spPr>
        <p:txBody>
          <a:bodyPr lIns="91431" tIns="45715" rIns="91431" bIns="45715"/>
          <a:lstStyle/>
          <a:p>
            <a:pPr defTabSz="934945">
              <a:defRPr/>
            </a:pPr>
            <a:endParaRPr lang="nl-NL" altLang="ko-KR" sz="3600" dirty="0">
              <a:solidFill>
                <a:srgbClr val="E18E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pic>
        <p:nvPicPr>
          <p:cNvPr id="19461" name="Afbeelding 9" descr="bal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49462"/>
            <a:ext cx="9144000" cy="5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2055"/>
          <p:cNvSpPr txBox="1">
            <a:spLocks noChangeArrowheads="1"/>
          </p:cNvSpPr>
          <p:nvPr/>
        </p:nvSpPr>
        <p:spPr bwMode="auto">
          <a:xfrm>
            <a:off x="1225545" y="1931944"/>
            <a:ext cx="6669078" cy="114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0636" tIns="20318" rIns="40636" bIns="20318">
            <a:spAutoFit/>
          </a:bodyPr>
          <a:lstStyle/>
          <a:p>
            <a:pPr algn="l"/>
            <a:r>
              <a:rPr lang="en-US" sz="1800" dirty="0" smtClean="0">
                <a:solidFill>
                  <a:srgbClr val="E38E10"/>
                </a:solidFill>
              </a:rPr>
              <a:t>RELAX</a:t>
            </a:r>
          </a:p>
          <a:p>
            <a:pPr algn="l"/>
            <a:r>
              <a:rPr lang="en-US" sz="1800" smtClean="0">
                <a:solidFill>
                  <a:srgbClr val="E38E10"/>
                </a:solidFill>
              </a:rPr>
              <a:t>Effect of Phosphodiesterase-5 Inhibition on Exercise Capacity and Clinical Status in Heart Failure with Preserved Ejection Fraction</a:t>
            </a:r>
            <a:endParaRPr lang="en-US" sz="1800" dirty="0" smtClean="0">
              <a:solidFill>
                <a:srgbClr val="E38E10"/>
              </a:solidFill>
            </a:endParaRPr>
          </a:p>
        </p:txBody>
      </p:sp>
      <p:sp>
        <p:nvSpPr>
          <p:cNvPr id="8" name="제목 2"/>
          <p:cNvSpPr txBox="1">
            <a:spLocks/>
          </p:cNvSpPr>
          <p:nvPr/>
        </p:nvSpPr>
        <p:spPr>
          <a:xfrm>
            <a:off x="457200" y="168201"/>
            <a:ext cx="8229600" cy="648296"/>
          </a:xfrm>
          <a:prstGeom prst="rect">
            <a:avLst/>
          </a:prstGeom>
          <a:effectLst/>
        </p:spPr>
        <p:txBody>
          <a:bodyPr lIns="91431" tIns="45715" rIns="91431" bIns="45715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>
              <a:defRPr/>
            </a:pPr>
            <a:endParaRPr lang="nl-NL" altLang="ko-KR" sz="1800" dirty="0" smtClean="0">
              <a:solidFill>
                <a:srgbClr val="E18E1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7081"/>
            <a:ext cx="9144000" cy="164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46023" y="217961"/>
            <a:ext cx="8229285" cy="857355"/>
          </a:xfrm>
          <a:prstGeom prst="rect">
            <a:avLst/>
          </a:prstGeom>
        </p:spPr>
        <p:txBody>
          <a:bodyPr lIns="91431" tIns="45715" rIns="91431" bIns="45715"/>
          <a:lstStyle/>
          <a:p>
            <a:pPr defTabSz="934945">
              <a:defRPr/>
            </a:pPr>
            <a:endParaRPr lang="nl-NL" altLang="ko-KR" sz="3600" dirty="0">
              <a:solidFill>
                <a:srgbClr val="E18E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pic>
        <p:nvPicPr>
          <p:cNvPr id="19461" name="Afbeelding 9" descr="bal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49462"/>
            <a:ext cx="9144000" cy="5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2055"/>
          <p:cNvSpPr txBox="1">
            <a:spLocks noChangeArrowheads="1"/>
          </p:cNvSpPr>
          <p:nvPr/>
        </p:nvSpPr>
        <p:spPr bwMode="auto">
          <a:xfrm>
            <a:off x="1225545" y="1931944"/>
            <a:ext cx="6669078" cy="114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0636" tIns="20318" rIns="40636" bIns="20318">
            <a:spAutoFit/>
          </a:bodyPr>
          <a:lstStyle/>
          <a:p>
            <a:pPr algn="l"/>
            <a:r>
              <a:rPr lang="en-US" sz="1800" dirty="0" smtClean="0">
                <a:solidFill>
                  <a:srgbClr val="E38E10"/>
                </a:solidFill>
              </a:rPr>
              <a:t>ASTRONAUT</a:t>
            </a:r>
          </a:p>
          <a:p>
            <a:pPr algn="l"/>
            <a:r>
              <a:rPr lang="en-US" sz="1800" dirty="0" smtClean="0">
                <a:solidFill>
                  <a:srgbClr val="E38E10"/>
                </a:solidFill>
              </a:rPr>
              <a:t>Effect of </a:t>
            </a:r>
            <a:r>
              <a:rPr lang="en-US" sz="1800" dirty="0" err="1" smtClean="0">
                <a:solidFill>
                  <a:srgbClr val="E38E10"/>
                </a:solidFill>
              </a:rPr>
              <a:t>Aliskiren</a:t>
            </a:r>
            <a:r>
              <a:rPr lang="en-US" sz="1800" dirty="0" smtClean="0">
                <a:solidFill>
                  <a:srgbClr val="E38E10"/>
                </a:solidFill>
              </a:rPr>
              <a:t> on Post-discharge Mortality and Heart Failure Readmissions Among Patients Hospitalized for Heart Failure: </a:t>
            </a:r>
            <a:r>
              <a:rPr lang="en-US" sz="1800" dirty="0" err="1" smtClean="0">
                <a:solidFill>
                  <a:srgbClr val="E38E10"/>
                </a:solidFill>
              </a:rPr>
              <a:t>AliSkiren</a:t>
            </a:r>
            <a:r>
              <a:rPr lang="en-US" sz="1800" dirty="0" smtClean="0">
                <a:solidFill>
                  <a:srgbClr val="E38E10"/>
                </a:solidFill>
              </a:rPr>
              <a:t> </a:t>
            </a:r>
            <a:r>
              <a:rPr lang="en-US" sz="1800" dirty="0" err="1" smtClean="0">
                <a:solidFill>
                  <a:srgbClr val="E38E10"/>
                </a:solidFill>
              </a:rPr>
              <a:t>TRial</a:t>
            </a:r>
            <a:r>
              <a:rPr lang="en-US" sz="1800" dirty="0" smtClean="0">
                <a:solidFill>
                  <a:srgbClr val="E38E10"/>
                </a:solidFill>
              </a:rPr>
              <a:t> ON Acute heart failure </a:t>
            </a:r>
            <a:r>
              <a:rPr lang="en-US" sz="1800" smtClean="0">
                <a:solidFill>
                  <a:srgbClr val="E38E10"/>
                </a:solidFill>
              </a:rPr>
              <a:t>oUTcomes</a:t>
            </a:r>
            <a:endParaRPr lang="en-US" sz="1800" dirty="0" smtClean="0">
              <a:solidFill>
                <a:srgbClr val="E38E10"/>
              </a:solidFill>
            </a:endParaRPr>
          </a:p>
        </p:txBody>
      </p:sp>
      <p:sp>
        <p:nvSpPr>
          <p:cNvPr id="8" name="제목 2"/>
          <p:cNvSpPr txBox="1">
            <a:spLocks/>
          </p:cNvSpPr>
          <p:nvPr/>
        </p:nvSpPr>
        <p:spPr>
          <a:xfrm>
            <a:off x="457200" y="168201"/>
            <a:ext cx="8229600" cy="648296"/>
          </a:xfrm>
          <a:prstGeom prst="rect">
            <a:avLst/>
          </a:prstGeom>
          <a:effectLst/>
        </p:spPr>
        <p:txBody>
          <a:bodyPr lIns="91431" tIns="45715" rIns="91431" bIns="45715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>
              <a:defRPr/>
            </a:pPr>
            <a:endParaRPr lang="nl-NL" altLang="ko-KR" sz="1800" dirty="0" smtClean="0">
              <a:solidFill>
                <a:srgbClr val="E18E1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Background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3891" y="1013988"/>
            <a:ext cx="6515877" cy="3556884"/>
          </a:xfrm>
        </p:spPr>
        <p:txBody>
          <a:bodyPr/>
          <a:lstStyle/>
          <a:p>
            <a:pPr marL="265113" indent="-265113">
              <a:spcBef>
                <a:spcPts val="600"/>
              </a:spcBef>
              <a:buNone/>
            </a:pPr>
            <a:r>
              <a:rPr lang="en-US" sz="1200" b="1" dirty="0" smtClean="0"/>
              <a:t>Experimental HF: PDE-5 inhibition</a:t>
            </a:r>
          </a:p>
          <a:p>
            <a:pPr marL="673100" lvl="1" indent="-265113">
              <a:spcBef>
                <a:spcPts val="600"/>
              </a:spcBef>
            </a:pPr>
            <a:r>
              <a:rPr lang="en-US" sz="1200" b="1" dirty="0" smtClean="0"/>
              <a:t>Reversed cardiac remodeling and dysfunction</a:t>
            </a:r>
          </a:p>
          <a:p>
            <a:pPr marL="673100" lvl="1" indent="-265113">
              <a:spcBef>
                <a:spcPts val="600"/>
              </a:spcBef>
            </a:pPr>
            <a:r>
              <a:rPr lang="en-US" sz="1200" b="1" dirty="0" smtClean="0"/>
              <a:t>Improved vascular and renal function</a:t>
            </a:r>
          </a:p>
          <a:p>
            <a:pPr marL="265113" indent="-265113">
              <a:spcBef>
                <a:spcPts val="600"/>
              </a:spcBef>
              <a:buNone/>
            </a:pPr>
            <a:endParaRPr lang="en-US" sz="1200" b="1" dirty="0" smtClean="0"/>
          </a:p>
          <a:p>
            <a:pPr marL="265113" indent="-265113">
              <a:spcBef>
                <a:spcPts val="600"/>
              </a:spcBef>
              <a:buNone/>
            </a:pPr>
            <a:r>
              <a:rPr lang="en-US" sz="1200" b="1" dirty="0" smtClean="0"/>
              <a:t>Small Clinical Studies: PDE-5 inhibition (</a:t>
            </a:r>
            <a:r>
              <a:rPr lang="en-US" sz="1200" b="1" dirty="0" err="1" smtClean="0"/>
              <a:t>sildenafil</a:t>
            </a:r>
            <a:r>
              <a:rPr lang="en-US" sz="1200" b="1" dirty="0" smtClean="0"/>
              <a:t>)</a:t>
            </a:r>
          </a:p>
          <a:p>
            <a:pPr marL="673100" lvl="1" indent="-265113">
              <a:spcBef>
                <a:spcPts val="600"/>
              </a:spcBef>
            </a:pPr>
            <a:r>
              <a:rPr lang="en-US" sz="1200" b="1" dirty="0" err="1" smtClean="0"/>
              <a:t>HFrEF</a:t>
            </a:r>
            <a:r>
              <a:rPr lang="en-US" sz="1200" b="1" dirty="0" smtClean="0"/>
              <a:t> </a:t>
            </a:r>
          </a:p>
          <a:p>
            <a:pPr marL="1084263" lvl="2" indent="-265113">
              <a:spcBef>
                <a:spcPts val="600"/>
              </a:spcBef>
              <a:buNone/>
            </a:pPr>
            <a:r>
              <a:rPr lang="en-US" sz="1200" b="1" dirty="0" smtClean="0"/>
              <a:t>Improved maximal exercise capacity</a:t>
            </a:r>
          </a:p>
          <a:p>
            <a:pPr marL="673100" lvl="1" indent="-265113">
              <a:spcBef>
                <a:spcPts val="600"/>
              </a:spcBef>
            </a:pPr>
            <a:r>
              <a:rPr lang="en-US" sz="1200" b="1" dirty="0" err="1" smtClean="0"/>
              <a:t>HFpEF</a:t>
            </a:r>
            <a:r>
              <a:rPr lang="en-US" sz="1200" b="1" dirty="0" smtClean="0"/>
              <a:t> + PAH + RV dysfunction </a:t>
            </a:r>
          </a:p>
          <a:p>
            <a:pPr marL="1084263" lvl="2" indent="-265113">
              <a:spcBef>
                <a:spcPts val="600"/>
              </a:spcBef>
              <a:buNone/>
            </a:pPr>
            <a:r>
              <a:rPr lang="en-US" sz="1200" b="1" dirty="0" smtClean="0"/>
              <a:t>Improved </a:t>
            </a:r>
            <a:r>
              <a:rPr lang="en-US" sz="1200" b="1" dirty="0" err="1" smtClean="0"/>
              <a:t>hemodynamics</a:t>
            </a:r>
            <a:r>
              <a:rPr lang="en-US" sz="1200" b="1" dirty="0" smtClean="0"/>
              <a:t>, lung function, RV function and LV remodeling</a:t>
            </a:r>
            <a:endParaRPr lang="en-US" sz="12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Hypothesis and study population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3891" y="1013988"/>
            <a:ext cx="6515877" cy="355688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200" b="1" dirty="0" smtClean="0"/>
              <a:t>In comparison to placebo, chronic (24 weeks) therapy with the PDE-5 inhibitor </a:t>
            </a:r>
            <a:r>
              <a:rPr lang="en-US" sz="1200" b="1" dirty="0" err="1" smtClean="0"/>
              <a:t>sildenafil</a:t>
            </a:r>
            <a:r>
              <a:rPr lang="en-US" sz="1200" b="1" dirty="0" smtClean="0"/>
              <a:t> will improve exercise capacity (peak VO2) and clinical status in </a:t>
            </a:r>
            <a:r>
              <a:rPr lang="en-US" sz="1200" b="1" dirty="0" err="1" smtClean="0"/>
              <a:t>HFpEF</a:t>
            </a:r>
            <a:r>
              <a:rPr lang="en-US" sz="1200" b="1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b="1" dirty="0" smtClean="0"/>
          </a:p>
          <a:p>
            <a:pPr marL="271463" indent="-271463">
              <a:spcBef>
                <a:spcPts val="600"/>
              </a:spcBef>
            </a:pPr>
            <a:r>
              <a:rPr lang="en-US" sz="1200" dirty="0" smtClean="0"/>
              <a:t>NYHA class II-IV HF symptoms</a:t>
            </a:r>
          </a:p>
          <a:p>
            <a:pPr marL="271463" indent="-271463">
              <a:spcBef>
                <a:spcPts val="600"/>
              </a:spcBef>
            </a:pPr>
            <a:r>
              <a:rPr lang="en-US" sz="1200" dirty="0" smtClean="0"/>
              <a:t>EF ≥ 50%</a:t>
            </a:r>
          </a:p>
          <a:p>
            <a:pPr marL="271463" indent="-271463">
              <a:spcBef>
                <a:spcPts val="600"/>
              </a:spcBef>
            </a:pPr>
            <a:r>
              <a:rPr lang="en-US" sz="1200" dirty="0" smtClean="0"/>
              <a:t>Objective evidence of HF (at least one)</a:t>
            </a:r>
          </a:p>
          <a:p>
            <a:pPr marL="679450" lvl="1" indent="-271463">
              <a:spcBef>
                <a:spcPts val="600"/>
              </a:spcBef>
            </a:pPr>
            <a:r>
              <a:rPr lang="en-US" sz="1200" dirty="0" smtClean="0"/>
              <a:t>HF hospitalization</a:t>
            </a:r>
          </a:p>
          <a:p>
            <a:pPr marL="679450" lvl="1" indent="-271463">
              <a:spcBef>
                <a:spcPts val="600"/>
              </a:spcBef>
            </a:pPr>
            <a:r>
              <a:rPr lang="en-US" sz="1200" dirty="0" smtClean="0"/>
              <a:t>Elevated PCWP at catheterization for dyspnea</a:t>
            </a:r>
          </a:p>
          <a:p>
            <a:pPr marL="679450" lvl="1" indent="-271463">
              <a:spcBef>
                <a:spcPts val="600"/>
              </a:spcBef>
            </a:pPr>
            <a:r>
              <a:rPr lang="en-US" sz="1200" dirty="0" smtClean="0"/>
              <a:t>Diastolic dysfunction (LA enlargement) + diuretic for HF</a:t>
            </a:r>
          </a:p>
          <a:p>
            <a:pPr marL="271463" indent="-271463">
              <a:spcBef>
                <a:spcPts val="600"/>
              </a:spcBef>
            </a:pPr>
            <a:r>
              <a:rPr lang="en-US" sz="1200" dirty="0" smtClean="0"/>
              <a:t>At study entry (both)</a:t>
            </a:r>
          </a:p>
          <a:p>
            <a:pPr marL="679450" lvl="1" indent="-271463">
              <a:spcBef>
                <a:spcPts val="600"/>
              </a:spcBef>
            </a:pPr>
            <a:r>
              <a:rPr lang="en-US" sz="1200" dirty="0" smtClean="0"/>
              <a:t>Peak VO2 &lt; 60% age/sex </a:t>
            </a:r>
            <a:r>
              <a:rPr lang="en-US" sz="1200" dirty="0" err="1" smtClean="0"/>
              <a:t>nl</a:t>
            </a:r>
            <a:r>
              <a:rPr lang="en-US" sz="1200" dirty="0" smtClean="0"/>
              <a:t> value + RER ≥ 1.0</a:t>
            </a:r>
          </a:p>
          <a:p>
            <a:pPr marL="679450" lvl="1" indent="-271463">
              <a:spcBef>
                <a:spcPts val="600"/>
              </a:spcBef>
            </a:pPr>
            <a:r>
              <a:rPr lang="en-US" sz="1200" dirty="0" smtClean="0"/>
              <a:t>NT-</a:t>
            </a:r>
            <a:r>
              <a:rPr lang="en-US" sz="1200" dirty="0" err="1" smtClean="0"/>
              <a:t>proBNP</a:t>
            </a:r>
            <a:endParaRPr lang="en-US" sz="1200" dirty="0" smtClean="0"/>
          </a:p>
          <a:p>
            <a:pPr marL="1090613" lvl="2" indent="-271463">
              <a:spcBef>
                <a:spcPts val="600"/>
              </a:spcBef>
            </a:pPr>
            <a:r>
              <a:rPr lang="en-US" sz="1200" dirty="0" smtClean="0"/>
              <a:t>≥ 400 pg/ml or</a:t>
            </a:r>
          </a:p>
          <a:p>
            <a:pPr marL="1090613" lvl="2" indent="-271463">
              <a:spcBef>
                <a:spcPts val="600"/>
              </a:spcBef>
            </a:pPr>
            <a:r>
              <a:rPr lang="en-US" sz="1200" dirty="0" smtClean="0"/>
              <a:t>&lt; 400 pg/ml with documented ↑ PCWP ≤ two weeks of NT-</a:t>
            </a:r>
            <a:r>
              <a:rPr lang="en-US" sz="1200" dirty="0" err="1" smtClean="0"/>
              <a:t>proBNP</a:t>
            </a:r>
            <a:r>
              <a:rPr lang="en-US" sz="1200" dirty="0" smtClean="0"/>
              <a:t> &lt; 400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Study Design</a:t>
            </a:r>
            <a:endParaRPr lang="nl-NL" sz="2400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1240294" y="1022375"/>
            <a:ext cx="5552823" cy="49657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Baseline CPXT, 6MWT, </a:t>
            </a:r>
            <a:r>
              <a:rPr lang="nl-NL" sz="1200" dirty="0" err="1" smtClean="0">
                <a:solidFill>
                  <a:schemeClr val="bg2"/>
                </a:solidFill>
                <a:latin typeface="Arial" pitchFamily="-65" charset="0"/>
              </a:rPr>
              <a:t>Echo-Doppler</a:t>
            </a:r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, MLHFQ, </a:t>
            </a:r>
            <a:r>
              <a:rPr lang="nl-NL" sz="1200" dirty="0" err="1" smtClean="0">
                <a:solidFill>
                  <a:schemeClr val="bg2"/>
                </a:solidFill>
                <a:latin typeface="Arial" pitchFamily="-65" charset="0"/>
              </a:rPr>
              <a:t>Biomarkers</a:t>
            </a:r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, and CMR (sinus </a:t>
            </a:r>
            <a:r>
              <a:rPr lang="nl-NL" sz="1200" dirty="0" err="1" smtClean="0">
                <a:solidFill>
                  <a:schemeClr val="bg2"/>
                </a:solidFill>
                <a:latin typeface="Arial" pitchFamily="-65" charset="0"/>
              </a:rPr>
              <a:t>rhythm</a:t>
            </a:r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)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1240294" y="2948742"/>
            <a:ext cx="5552823" cy="291881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itchFamily="-65" charset="0"/>
              </a:rPr>
              <a:t>12 week CPXT, 6MWT, MLHFQ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240294" y="2288338"/>
            <a:ext cx="2651187" cy="421648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itchFamily="-65" charset="0"/>
              </a:rPr>
              <a:t>Placebo 20 mg TID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1240294" y="4139784"/>
            <a:ext cx="5552823" cy="291881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itchFamily="-65" charset="0"/>
              </a:rPr>
              <a:t>24 week CPXT, 6MWT, Echo-Doppler, MLHFQ, Biomarkers and CMR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1240294" y="3479379"/>
            <a:ext cx="2651187" cy="421648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itchFamily="-65" charset="0"/>
              </a:rPr>
              <a:t>Placebo 60 mg TID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4141930" y="2288338"/>
            <a:ext cx="2651187" cy="421648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err="1" smtClean="0">
                <a:latin typeface="Arial" pitchFamily="-65" charset="0"/>
              </a:rPr>
              <a:t>Sildenafil</a:t>
            </a:r>
            <a:r>
              <a:rPr lang="en-US" sz="1200" dirty="0" smtClean="0">
                <a:latin typeface="Arial" pitchFamily="-65" charset="0"/>
              </a:rPr>
              <a:t> 20 mg TID</a:t>
            </a:r>
            <a:endParaRPr kumimoji="0" lang="nl-NL" sz="1200" b="1" i="0" u="none" strike="noStrike" cap="none" normalizeH="0" baseline="0" dirty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4141930" y="3479379"/>
            <a:ext cx="2651187" cy="421648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err="1" smtClean="0">
                <a:latin typeface="Arial" pitchFamily="-65" charset="0"/>
              </a:rPr>
              <a:t>Sildenafil</a:t>
            </a:r>
            <a:r>
              <a:rPr lang="en-US" sz="1200" dirty="0" smtClean="0">
                <a:latin typeface="Arial" pitchFamily="-65" charset="0"/>
              </a:rPr>
              <a:t> 60 mg TID</a:t>
            </a:r>
            <a:endParaRPr kumimoji="0" lang="nl-NL" sz="1200" b="1" i="0" u="none" strike="noStrike" cap="none" normalizeH="0" baseline="0" dirty="0">
              <a:ln>
                <a:noFill/>
              </a:ln>
              <a:effectLst/>
              <a:latin typeface="Arial" pitchFamily="-65" charset="0"/>
            </a:endParaRPr>
          </a:p>
        </p:txBody>
      </p:sp>
      <p:cxnSp>
        <p:nvCxnSpPr>
          <p:cNvPr id="67" name="Elbow Connector 66"/>
          <p:cNvCxnSpPr>
            <a:stCxn id="39" idx="2"/>
            <a:endCxn id="63" idx="0"/>
          </p:cNvCxnSpPr>
          <p:nvPr/>
        </p:nvCxnSpPr>
        <p:spPr bwMode="auto">
          <a:xfrm rot="16200000" flipH="1">
            <a:off x="4357419" y="1178232"/>
            <a:ext cx="769393" cy="1450818"/>
          </a:xfrm>
          <a:prstGeom prst="bentConnector3">
            <a:avLst>
              <a:gd name="adj1" fmla="val 82948"/>
            </a:avLst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2" name="Elbow Connector 71"/>
          <p:cNvCxnSpPr>
            <a:stCxn id="39" idx="2"/>
            <a:endCxn id="58" idx="0"/>
          </p:cNvCxnSpPr>
          <p:nvPr/>
        </p:nvCxnSpPr>
        <p:spPr bwMode="auto">
          <a:xfrm rot="5400000">
            <a:off x="2906601" y="1178232"/>
            <a:ext cx="769393" cy="1450818"/>
          </a:xfrm>
          <a:prstGeom prst="bentConnector3">
            <a:avLst>
              <a:gd name="adj1" fmla="val 82948"/>
            </a:avLst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sp>
        <p:nvSpPr>
          <p:cNvPr id="55" name="Rounded Rectangle 54"/>
          <p:cNvSpPr/>
          <p:nvPr/>
        </p:nvSpPr>
        <p:spPr bwMode="auto">
          <a:xfrm>
            <a:off x="1240294" y="1757701"/>
            <a:ext cx="5552823" cy="291881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itchFamily="-65" charset="0"/>
              </a:rPr>
              <a:t>Double-blind; 1 to 1 randomization stratified by site and rhythm (AF)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Results</a:t>
            </a:r>
            <a:endParaRPr lang="nl-NL" sz="2400" dirty="0"/>
          </a:p>
        </p:txBody>
      </p:sp>
      <p:sp>
        <p:nvSpPr>
          <p:cNvPr id="7" name="Rectangle 6"/>
          <p:cNvSpPr/>
          <p:nvPr/>
        </p:nvSpPr>
        <p:spPr>
          <a:xfrm>
            <a:off x="1398036" y="836098"/>
            <a:ext cx="14927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  <a:cs typeface="Arial" pitchFamily="34" charset="0"/>
              </a:rPr>
              <a:t>Change in Peak VO2</a:t>
            </a:r>
          </a:p>
          <a:p>
            <a:r>
              <a:rPr lang="en-US" sz="1050" dirty="0" smtClean="0">
                <a:solidFill>
                  <a:schemeClr val="bg2"/>
                </a:solidFill>
                <a:cs typeface="Arial" pitchFamily="34" charset="0"/>
              </a:rPr>
              <a:t>P=0.90</a:t>
            </a:r>
            <a:endParaRPr lang="nl-NL" sz="105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19238" y="1090613"/>
            <a:ext cx="0" cy="959643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526381" y="1566863"/>
            <a:ext cx="12240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485899" y="1097757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488280" y="1257301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488280" y="1414463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488280" y="1569244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485899" y="1726407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488280" y="1888332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1485899" y="2045494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1220603" y="987512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1.5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20603" y="1147056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1.0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0602" y="1306599"/>
            <a:ext cx="3289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0.5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20602" y="1461380"/>
            <a:ext cx="3289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0.0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86939" y="1620923"/>
            <a:ext cx="3626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-0.5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86939" y="1785228"/>
            <a:ext cx="3626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-1.0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86939" y="1940009"/>
            <a:ext cx="3626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-1.5</a:t>
            </a:r>
            <a:endParaRPr lang="nl-NL" sz="800" b="0" dirty="0">
              <a:solidFill>
                <a:schemeClr val="bg2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1888331" y="1245394"/>
            <a:ext cx="0" cy="550069"/>
          </a:xfrm>
          <a:prstGeom prst="line">
            <a:avLst/>
          </a:pr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1854993" y="1250156"/>
            <a:ext cx="64295" cy="0"/>
          </a:xfrm>
          <a:prstGeom prst="line">
            <a:avLst/>
          </a:prstGeom>
          <a:noFill/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1859755" y="1790700"/>
            <a:ext cx="64295" cy="0"/>
          </a:xfrm>
          <a:prstGeom prst="line">
            <a:avLst/>
          </a:prstGeom>
          <a:noFill/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1852612" y="1604962"/>
            <a:ext cx="72000" cy="72000"/>
          </a:xfrm>
          <a:prstGeom prst="ellipse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flipH="1">
            <a:off x="2532085" y="1216819"/>
            <a:ext cx="0" cy="735806"/>
          </a:xfrm>
          <a:prstGeom prst="line">
            <a:avLst/>
          </a:prstGeom>
          <a:noFill/>
          <a:ln w="3175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2503509" y="1221581"/>
            <a:ext cx="64295" cy="0"/>
          </a:xfrm>
          <a:prstGeom prst="line">
            <a:avLst/>
          </a:prstGeom>
          <a:noFill/>
          <a:ln w="2222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2503508" y="1952625"/>
            <a:ext cx="64295" cy="0"/>
          </a:xfrm>
          <a:prstGeom prst="line">
            <a:avLst/>
          </a:prstGeom>
          <a:noFill/>
          <a:ln w="2222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2496366" y="1600200"/>
            <a:ext cx="72000" cy="72000"/>
          </a:xfrm>
          <a:prstGeom prst="ellipse">
            <a:avLst/>
          </a:prstGeom>
          <a:solidFill>
            <a:schemeClr val="accent3">
              <a:lumMod val="25000"/>
            </a:schemeClr>
          </a:solidFill>
          <a:ln w="127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03034" y="2070080"/>
            <a:ext cx="128272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  <a:cs typeface="Arial" pitchFamily="34" charset="0"/>
              </a:rPr>
              <a:t>Change in 6MWD</a:t>
            </a:r>
          </a:p>
          <a:p>
            <a:r>
              <a:rPr lang="en-US" sz="1050" dirty="0" smtClean="0">
                <a:solidFill>
                  <a:schemeClr val="bg2"/>
                </a:solidFill>
                <a:cs typeface="Arial" pitchFamily="34" charset="0"/>
              </a:rPr>
              <a:t>P=0.92</a:t>
            </a:r>
            <a:endParaRPr lang="nl-NL" sz="1050" dirty="0">
              <a:solidFill>
                <a:schemeClr val="bg2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1519238" y="2324595"/>
            <a:ext cx="0" cy="959643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1526381" y="2888064"/>
            <a:ext cx="12240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1485899" y="2331739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1488280" y="2512427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1488280" y="2706591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1488280" y="2890445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1488280" y="3080026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1485899" y="3279476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1235030" y="2221494"/>
            <a:ext cx="3000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60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35030" y="2402182"/>
            <a:ext cx="3000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40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35029" y="2598727"/>
            <a:ext cx="3000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20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20602" y="2782581"/>
            <a:ext cx="3289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0.0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01366" y="2976922"/>
            <a:ext cx="3337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-20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201366" y="3173991"/>
            <a:ext cx="3337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-40</a:t>
            </a:r>
            <a:endParaRPr lang="nl-NL" sz="800" b="0" dirty="0">
              <a:solidFill>
                <a:schemeClr val="bg2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1888331" y="2479376"/>
            <a:ext cx="0" cy="662883"/>
          </a:xfrm>
          <a:prstGeom prst="line">
            <a:avLst/>
          </a:pr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1860278" y="2470924"/>
            <a:ext cx="64295" cy="0"/>
          </a:xfrm>
          <a:prstGeom prst="line">
            <a:avLst/>
          </a:prstGeom>
          <a:noFill/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1859755" y="3140964"/>
            <a:ext cx="64295" cy="0"/>
          </a:xfrm>
          <a:prstGeom prst="line">
            <a:avLst/>
          </a:prstGeom>
          <a:noFill/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Oval 60"/>
          <p:cNvSpPr/>
          <p:nvPr/>
        </p:nvSpPr>
        <p:spPr bwMode="auto">
          <a:xfrm>
            <a:off x="1857898" y="2717376"/>
            <a:ext cx="72000" cy="72000"/>
          </a:xfrm>
          <a:prstGeom prst="ellipse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flipH="1">
            <a:off x="2535430" y="2383783"/>
            <a:ext cx="0" cy="858901"/>
          </a:xfrm>
          <a:prstGeom prst="line">
            <a:avLst/>
          </a:prstGeom>
          <a:noFill/>
          <a:ln w="3175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V="1">
            <a:off x="2500866" y="2384208"/>
            <a:ext cx="64295" cy="0"/>
          </a:xfrm>
          <a:prstGeom prst="line">
            <a:avLst/>
          </a:prstGeom>
          <a:noFill/>
          <a:ln w="2222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2498223" y="3236820"/>
            <a:ext cx="64295" cy="0"/>
          </a:xfrm>
          <a:prstGeom prst="line">
            <a:avLst/>
          </a:prstGeom>
          <a:noFill/>
          <a:ln w="2222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499008" y="2815682"/>
            <a:ext cx="72000" cy="72000"/>
          </a:xfrm>
          <a:prstGeom prst="ellipse">
            <a:avLst/>
          </a:prstGeom>
          <a:solidFill>
            <a:schemeClr val="accent3">
              <a:lumMod val="25000"/>
            </a:schemeClr>
          </a:solidFill>
          <a:ln w="127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32931" y="3451041"/>
            <a:ext cx="182293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2"/>
                </a:solidFill>
                <a:cs typeface="Arial" pitchFamily="34" charset="0"/>
              </a:rPr>
              <a:t>Mean Clinical Rank Score</a:t>
            </a:r>
          </a:p>
          <a:p>
            <a:r>
              <a:rPr lang="en-US" sz="1050" dirty="0" smtClean="0">
                <a:solidFill>
                  <a:schemeClr val="bg2"/>
                </a:solidFill>
                <a:cs typeface="Arial" pitchFamily="34" charset="0"/>
              </a:rPr>
              <a:t>P=0.85</a:t>
            </a:r>
            <a:endParaRPr lang="nl-NL" sz="1050" dirty="0">
              <a:solidFill>
                <a:schemeClr val="bg2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1519238" y="3705556"/>
            <a:ext cx="0" cy="959643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1526381" y="4181806"/>
            <a:ext cx="12240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1485899" y="3712700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1488280" y="3944678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V="1">
            <a:off x="1488280" y="4184187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1488280" y="4426023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1485899" y="4660437"/>
            <a:ext cx="381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1220603" y="3602455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1.5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220602" y="3836814"/>
            <a:ext cx="3289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0.5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220602" y="4076323"/>
            <a:ext cx="3289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0.0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186939" y="4322919"/>
            <a:ext cx="3626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-1.0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186939" y="4554952"/>
            <a:ext cx="3626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-1.5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860087" y="4107786"/>
            <a:ext cx="72000" cy="72000"/>
          </a:xfrm>
          <a:prstGeom prst="ellipse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2491382" y="4187736"/>
            <a:ext cx="72000" cy="72000"/>
          </a:xfrm>
          <a:prstGeom prst="ellipse">
            <a:avLst/>
          </a:prstGeom>
          <a:solidFill>
            <a:schemeClr val="accent3">
              <a:lumMod val="25000"/>
            </a:schemeClr>
          </a:solidFill>
          <a:ln w="127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2795237" y="1397393"/>
            <a:ext cx="1323047" cy="338554"/>
            <a:chOff x="3419893" y="1786691"/>
            <a:chExt cx="1323047" cy="338554"/>
          </a:xfrm>
        </p:grpSpPr>
        <p:sp>
          <p:nvSpPr>
            <p:cNvPr id="95" name="Oval 94"/>
            <p:cNvSpPr/>
            <p:nvPr/>
          </p:nvSpPr>
          <p:spPr bwMode="auto">
            <a:xfrm>
              <a:off x="3419893" y="1853002"/>
              <a:ext cx="72000" cy="7200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230400" tIns="115200" rIns="230400" bIns="1152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3422649" y="1985282"/>
              <a:ext cx="72000" cy="72000"/>
            </a:xfrm>
            <a:prstGeom prst="ellipse">
              <a:avLst/>
            </a:prstGeom>
            <a:solidFill>
              <a:schemeClr val="accent3">
                <a:lumMod val="25000"/>
              </a:schemeClr>
            </a:solidFill>
            <a:ln w="12700" cap="flat" cmpd="sng" algn="ctr">
              <a:solidFill>
                <a:schemeClr val="accent3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230400" tIns="115200" rIns="230400" bIns="1152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546779" y="1786691"/>
              <a:ext cx="11961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800" b="0" dirty="0" smtClean="0">
                  <a:solidFill>
                    <a:schemeClr val="bg2"/>
                  </a:solidFill>
                  <a:cs typeface="Arial" pitchFamily="34" charset="0"/>
                </a:rPr>
                <a:t>Placebo, n=94 (91%)</a:t>
              </a:r>
            </a:p>
            <a:p>
              <a:pPr algn="l"/>
              <a:r>
                <a:rPr lang="en-US" sz="800" b="0" dirty="0" err="1" smtClean="0">
                  <a:solidFill>
                    <a:schemeClr val="bg2"/>
                  </a:solidFill>
                  <a:cs typeface="Arial" pitchFamily="34" charset="0"/>
                </a:rPr>
                <a:t>Sildenafil</a:t>
              </a:r>
              <a:r>
                <a:rPr lang="en-US" sz="800" b="0" dirty="0" smtClean="0">
                  <a:solidFill>
                    <a:schemeClr val="bg2"/>
                  </a:solidFill>
                  <a:cs typeface="Arial" pitchFamily="34" charset="0"/>
                </a:rPr>
                <a:t>, n=91 (80%)</a:t>
              </a:r>
              <a:endParaRPr lang="nl-NL" sz="800" b="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95237" y="2726742"/>
            <a:ext cx="1053743" cy="338554"/>
            <a:chOff x="3419893" y="1786691"/>
            <a:chExt cx="1053743" cy="338554"/>
          </a:xfrm>
        </p:grpSpPr>
        <p:sp>
          <p:nvSpPr>
            <p:cNvPr id="100" name="Oval 99"/>
            <p:cNvSpPr/>
            <p:nvPr/>
          </p:nvSpPr>
          <p:spPr bwMode="auto">
            <a:xfrm>
              <a:off x="3419893" y="1853002"/>
              <a:ext cx="72000" cy="7200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230400" tIns="115200" rIns="230400" bIns="1152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3422649" y="1985282"/>
              <a:ext cx="72000" cy="72000"/>
            </a:xfrm>
            <a:prstGeom prst="ellipse">
              <a:avLst/>
            </a:prstGeom>
            <a:solidFill>
              <a:schemeClr val="accent3">
                <a:lumMod val="25000"/>
              </a:schemeClr>
            </a:solidFill>
            <a:ln w="12700" cap="flat" cmpd="sng" algn="ctr">
              <a:solidFill>
                <a:schemeClr val="accent3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230400" tIns="115200" rIns="230400" bIns="1152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546779" y="1786691"/>
              <a:ext cx="9268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800" b="0" dirty="0" smtClean="0">
                  <a:solidFill>
                    <a:schemeClr val="bg2"/>
                  </a:solidFill>
                  <a:cs typeface="Arial" pitchFamily="34" charset="0"/>
                </a:rPr>
                <a:t>Placebo, n=95</a:t>
              </a:r>
            </a:p>
            <a:p>
              <a:pPr algn="l"/>
              <a:r>
                <a:rPr lang="en-US" sz="800" b="0" dirty="0" err="1" smtClean="0">
                  <a:solidFill>
                    <a:schemeClr val="bg2"/>
                  </a:solidFill>
                  <a:cs typeface="Arial" pitchFamily="34" charset="0"/>
                </a:rPr>
                <a:t>Sildenafil</a:t>
              </a:r>
              <a:r>
                <a:rPr lang="en-US" sz="800" b="0" dirty="0" smtClean="0">
                  <a:solidFill>
                    <a:schemeClr val="bg2"/>
                  </a:solidFill>
                  <a:cs typeface="Arial" pitchFamily="34" charset="0"/>
                </a:rPr>
                <a:t>, n=90</a:t>
              </a:r>
              <a:endParaRPr lang="nl-NL" sz="800" b="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795237" y="4010825"/>
            <a:ext cx="1020079" cy="338554"/>
            <a:chOff x="3419893" y="1786691"/>
            <a:chExt cx="1020079" cy="338554"/>
          </a:xfrm>
        </p:grpSpPr>
        <p:sp>
          <p:nvSpPr>
            <p:cNvPr id="104" name="Oval 103"/>
            <p:cNvSpPr/>
            <p:nvPr/>
          </p:nvSpPr>
          <p:spPr bwMode="auto">
            <a:xfrm>
              <a:off x="3419893" y="1853002"/>
              <a:ext cx="72000" cy="7200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230400" tIns="115200" rIns="230400" bIns="1152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3422649" y="1985282"/>
              <a:ext cx="72000" cy="72000"/>
            </a:xfrm>
            <a:prstGeom prst="ellipse">
              <a:avLst/>
            </a:prstGeom>
            <a:solidFill>
              <a:schemeClr val="accent3">
                <a:lumMod val="25000"/>
              </a:schemeClr>
            </a:solidFill>
            <a:ln w="12700" cap="flat" cmpd="sng" algn="ctr">
              <a:solidFill>
                <a:schemeClr val="accent3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230400" tIns="115200" rIns="230400" bIns="1152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546779" y="1786691"/>
              <a:ext cx="8931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800" b="0" dirty="0" smtClean="0">
                  <a:solidFill>
                    <a:schemeClr val="bg2"/>
                  </a:solidFill>
                  <a:cs typeface="Arial" pitchFamily="34" charset="0"/>
                </a:rPr>
                <a:t>Placebo, n=94</a:t>
              </a:r>
            </a:p>
            <a:p>
              <a:pPr algn="l"/>
              <a:r>
                <a:rPr lang="en-US" sz="800" b="0" dirty="0" err="1" smtClean="0">
                  <a:solidFill>
                    <a:schemeClr val="bg2"/>
                  </a:solidFill>
                  <a:cs typeface="Arial" pitchFamily="34" charset="0"/>
                </a:rPr>
                <a:t>Sildenafil</a:t>
              </a:r>
              <a:r>
                <a:rPr lang="en-US" sz="800" b="0" dirty="0" smtClean="0">
                  <a:solidFill>
                    <a:schemeClr val="bg2"/>
                  </a:solidFill>
                  <a:cs typeface="Arial" pitchFamily="34" charset="0"/>
                </a:rPr>
                <a:t>, n=95</a:t>
              </a:r>
              <a:endParaRPr lang="nl-NL" sz="800" b="0" dirty="0">
                <a:solidFill>
                  <a:schemeClr val="bg2"/>
                </a:solidFill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2087676" y="3938399"/>
            <a:ext cx="572593" cy="438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i="1" dirty="0" smtClean="0">
                <a:solidFill>
                  <a:schemeClr val="bg2"/>
                </a:solidFill>
                <a:cs typeface="Arial" pitchFamily="34" charset="0"/>
              </a:rPr>
              <a:t>Anchor </a:t>
            </a:r>
          </a:p>
          <a:p>
            <a:pPr>
              <a:lnSpc>
                <a:spcPct val="150000"/>
              </a:lnSpc>
            </a:pPr>
            <a:r>
              <a:rPr lang="en-US" sz="800" i="1" dirty="0" smtClean="0">
                <a:solidFill>
                  <a:schemeClr val="bg2"/>
                </a:solidFill>
                <a:cs typeface="Arial" pitchFamily="34" charset="0"/>
              </a:rPr>
              <a:t>Value</a:t>
            </a:r>
            <a:endParaRPr lang="nl-NL" sz="800" i="1" dirty="0">
              <a:solidFill>
                <a:schemeClr val="bg2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 rot="16200000">
            <a:off x="889692" y="2781073"/>
            <a:ext cx="4988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Meters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 rot="16200000">
            <a:off x="749852" y="1457758"/>
            <a:ext cx="7393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Ml / kg / min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925844" y="1649387"/>
            <a:ext cx="1229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Sensitivity analyses for missing data</a:t>
            </a:r>
          </a:p>
          <a:p>
            <a:pPr algn="l"/>
            <a:r>
              <a:rPr lang="en-US" sz="800" b="0" dirty="0" smtClean="0">
                <a:solidFill>
                  <a:schemeClr val="bg2"/>
                </a:solidFill>
                <a:cs typeface="Arial" pitchFamily="34" charset="0"/>
              </a:rPr>
              <a:t>Multiple imputation: p=0.98; LOCF: p=0.98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115" name="Tijdelijke aanduiding voor inhoud 2"/>
          <p:cNvSpPr>
            <a:spLocks noGrp="1"/>
          </p:cNvSpPr>
          <p:nvPr>
            <p:ph idx="1"/>
          </p:nvPr>
        </p:nvSpPr>
        <p:spPr>
          <a:xfrm>
            <a:off x="4447778" y="776278"/>
            <a:ext cx="2399167" cy="412951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1000" b="1" dirty="0" smtClean="0"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000" dirty="0" smtClean="0"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smtClean="0">
                <a:cs typeface="Arial" pitchFamily="34" charset="0"/>
              </a:rPr>
              <a:t>Death (%)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smtClean="0">
                <a:cs typeface="Arial" pitchFamily="34" charset="0"/>
              </a:rPr>
              <a:t>CV or </a:t>
            </a:r>
            <a:r>
              <a:rPr lang="en-US" sz="1000" dirty="0" err="1" smtClean="0">
                <a:cs typeface="Arial" pitchFamily="34" charset="0"/>
              </a:rPr>
              <a:t>cardiorenal</a:t>
            </a:r>
            <a:r>
              <a:rPr lang="en-US" sz="1000" dirty="0" smtClean="0">
                <a:cs typeface="Arial" pitchFamily="34" charset="0"/>
              </a:rPr>
              <a:t> hospitalization (%)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smtClean="0">
                <a:cs typeface="Arial" pitchFamily="34" charset="0"/>
              </a:rPr>
              <a:t>Adverse events (%)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smtClean="0">
                <a:cs typeface="Arial" pitchFamily="34" charset="0"/>
              </a:rPr>
              <a:t>Serious adverse events (%)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smtClean="0">
                <a:cs typeface="Arial" pitchFamily="34" charset="0"/>
              </a:rPr>
              <a:t>Withdrew or Unwilling or Unable to complete 24 week CPXT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smtClean="0">
                <a:cs typeface="Arial" pitchFamily="34" charset="0"/>
              </a:rPr>
              <a:t>Change in LV mass by CMR (g)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smtClean="0">
                <a:cs typeface="Arial" pitchFamily="34" charset="0"/>
              </a:rPr>
              <a:t>Change in E/e’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smtClean="0">
                <a:cs typeface="Arial" pitchFamily="34" charset="0"/>
              </a:rPr>
              <a:t>Change in PASP (mmHg)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smtClean="0">
                <a:cs typeface="Arial" pitchFamily="34" charset="0"/>
              </a:rPr>
              <a:t>Change in </a:t>
            </a:r>
            <a:r>
              <a:rPr lang="en-US" sz="1000" dirty="0" err="1" smtClean="0">
                <a:cs typeface="Arial" pitchFamily="34" charset="0"/>
              </a:rPr>
              <a:t>creatinine</a:t>
            </a:r>
            <a:r>
              <a:rPr lang="en-US" sz="1000" dirty="0" smtClean="0">
                <a:cs typeface="Arial" pitchFamily="34" charset="0"/>
              </a:rPr>
              <a:t> (mg/dl)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smtClean="0">
                <a:cs typeface="Arial" pitchFamily="34" charset="0"/>
              </a:rPr>
              <a:t>Change in </a:t>
            </a:r>
            <a:r>
              <a:rPr lang="en-US" sz="1000" dirty="0" err="1" smtClean="0">
                <a:cs typeface="Arial" pitchFamily="34" charset="0"/>
              </a:rPr>
              <a:t>cystatin</a:t>
            </a:r>
            <a:r>
              <a:rPr lang="en-US" sz="1000" dirty="0" smtClean="0">
                <a:cs typeface="Arial" pitchFamily="34" charset="0"/>
              </a:rPr>
              <a:t> C (mg/L)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smtClean="0">
                <a:cs typeface="Arial" pitchFamily="34" charset="0"/>
              </a:rPr>
              <a:t>Change in NT-</a:t>
            </a:r>
            <a:r>
              <a:rPr lang="en-US" sz="1000" dirty="0" err="1" smtClean="0">
                <a:cs typeface="Arial" pitchFamily="34" charset="0"/>
              </a:rPr>
              <a:t>proBNP</a:t>
            </a:r>
            <a:r>
              <a:rPr lang="en-US" sz="1000" dirty="0" smtClean="0">
                <a:cs typeface="Arial" pitchFamily="34" charset="0"/>
              </a:rPr>
              <a:t> (pg/ml)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smtClean="0">
                <a:cs typeface="Arial" pitchFamily="34" charset="0"/>
              </a:rPr>
              <a:t>Change in endothelin-1 (pg/ml)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 smtClean="0">
                <a:cs typeface="Arial" pitchFamily="34" charset="0"/>
              </a:rPr>
              <a:t>Change in uric acid (mg/dl)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000" dirty="0" smtClean="0">
              <a:cs typeface="Arial" pitchFamily="34" charset="0"/>
            </a:endParaRPr>
          </a:p>
        </p:txBody>
      </p:sp>
      <p:sp>
        <p:nvSpPr>
          <p:cNvPr id="117" name="Tijdelijke aanduiding voor inhoud 2"/>
          <p:cNvSpPr txBox="1">
            <a:spLocks/>
          </p:cNvSpPr>
          <p:nvPr/>
        </p:nvSpPr>
        <p:spPr bwMode="auto">
          <a:xfrm>
            <a:off x="4957346" y="776278"/>
            <a:ext cx="2047637" cy="41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35038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Placebo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endParaRPr lang="en-US" sz="100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0%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13%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76%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16%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8%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endParaRPr lang="en-US" sz="100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0.6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-1.6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-2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0.01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0.01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-23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-0.01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-0.01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endParaRPr lang="en-US" sz="100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9" name="Tijdelijke aanduiding voor inhoud 2"/>
          <p:cNvSpPr txBox="1">
            <a:spLocks/>
          </p:cNvSpPr>
          <p:nvPr/>
        </p:nvSpPr>
        <p:spPr bwMode="auto">
          <a:xfrm>
            <a:off x="6139684" y="776278"/>
            <a:ext cx="1882588" cy="41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35038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Sildenafil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endParaRPr lang="en-US" sz="100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3%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13%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80%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22%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16%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endParaRPr lang="en-US" sz="100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-1.5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0.2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2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0.05*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0.05*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15*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0.38*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0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0.30*</a:t>
            </a:r>
          </a:p>
          <a:p>
            <a:pPr algn="r">
              <a:spcBef>
                <a:spcPts val="600"/>
              </a:spcBef>
            </a:pPr>
            <a:r>
              <a:rPr lang="nl-NL" sz="1000" i="1" dirty="0" smtClean="0">
                <a:solidFill>
                  <a:schemeClr val="bg2"/>
                </a:solidFill>
                <a:latin typeface="+mn-lt"/>
              </a:rPr>
              <a:t>*</a:t>
            </a:r>
            <a:r>
              <a:rPr lang="nl-NL" sz="1000" i="1" dirty="0" err="1" smtClean="0">
                <a:solidFill>
                  <a:schemeClr val="bg2"/>
                </a:solidFill>
                <a:latin typeface="+mn-lt"/>
              </a:rPr>
              <a:t>p-value</a:t>
            </a:r>
            <a:r>
              <a:rPr lang="nl-NL" sz="1000" i="1" dirty="0" smtClean="0">
                <a:solidFill>
                  <a:schemeClr val="bg2"/>
                </a:solidFill>
                <a:latin typeface="+mn-lt"/>
              </a:rPr>
              <a:t> &lt; 0.05 </a:t>
            </a:r>
            <a:endParaRPr lang="en-US" sz="100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endParaRPr lang="en-US" sz="100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6153263" y="1089602"/>
            <a:ext cx="828000" cy="0"/>
          </a:xfrm>
          <a:prstGeom prst="line">
            <a:avLst/>
          </a:pr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7108595" y="1089602"/>
            <a:ext cx="828000" cy="0"/>
          </a:xfrm>
          <a:prstGeom prst="line">
            <a:avLst/>
          </a:prstGeom>
          <a:noFill/>
          <a:ln w="3175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Conclusions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3891" y="1013988"/>
            <a:ext cx="6269845" cy="3556884"/>
          </a:xfrm>
        </p:spPr>
        <p:txBody>
          <a:bodyPr/>
          <a:lstStyle/>
          <a:p>
            <a:pPr marL="265113" indent="-265113">
              <a:lnSpc>
                <a:spcPct val="150000"/>
              </a:lnSpc>
              <a:spcBef>
                <a:spcPts val="600"/>
              </a:spcBef>
            </a:pPr>
            <a:r>
              <a:rPr lang="en-US" sz="1200" b="1" dirty="0" smtClean="0"/>
              <a:t>Chronic therapy with the PDE-5 inhibitor </a:t>
            </a:r>
            <a:r>
              <a:rPr lang="en-US" sz="1200" b="1" dirty="0" err="1" smtClean="0"/>
              <a:t>sildenafil</a:t>
            </a:r>
            <a:r>
              <a:rPr lang="en-US" sz="1200" b="1" dirty="0" smtClean="0"/>
              <a:t> was not associated with clinical benefit in </a:t>
            </a:r>
            <a:r>
              <a:rPr lang="en-US" sz="1200" b="1" dirty="0" err="1" smtClean="0"/>
              <a:t>HFpEF</a:t>
            </a:r>
            <a:endParaRPr lang="en-US" sz="1200" b="1" dirty="0" smtClean="0"/>
          </a:p>
          <a:p>
            <a:pPr marL="265113" indent="-265113">
              <a:lnSpc>
                <a:spcPct val="150000"/>
              </a:lnSpc>
              <a:spcBef>
                <a:spcPts val="600"/>
              </a:spcBef>
            </a:pPr>
            <a:endParaRPr lang="en-US" sz="1200" b="1" dirty="0" smtClean="0"/>
          </a:p>
          <a:p>
            <a:pPr marL="265113" indent="-265113">
              <a:lnSpc>
                <a:spcPct val="150000"/>
              </a:lnSpc>
              <a:spcBef>
                <a:spcPts val="600"/>
              </a:spcBef>
            </a:pPr>
            <a:r>
              <a:rPr lang="en-US" sz="1200" b="1" dirty="0" smtClean="0"/>
              <a:t>Continued efforts to identify key </a:t>
            </a:r>
            <a:r>
              <a:rPr lang="en-US" sz="1200" b="1" dirty="0" err="1" smtClean="0"/>
              <a:t>pathophysiologic</a:t>
            </a:r>
            <a:r>
              <a:rPr lang="en-US" sz="1200" b="1" dirty="0" smtClean="0"/>
              <a:t> perturbations and novel therapeutic targets in </a:t>
            </a:r>
            <a:r>
              <a:rPr lang="en-US" sz="1200" b="1" dirty="0" err="1" smtClean="0"/>
              <a:t>HFpEF</a:t>
            </a:r>
            <a:r>
              <a:rPr lang="en-US" sz="1200" b="1" dirty="0" smtClean="0"/>
              <a:t> are needed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7081"/>
            <a:ext cx="9144000" cy="164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46023" y="217961"/>
            <a:ext cx="8229285" cy="857355"/>
          </a:xfrm>
          <a:prstGeom prst="rect">
            <a:avLst/>
          </a:prstGeom>
        </p:spPr>
        <p:txBody>
          <a:bodyPr lIns="91431" tIns="45715" rIns="91431" bIns="45715"/>
          <a:lstStyle/>
          <a:p>
            <a:pPr defTabSz="934945">
              <a:defRPr/>
            </a:pPr>
            <a:endParaRPr lang="nl-NL" altLang="ko-KR" sz="3600" dirty="0">
              <a:solidFill>
                <a:srgbClr val="E18E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pic>
        <p:nvPicPr>
          <p:cNvPr id="19461" name="Afbeelding 9" descr="bal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49462"/>
            <a:ext cx="9144000" cy="5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2055"/>
          <p:cNvSpPr txBox="1">
            <a:spLocks noChangeArrowheads="1"/>
          </p:cNvSpPr>
          <p:nvPr/>
        </p:nvSpPr>
        <p:spPr bwMode="auto">
          <a:xfrm>
            <a:off x="742384" y="1922890"/>
            <a:ext cx="7921783" cy="114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0636" tIns="20318" rIns="40636" bIns="20318">
            <a:spAutoFit/>
          </a:bodyPr>
          <a:lstStyle/>
          <a:p>
            <a:pPr algn="l"/>
            <a:r>
              <a:rPr lang="en-US" sz="1800" dirty="0" smtClean="0">
                <a:solidFill>
                  <a:srgbClr val="E38E10"/>
                </a:solidFill>
              </a:rPr>
              <a:t>STOP-HF</a:t>
            </a:r>
          </a:p>
          <a:p>
            <a:pPr algn="l"/>
            <a:r>
              <a:rPr lang="en-US" sz="1800" dirty="0" smtClean="0">
                <a:solidFill>
                  <a:srgbClr val="E38E10"/>
                </a:solidFill>
              </a:rPr>
              <a:t>A Multicentre, Prospective, </a:t>
            </a:r>
            <a:r>
              <a:rPr lang="en-US" sz="1800" dirty="0" err="1" smtClean="0">
                <a:solidFill>
                  <a:srgbClr val="E38E10"/>
                </a:solidFill>
              </a:rPr>
              <a:t>Randomised</a:t>
            </a:r>
            <a:r>
              <a:rPr lang="en-US" sz="1800" dirty="0" smtClean="0">
                <a:solidFill>
                  <a:srgbClr val="E38E10"/>
                </a:solidFill>
              </a:rPr>
              <a:t>, Controlled Trial of </a:t>
            </a:r>
            <a:r>
              <a:rPr lang="en-US" sz="1800" dirty="0" err="1" smtClean="0">
                <a:solidFill>
                  <a:srgbClr val="E38E10"/>
                </a:solidFill>
              </a:rPr>
              <a:t>Natriuretic</a:t>
            </a:r>
            <a:r>
              <a:rPr lang="en-US" sz="1800" dirty="0" smtClean="0">
                <a:solidFill>
                  <a:srgbClr val="E38E10"/>
                </a:solidFill>
              </a:rPr>
              <a:t> Peptide Based Screening And Collaborative Care To Reduce The Prevalence of Left Ventricular Dysfunction and Heart Failure</a:t>
            </a:r>
          </a:p>
        </p:txBody>
      </p:sp>
      <p:sp>
        <p:nvSpPr>
          <p:cNvPr id="8" name="제목 2"/>
          <p:cNvSpPr txBox="1">
            <a:spLocks/>
          </p:cNvSpPr>
          <p:nvPr/>
        </p:nvSpPr>
        <p:spPr>
          <a:xfrm>
            <a:off x="457200" y="168201"/>
            <a:ext cx="8229600" cy="648296"/>
          </a:xfrm>
          <a:prstGeom prst="rect">
            <a:avLst/>
          </a:prstGeom>
          <a:effectLst/>
        </p:spPr>
        <p:txBody>
          <a:bodyPr lIns="91431" tIns="45715" rIns="91431" bIns="45715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>
              <a:defRPr/>
            </a:pPr>
            <a:endParaRPr lang="nl-NL" altLang="ko-KR" sz="1800" dirty="0" smtClean="0">
              <a:solidFill>
                <a:srgbClr val="E18E1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STOP-HF </a:t>
            </a:r>
            <a:r>
              <a:rPr lang="nl-NL" sz="2400" dirty="0" err="1" smtClean="0"/>
              <a:t>Inclusion</a:t>
            </a:r>
            <a:r>
              <a:rPr lang="nl-NL" sz="2400" dirty="0" smtClean="0"/>
              <a:t> / </a:t>
            </a:r>
            <a:r>
              <a:rPr lang="nl-NL" sz="2400" dirty="0" err="1" smtClean="0"/>
              <a:t>Exclusion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3255" y="1013988"/>
            <a:ext cx="3478489" cy="3556884"/>
          </a:xfrm>
        </p:spPr>
        <p:txBody>
          <a:bodyPr/>
          <a:lstStyle/>
          <a:p>
            <a:pPr marL="265113" indent="-265113">
              <a:spcBef>
                <a:spcPts val="600"/>
              </a:spcBef>
              <a:buNone/>
            </a:pPr>
            <a:r>
              <a:rPr lang="en-US" sz="1200" b="1" dirty="0" smtClean="0"/>
              <a:t>Entry Criteria (&gt; 40yrs) with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dirty="0" smtClean="0"/>
              <a:t>Hypertension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dirty="0" err="1" smtClean="0"/>
              <a:t>Hyperlipidemia</a:t>
            </a:r>
            <a:endParaRPr lang="en-US" sz="1200" dirty="0" smtClean="0"/>
          </a:p>
          <a:p>
            <a:pPr marL="265113" indent="-265113">
              <a:spcBef>
                <a:spcPts val="600"/>
              </a:spcBef>
            </a:pPr>
            <a:r>
              <a:rPr lang="en-US" sz="1200" dirty="0" smtClean="0"/>
              <a:t>Diabetes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dirty="0" smtClean="0"/>
              <a:t>Vascular disease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dirty="0" smtClean="0"/>
              <a:t>Arrhythmia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dirty="0" smtClean="0"/>
              <a:t>Valve disease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dirty="0" smtClean="0"/>
              <a:t>Obesity</a:t>
            </a:r>
          </a:p>
          <a:p>
            <a:pPr marL="265113" indent="-265113">
              <a:spcBef>
                <a:spcPts val="600"/>
              </a:spcBef>
            </a:pPr>
            <a:endParaRPr lang="en-US" sz="1200" b="1" dirty="0" smtClean="0"/>
          </a:p>
          <a:p>
            <a:pPr marL="265113" indent="-265113">
              <a:spcBef>
                <a:spcPts val="600"/>
              </a:spcBef>
              <a:buNone/>
            </a:pPr>
            <a:r>
              <a:rPr lang="en-US" sz="1200" b="1" dirty="0" smtClean="0"/>
              <a:t>Primary End Point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dirty="0" smtClean="0"/>
              <a:t>Prevalence of heart failure (hospitalized) and asymptomatic left ventricular dysfunction</a:t>
            </a:r>
          </a:p>
          <a:p>
            <a:pPr marL="673100" lvl="1" indent="-265113">
              <a:spcBef>
                <a:spcPts val="600"/>
              </a:spcBef>
            </a:pPr>
            <a:r>
              <a:rPr lang="en-US" sz="1200" dirty="0" smtClean="0"/>
              <a:t>Systolic Dysfunction: LVEF &lt; 50%</a:t>
            </a:r>
          </a:p>
          <a:p>
            <a:pPr marL="673100" lvl="1" indent="-265113">
              <a:spcBef>
                <a:spcPts val="600"/>
              </a:spcBef>
            </a:pPr>
            <a:r>
              <a:rPr lang="en-US" sz="1200" dirty="0" smtClean="0"/>
              <a:t>Diastolic Dysfunction: E / e prime &gt; 15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4647415" y="1013988"/>
            <a:ext cx="3582186" cy="355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5113" lvl="0" indent="-265113" algn="l" defTabSz="935038">
              <a:spcBef>
                <a:spcPts val="600"/>
              </a:spcBef>
              <a:buSzPct val="75000"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Excluded</a:t>
            </a:r>
          </a:p>
          <a:p>
            <a:pPr marL="265113" lvl="0" indent="-265113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Known LVSD or HF</a:t>
            </a:r>
          </a:p>
          <a:p>
            <a:pPr marL="265113" lvl="0" indent="-265113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Life-threatening illness</a:t>
            </a:r>
          </a:p>
          <a:p>
            <a:pPr marL="265113" lvl="0" indent="-265113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Refusal / inability to give informed consent</a:t>
            </a:r>
          </a:p>
          <a:p>
            <a:pPr marL="265113" lvl="0" indent="-265113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marL="265113" lvl="0" indent="-265113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endParaRPr lang="en-US" sz="120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marL="265113" lvl="0" indent="-265113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marL="265113" lvl="0" indent="-265113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marL="265113" lvl="0" indent="-265113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endParaRPr lang="en-US" sz="120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marL="265113" lvl="0" indent="-265113" algn="l" defTabSz="935038">
              <a:spcBef>
                <a:spcPts val="600"/>
              </a:spcBef>
              <a:buSzPct val="75000"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Secondary End Point</a:t>
            </a:r>
          </a:p>
          <a:p>
            <a:pPr marL="265113" lvl="0" indent="-265113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Hospitalization for Cardiovascular Events (Time to event and Event rate)</a:t>
            </a:r>
          </a:p>
          <a:p>
            <a:pPr marL="722313" lvl="1" indent="-265113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Heart Failure, Arrhythmia, Myocardial Infarction, Unstable angina, CVA, TIA, Peripheral Thrombosis, PE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 smtClean="0"/>
              <a:t>Study</a:t>
            </a:r>
            <a:r>
              <a:rPr lang="nl-NL" sz="2400" dirty="0" smtClean="0"/>
              <a:t> </a:t>
            </a:r>
            <a:r>
              <a:rPr lang="nl-NL" sz="2400" dirty="0" err="1" smtClean="0"/>
              <a:t>Flow</a:t>
            </a:r>
            <a:endParaRPr lang="nl-NL" sz="24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227042" y="903107"/>
            <a:ext cx="5552823" cy="402231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Participant </a:t>
            </a:r>
            <a:r>
              <a:rPr lang="nl-NL" sz="1200" dirty="0" err="1" smtClean="0">
                <a:solidFill>
                  <a:schemeClr val="bg2"/>
                </a:solidFill>
                <a:latin typeface="Arial" pitchFamily="-65" charset="0"/>
              </a:rPr>
              <a:t>invited</a:t>
            </a:r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 </a:t>
            </a:r>
            <a:r>
              <a:rPr lang="nl-NL" sz="1200" dirty="0" err="1" smtClean="0">
                <a:solidFill>
                  <a:schemeClr val="bg2"/>
                </a:solidFill>
                <a:latin typeface="Arial" pitchFamily="-65" charset="0"/>
              </a:rPr>
              <a:t>by</a:t>
            </a:r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 </a:t>
            </a:r>
            <a:r>
              <a:rPr lang="nl-NL" sz="1200" dirty="0" err="1" smtClean="0">
                <a:solidFill>
                  <a:schemeClr val="bg2"/>
                </a:solidFill>
                <a:latin typeface="Arial" pitchFamily="-65" charset="0"/>
              </a:rPr>
              <a:t>primary</a:t>
            </a:r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 care </a:t>
            </a:r>
            <a:r>
              <a:rPr lang="nl-NL" sz="1200" dirty="0" err="1" smtClean="0">
                <a:solidFill>
                  <a:schemeClr val="bg2"/>
                </a:solidFill>
                <a:latin typeface="Arial" pitchFamily="-65" charset="0"/>
              </a:rPr>
              <a:t>physician</a:t>
            </a:r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 (PCP)</a:t>
            </a:r>
          </a:p>
          <a:p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-65" charset="0"/>
              </a:rPr>
              <a:t>N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-65" charset="0"/>
              </a:rPr>
              <a:t> = 3,123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227042" y="1413994"/>
            <a:ext cx="5552823" cy="402231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Central </a:t>
            </a:r>
            <a:r>
              <a:rPr lang="nl-NL" sz="1200" dirty="0" err="1" smtClean="0">
                <a:solidFill>
                  <a:schemeClr val="bg2"/>
                </a:solidFill>
                <a:latin typeface="Arial" pitchFamily="-65" charset="0"/>
              </a:rPr>
              <a:t>study</a:t>
            </a:r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 center </a:t>
            </a:r>
            <a:r>
              <a:rPr lang="nl-NL" sz="1200" dirty="0" err="1" smtClean="0">
                <a:solidFill>
                  <a:schemeClr val="bg2"/>
                </a:solidFill>
                <a:latin typeface="Arial" pitchFamily="-65" charset="0"/>
              </a:rPr>
              <a:t>contacted</a:t>
            </a:r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 </a:t>
            </a:r>
            <a:r>
              <a:rPr lang="nl-NL" sz="1200" dirty="0" err="1" smtClean="0">
                <a:solidFill>
                  <a:schemeClr val="bg2"/>
                </a:solidFill>
                <a:latin typeface="Arial" pitchFamily="-65" charset="0"/>
              </a:rPr>
              <a:t>for</a:t>
            </a:r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 </a:t>
            </a:r>
            <a:r>
              <a:rPr lang="nl-NL" sz="1200" dirty="0" err="1" smtClean="0">
                <a:solidFill>
                  <a:schemeClr val="bg2"/>
                </a:solidFill>
                <a:latin typeface="Arial" pitchFamily="-65" charset="0"/>
              </a:rPr>
              <a:t>randomization</a:t>
            </a:r>
            <a:endParaRPr lang="nl-NL" sz="1200" dirty="0" smtClean="0">
              <a:solidFill>
                <a:schemeClr val="bg2"/>
              </a:solidFill>
              <a:latin typeface="Arial" pitchFamily="-65" charset="0"/>
            </a:endParaRPr>
          </a:p>
          <a:p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-65" charset="0"/>
              </a:rPr>
              <a:t>N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-65" charset="0"/>
              </a:rPr>
              <a:t> = 1,374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27042" y="1924881"/>
            <a:ext cx="2651187" cy="4968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itchFamily="-65" charset="0"/>
              </a:rPr>
              <a:t>Control, blinded BNP </a:t>
            </a:r>
            <a:r>
              <a:rPr lang="en-US" sz="1200" dirty="0" err="1" smtClean="0">
                <a:solidFill>
                  <a:schemeClr val="bg2"/>
                </a:solidFill>
                <a:latin typeface="Arial" pitchFamily="-65" charset="0"/>
              </a:rPr>
              <a:t>anually</a:t>
            </a:r>
            <a:endParaRPr lang="en-US" sz="1200" dirty="0" smtClean="0">
              <a:solidFill>
                <a:schemeClr val="bg2"/>
              </a:solidFill>
              <a:latin typeface="Arial" pitchFamily="-65" charset="0"/>
            </a:endParaRPr>
          </a:p>
          <a:p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-65" charset="0"/>
              </a:rPr>
              <a:t>N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-65" charset="0"/>
              </a:rPr>
              <a:t> = 677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128678" y="1924881"/>
            <a:ext cx="2651187" cy="496800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latin typeface="Arial" pitchFamily="-65" charset="0"/>
              </a:rPr>
              <a:t>Intervention, </a:t>
            </a:r>
            <a:r>
              <a:rPr lang="en-US" sz="1200" dirty="0" err="1" smtClean="0">
                <a:latin typeface="Arial" pitchFamily="-65" charset="0"/>
              </a:rPr>
              <a:t>unblinded</a:t>
            </a:r>
            <a:r>
              <a:rPr lang="en-US" sz="1200" dirty="0" smtClean="0">
                <a:latin typeface="Arial" pitchFamily="-65" charset="0"/>
              </a:rPr>
              <a:t> BNP annually, N = 698</a:t>
            </a:r>
            <a:endParaRPr kumimoji="0" lang="nl-NL" sz="1200" b="1" i="0" u="none" strike="noStrike" cap="none" normalizeH="0" baseline="0" dirty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227042" y="2530337"/>
            <a:ext cx="2651187" cy="4968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itchFamily="-65" charset="0"/>
              </a:rPr>
              <a:t>Routine PCP care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128678" y="2530337"/>
            <a:ext cx="2651187" cy="496800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latin typeface="Arial" pitchFamily="-65" charset="0"/>
              </a:rPr>
              <a:t>NP-directed care</a:t>
            </a:r>
            <a:endParaRPr kumimoji="0" lang="nl-NL" sz="1200" b="1" i="0" u="none" strike="noStrike" cap="none" normalizeH="0" baseline="0" dirty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227042" y="3845087"/>
            <a:ext cx="5552823" cy="1005207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End of </a:t>
            </a:r>
            <a:r>
              <a:rPr lang="nl-NL" sz="1200" dirty="0" err="1" smtClean="0">
                <a:solidFill>
                  <a:schemeClr val="bg2"/>
                </a:solidFill>
                <a:latin typeface="Arial" pitchFamily="-65" charset="0"/>
              </a:rPr>
              <a:t>study</a:t>
            </a:r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 </a:t>
            </a:r>
            <a:r>
              <a:rPr lang="nl-NL" sz="1200" dirty="0" err="1" smtClean="0">
                <a:solidFill>
                  <a:schemeClr val="bg2"/>
                </a:solidFill>
                <a:latin typeface="Arial" pitchFamily="-65" charset="0"/>
              </a:rPr>
              <a:t>assessment</a:t>
            </a:r>
            <a:r>
              <a:rPr lang="nl-NL" sz="1200" dirty="0" smtClean="0">
                <a:solidFill>
                  <a:schemeClr val="bg2"/>
                </a:solidFill>
                <a:latin typeface="Arial" pitchFamily="-65" charset="0"/>
              </a:rPr>
              <a:t>:</a:t>
            </a:r>
          </a:p>
          <a:p>
            <a:r>
              <a:rPr lang="en-US" sz="1200" dirty="0" err="1" smtClean="0">
                <a:solidFill>
                  <a:schemeClr val="bg2"/>
                </a:solidFill>
                <a:latin typeface="Arial" pitchFamily="-65" charset="0"/>
              </a:rPr>
              <a:t>Dopplet</a:t>
            </a:r>
            <a:r>
              <a:rPr lang="en-US" sz="1200" dirty="0" smtClean="0">
                <a:solidFill>
                  <a:schemeClr val="bg2"/>
                </a:solidFill>
                <a:latin typeface="Arial" pitchFamily="-65" charset="0"/>
              </a:rPr>
              <a:t> echocardiography</a:t>
            </a:r>
          </a:p>
          <a:p>
            <a:r>
              <a:rPr lang="en-US" sz="1200" dirty="0" smtClean="0">
                <a:solidFill>
                  <a:schemeClr val="bg2"/>
                </a:solidFill>
                <a:latin typeface="Arial" pitchFamily="-65" charset="0"/>
              </a:rPr>
              <a:t>BNP</a:t>
            </a:r>
          </a:p>
          <a:p>
            <a:r>
              <a:rPr lang="en-US" sz="1200" dirty="0" smtClean="0">
                <a:solidFill>
                  <a:schemeClr val="bg2"/>
                </a:solidFill>
                <a:latin typeface="Arial" pitchFamily="-65" charset="0"/>
              </a:rPr>
              <a:t>Blinded MACE assessment</a:t>
            </a:r>
            <a:endParaRPr lang="nl-NL" sz="1200" dirty="0" smtClean="0">
              <a:solidFill>
                <a:schemeClr val="bg2"/>
              </a:solidFill>
              <a:latin typeface="Arial" pitchFamily="-65" charset="0"/>
            </a:endParaRPr>
          </a:p>
          <a:p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-65" charset="0"/>
              </a:rPr>
              <a:t>Mean follow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-65" charset="0"/>
              </a:rPr>
              <a:t> up: 4.2 yrs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128678" y="3135793"/>
            <a:ext cx="2651187" cy="600636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smtClean="0">
                <a:solidFill>
                  <a:schemeClr val="bg2"/>
                </a:solidFill>
                <a:latin typeface="Arial" pitchFamily="-65" charset="0"/>
              </a:rPr>
              <a:t>Lost to follow up: N=70</a:t>
            </a:r>
          </a:p>
          <a:p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-65" charset="0"/>
              </a:rPr>
              <a:t>Withdrew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-65" charset="0"/>
              </a:rPr>
              <a:t> consent: N = 92</a:t>
            </a:r>
          </a:p>
          <a:p>
            <a:r>
              <a:rPr lang="en-US" sz="1200" b="0" baseline="0" dirty="0" smtClean="0">
                <a:solidFill>
                  <a:schemeClr val="bg2"/>
                </a:solidFill>
                <a:latin typeface="Arial" pitchFamily="-65" charset="0"/>
              </a:rPr>
              <a:t>Death:</a:t>
            </a:r>
            <a:r>
              <a:rPr lang="en-US" sz="1200" b="0" dirty="0" smtClean="0">
                <a:solidFill>
                  <a:schemeClr val="bg2"/>
                </a:solidFill>
                <a:latin typeface="Arial" pitchFamily="-65" charset="0"/>
              </a:rPr>
              <a:t> N = 35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227042" y="3135793"/>
            <a:ext cx="2651187" cy="600636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0" dirty="0" smtClean="0">
                <a:solidFill>
                  <a:schemeClr val="bg2"/>
                </a:solidFill>
                <a:latin typeface="Arial" pitchFamily="-65" charset="0"/>
              </a:rPr>
              <a:t>Lost to follow up: N=69</a:t>
            </a:r>
          </a:p>
          <a:p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-65" charset="0"/>
              </a:rPr>
              <a:t>Withdrew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-65" charset="0"/>
              </a:rPr>
              <a:t> consent: N = 132</a:t>
            </a:r>
          </a:p>
          <a:p>
            <a:r>
              <a:rPr lang="en-US" sz="1200" b="0" baseline="0" dirty="0" smtClean="0">
                <a:solidFill>
                  <a:schemeClr val="bg2"/>
                </a:solidFill>
                <a:latin typeface="Arial" pitchFamily="-65" charset="0"/>
              </a:rPr>
              <a:t>Death:</a:t>
            </a:r>
            <a:r>
              <a:rPr lang="en-US" sz="1200" b="0" dirty="0" smtClean="0">
                <a:solidFill>
                  <a:schemeClr val="bg2"/>
                </a:solidFill>
                <a:latin typeface="Arial" pitchFamily="-65" charset="0"/>
              </a:rPr>
              <a:t> N = 37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STOP-HF </a:t>
            </a:r>
            <a:r>
              <a:rPr lang="nl-NL" sz="2400" dirty="0" err="1" smtClean="0"/>
              <a:t>Intervention</a:t>
            </a:r>
            <a:endParaRPr lang="nl-NL" sz="24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172721" y="1018408"/>
            <a:ext cx="3168416" cy="4968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itchFamily="-65" charset="0"/>
              </a:rPr>
              <a:t>Routine PCP care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-65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36083" y="1009355"/>
            <a:ext cx="3168416" cy="496800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30400" tIns="36000" rIns="2304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>
                <a:latin typeface="Arial" pitchFamily="-65" charset="0"/>
              </a:rPr>
              <a:t>NP-directed care</a:t>
            </a:r>
            <a:endParaRPr kumimoji="0" lang="nl-NL" sz="1200" b="1" i="0" u="none" strike="noStrike" cap="none" normalizeH="0" baseline="0" dirty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>
          <a:xfrm>
            <a:off x="1159593" y="1586616"/>
            <a:ext cx="3330926" cy="355688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200" b="1" dirty="0" smtClean="0"/>
              <a:t>Annual BNP not available to clinicians </a:t>
            </a:r>
          </a:p>
          <a:p>
            <a:pPr>
              <a:spcBef>
                <a:spcPts val="600"/>
              </a:spcBef>
            </a:pPr>
            <a:endParaRPr lang="en-US" sz="1200" b="1" dirty="0" smtClean="0"/>
          </a:p>
          <a:p>
            <a:pPr>
              <a:spcBef>
                <a:spcPts val="600"/>
              </a:spcBef>
            </a:pPr>
            <a:r>
              <a:rPr lang="en-US" sz="1200" b="1" dirty="0" smtClean="0"/>
              <a:t>At least annual review by PCP </a:t>
            </a:r>
          </a:p>
          <a:p>
            <a:pPr>
              <a:spcBef>
                <a:spcPts val="600"/>
              </a:spcBef>
            </a:pPr>
            <a:endParaRPr lang="en-US" sz="1200" b="1" dirty="0" smtClean="0"/>
          </a:p>
          <a:p>
            <a:pPr>
              <a:spcBef>
                <a:spcPts val="600"/>
              </a:spcBef>
            </a:pPr>
            <a:r>
              <a:rPr lang="en-US" sz="1200" b="1" dirty="0" smtClean="0"/>
              <a:t>Cardiology review only if requested by PCP </a:t>
            </a: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 bwMode="auto">
          <a:xfrm>
            <a:off x="4553134" y="1586616"/>
            <a:ext cx="3330926" cy="355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lvl="0" indent="-350838" algn="l" defTabSz="935038">
              <a:spcBef>
                <a:spcPts val="600"/>
              </a:spcBef>
              <a:buSzPct val="75000"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In addition to routine PCP care</a:t>
            </a:r>
          </a:p>
          <a:p>
            <a:pPr marL="350838" lvl="0" indent="-350838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Annual NP based reassessment of risk in all</a:t>
            </a:r>
          </a:p>
          <a:p>
            <a:pPr marL="350838" lvl="0" indent="-350838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Annual NP-informed CV risk coaching in all</a:t>
            </a:r>
          </a:p>
          <a:p>
            <a:pPr marL="350838" lvl="0" indent="-350838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Shared-care (any BNP&gt; 50pg/ml)</a:t>
            </a:r>
          </a:p>
          <a:p>
            <a:pPr marL="808038" lvl="1" indent="-350838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Cardiology review</a:t>
            </a:r>
          </a:p>
          <a:p>
            <a:pPr marL="808038" lvl="1" indent="-350838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Echo-Doppler</a:t>
            </a:r>
          </a:p>
          <a:p>
            <a:pPr marL="808038" lvl="1" indent="-350838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Other CV investigations</a:t>
            </a:r>
          </a:p>
          <a:p>
            <a:pPr marL="808038" lvl="1" indent="-350838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CV nurse coaching</a:t>
            </a:r>
          </a:p>
          <a:p>
            <a:pPr marL="808038" lvl="1" indent="-350838" algn="l" defTabSz="935038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Regular Cardiology follow-up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 bwMode="auto">
          <a:xfrm>
            <a:off x="1041149" y="4318503"/>
            <a:ext cx="6790099" cy="25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000" b="0" dirty="0" smtClean="0">
                <a:solidFill>
                  <a:schemeClr val="bg2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rPr>
              <a:t>The major difference between the control and intervention arms was in the use of RAAS therapy. At baseline, 40% of the control and intervention patients were receiving RAAS-modifying therapy, but in the intervention arm there was a 14% increase in the use of these drugs compared with an 8% increase in their use in the control arm. Despite this, there was no difference in the behavior of blood pressure between the two groups. Both groups showed, on average, a 10-mm-Hg reduction in systolic blood pressure.</a:t>
            </a:r>
            <a:endParaRPr lang="en-US" sz="1000" b="0" dirty="0">
              <a:solidFill>
                <a:schemeClr val="bg2"/>
              </a:solidFill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 txBox="1">
            <a:spLocks/>
          </p:cNvSpPr>
          <p:nvPr/>
        </p:nvSpPr>
        <p:spPr bwMode="auto">
          <a:xfrm>
            <a:off x="468313" y="86916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/>
              <a:t>Primary Endpoint – HF and LVD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899592" y="951570"/>
          <a:ext cx="7992888" cy="405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79389" y="4731544"/>
            <a:ext cx="8713787" cy="378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429209" y="1869281"/>
            <a:ext cx="34709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E" dirty="0"/>
              <a:t>OR 0.59 [0.38, 0.90], p=0.01</a:t>
            </a:r>
            <a:r>
              <a:rPr lang="en-US" dirty="0"/>
              <a:t> 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4497963" y="728663"/>
            <a:ext cx="36135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E"/>
              <a:t>OR 0.46 [0.27, 0.77], p=0.003</a:t>
            </a:r>
            <a:r>
              <a:rPr lang="en-US"/>
              <a:t> 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2330692" y="4748213"/>
            <a:ext cx="1774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IE" sz="1800"/>
              <a:t>Total Population </a:t>
            </a: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4127500" y="4731544"/>
            <a:ext cx="390048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IE" sz="1800"/>
              <a:t>Any BNP &gt; 50 pg/ml</a:t>
            </a: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1925874" y="1946541"/>
            <a:ext cx="1061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N=59</a:t>
            </a:r>
          </a:p>
        </p:txBody>
      </p:sp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3414523" y="2144318"/>
            <a:ext cx="1013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N=39</a:t>
            </a:r>
          </a:p>
        </p:txBody>
      </p:sp>
      <p:sp>
        <p:nvSpPr>
          <p:cNvPr id="26634" name="TextBox 16"/>
          <p:cNvSpPr txBox="1">
            <a:spLocks noChangeArrowheads="1"/>
          </p:cNvSpPr>
          <p:nvPr/>
        </p:nvSpPr>
        <p:spPr bwMode="auto">
          <a:xfrm>
            <a:off x="4736611" y="770288"/>
            <a:ext cx="117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N=44</a:t>
            </a:r>
          </a:p>
        </p:txBody>
      </p:sp>
      <p:sp>
        <p:nvSpPr>
          <p:cNvPr id="26635" name="TextBox 17"/>
          <p:cNvSpPr txBox="1">
            <a:spLocks noChangeArrowheads="1"/>
          </p:cNvSpPr>
          <p:nvPr/>
        </p:nvSpPr>
        <p:spPr bwMode="auto">
          <a:xfrm>
            <a:off x="6433462" y="1936132"/>
            <a:ext cx="946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N=25</a:t>
            </a:r>
          </a:p>
        </p:txBody>
      </p:sp>
    </p:spTree>
    <p:extLst>
      <p:ext uri="{BB962C8B-B14F-4D97-AF65-F5344CB8AC3E}">
        <p14:creationId xmlns:p14="http://schemas.microsoft.com/office/powerpoint/2010/main" val="3898668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Objectives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3891" y="1013988"/>
            <a:ext cx="6515877" cy="3556884"/>
          </a:xfrm>
        </p:spPr>
        <p:txBody>
          <a:bodyPr/>
          <a:lstStyle/>
          <a:p>
            <a:pPr marL="265113" indent="-265113">
              <a:spcBef>
                <a:spcPts val="600"/>
              </a:spcBef>
              <a:buNone/>
            </a:pPr>
            <a:r>
              <a:rPr lang="en-US" sz="1200" b="1" dirty="0" smtClean="0"/>
              <a:t>Primary: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b="1" dirty="0" smtClean="0"/>
              <a:t>CV death or HF re-hospitalization within 6 months</a:t>
            </a:r>
          </a:p>
          <a:p>
            <a:pPr marL="265113" indent="-265113">
              <a:spcBef>
                <a:spcPts val="600"/>
              </a:spcBef>
              <a:buNone/>
            </a:pPr>
            <a:endParaRPr lang="en-US" sz="1200" b="1" dirty="0" smtClean="0"/>
          </a:p>
          <a:p>
            <a:pPr marL="265113" indent="-265113">
              <a:spcBef>
                <a:spcPts val="600"/>
              </a:spcBef>
              <a:buNone/>
            </a:pPr>
            <a:r>
              <a:rPr lang="en-US" sz="1200" b="1" dirty="0" smtClean="0"/>
              <a:t>Key Secondary: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b="1" dirty="0" smtClean="0"/>
              <a:t>CV death or HF re-hospitalization within 12 months</a:t>
            </a:r>
          </a:p>
          <a:p>
            <a:pPr marL="265113" indent="-265113">
              <a:spcBef>
                <a:spcPts val="600"/>
              </a:spcBef>
              <a:buNone/>
            </a:pPr>
            <a:endParaRPr lang="en-US" sz="1200" b="1" dirty="0" smtClean="0"/>
          </a:p>
          <a:p>
            <a:pPr marL="265113" indent="-265113">
              <a:spcBef>
                <a:spcPts val="600"/>
              </a:spcBef>
              <a:buNone/>
            </a:pPr>
            <a:r>
              <a:rPr lang="en-US" sz="1200" b="1" dirty="0" smtClean="0"/>
              <a:t>Secondary: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b="1" dirty="0" smtClean="0"/>
              <a:t>First CV event within 12 months (i.e., CV death, HF hospitalization, non-fatal MI, non-fatal stroke, sudden death with resuscitation)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b="1" dirty="0" smtClean="0"/>
              <a:t>All-cause mortality within 6 and 12 months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b="1" dirty="0" smtClean="0"/>
              <a:t>Change from baseline in NT-</a:t>
            </a:r>
            <a:r>
              <a:rPr lang="en-US" sz="1200" b="1" dirty="0" err="1" smtClean="0"/>
              <a:t>proBNP</a:t>
            </a:r>
            <a:r>
              <a:rPr lang="en-US" sz="1200" b="1" dirty="0" smtClean="0"/>
              <a:t> at 1, 6, and 12 months of follow-up</a:t>
            </a:r>
            <a:endParaRPr lang="en-US" sz="12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Endpoints</a:t>
            </a:r>
            <a:endParaRPr lang="nl-NL" sz="24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762812" y="1046375"/>
            <a:ext cx="0" cy="3035431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762812" y="4072379"/>
            <a:ext cx="2535811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1654933" y="1060815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1336513" y="919799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20</a:t>
            </a:r>
            <a:endParaRPr lang="nl-NL" sz="12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H="1" flipV="1">
            <a:off x="1659695" y="1665653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1341275" y="1524637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16</a:t>
            </a:r>
            <a:endParaRPr lang="nl-NL" sz="12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H="1" flipV="1">
            <a:off x="1657314" y="2260965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1338894" y="2119949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12</a:t>
            </a:r>
            <a:endParaRPr lang="nl-NL" sz="12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H="1" flipV="1">
            <a:off x="1657314" y="2865803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1423853" y="2724787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8</a:t>
            </a:r>
            <a:endParaRPr lang="nl-NL" sz="12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H="1" flipV="1">
            <a:off x="1664458" y="3480166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1430997" y="3339150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</a:t>
            </a:r>
            <a:endParaRPr lang="nl-NL" sz="12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flipH="1" flipV="1">
            <a:off x="1659696" y="4073098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1426235" y="3932082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200" dirty="0"/>
          </a:p>
        </p:txBody>
      </p:sp>
      <p:sp>
        <p:nvSpPr>
          <p:cNvPr id="24" name="Rectangle 23"/>
          <p:cNvSpPr/>
          <p:nvPr/>
        </p:nvSpPr>
        <p:spPr>
          <a:xfrm>
            <a:off x="1762125" y="4101151"/>
            <a:ext cx="1312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677</a:t>
            </a:r>
          </a:p>
          <a:p>
            <a:endParaRPr lang="en-US" sz="12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Control</a:t>
            </a:r>
            <a:endParaRPr lang="nl-NL" sz="1200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 flipH="1" flipV="1">
            <a:off x="1709702" y="4123104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024152" y="4125485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3078958" y="4105914"/>
            <a:ext cx="1228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697</a:t>
            </a:r>
          </a:p>
          <a:p>
            <a:endParaRPr lang="en-US" sz="12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Intervention</a:t>
            </a:r>
            <a:endParaRPr lang="nl-NL" sz="1200" dirty="0"/>
          </a:p>
        </p:txBody>
      </p:sp>
      <p:cxnSp>
        <p:nvCxnSpPr>
          <p:cNvPr id="28" name="Straight Connector 27"/>
          <p:cNvCxnSpPr/>
          <p:nvPr/>
        </p:nvCxnSpPr>
        <p:spPr bwMode="auto">
          <a:xfrm rot="5400000" flipH="1" flipV="1">
            <a:off x="4250497" y="4120723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1973139" y="3757613"/>
            <a:ext cx="879309" cy="314766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285158" y="3926681"/>
            <a:ext cx="879309" cy="145697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285158" y="3574256"/>
            <a:ext cx="879309" cy="352865"/>
          </a:xfrm>
          <a:prstGeom prst="rect">
            <a:avLst/>
          </a:prstGeom>
          <a:solidFill>
            <a:schemeClr val="accent3">
              <a:lumMod val="25000"/>
              <a:alpha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285158" y="3264694"/>
            <a:ext cx="879309" cy="310002"/>
          </a:xfrm>
          <a:prstGeom prst="rect">
            <a:avLst/>
          </a:prstGeom>
          <a:solidFill>
            <a:schemeClr val="accent3">
              <a:lumMod val="25000"/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973139" y="3331369"/>
            <a:ext cx="879309" cy="426685"/>
          </a:xfrm>
          <a:prstGeom prst="rect">
            <a:avLst/>
          </a:prstGeom>
          <a:solidFill>
            <a:srgbClr val="FF6600">
              <a:alpha val="8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973139" y="2757489"/>
            <a:ext cx="879309" cy="579084"/>
          </a:xfrm>
          <a:prstGeom prst="rect">
            <a:avLst/>
          </a:prstGeom>
          <a:solidFill>
            <a:srgbClr val="FF6600">
              <a:alpha val="6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88318" y="2427132"/>
            <a:ext cx="1312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N = 59</a:t>
            </a:r>
            <a:endParaRPr lang="nl-NL" sz="1200" dirty="0"/>
          </a:p>
        </p:txBody>
      </p:sp>
      <p:sp>
        <p:nvSpPr>
          <p:cNvPr id="37" name="Rectangle 36"/>
          <p:cNvSpPr/>
          <p:nvPr/>
        </p:nvSpPr>
        <p:spPr>
          <a:xfrm>
            <a:off x="3076575" y="2886714"/>
            <a:ext cx="1312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N = 37</a:t>
            </a:r>
            <a:endParaRPr lang="nl-NL" sz="1200" dirty="0"/>
          </a:p>
        </p:txBody>
      </p:sp>
      <p:sp>
        <p:nvSpPr>
          <p:cNvPr id="38" name="Rectangle 37"/>
          <p:cNvSpPr/>
          <p:nvPr/>
        </p:nvSpPr>
        <p:spPr>
          <a:xfrm>
            <a:off x="1979597" y="1409489"/>
            <a:ext cx="22936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OR 0.59 [0.38, 0.90], p=o.01</a:t>
            </a:r>
            <a:endParaRPr lang="nl-NL" sz="1200" dirty="0"/>
          </a:p>
        </p:txBody>
      </p:sp>
      <p:sp>
        <p:nvSpPr>
          <p:cNvPr id="39" name="Rectangle 38"/>
          <p:cNvSpPr/>
          <p:nvPr/>
        </p:nvSpPr>
        <p:spPr>
          <a:xfrm>
            <a:off x="1973139" y="2905456"/>
            <a:ext cx="865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3,8%</a:t>
            </a:r>
            <a:endParaRPr lang="nl-NL" sz="1200" dirty="0"/>
          </a:p>
        </p:txBody>
      </p:sp>
      <p:sp>
        <p:nvSpPr>
          <p:cNvPr id="40" name="Rectangle 39"/>
          <p:cNvSpPr/>
          <p:nvPr/>
        </p:nvSpPr>
        <p:spPr>
          <a:xfrm>
            <a:off x="1973139" y="3429048"/>
            <a:ext cx="865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2,8%</a:t>
            </a:r>
            <a:endParaRPr lang="nl-NL" sz="1200" dirty="0"/>
          </a:p>
        </p:txBody>
      </p:sp>
      <p:sp>
        <p:nvSpPr>
          <p:cNvPr id="41" name="Rectangle 40"/>
          <p:cNvSpPr/>
          <p:nvPr/>
        </p:nvSpPr>
        <p:spPr>
          <a:xfrm>
            <a:off x="1973139" y="3780624"/>
            <a:ext cx="865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2,1%</a:t>
            </a:r>
            <a:endParaRPr lang="nl-NL" sz="1200" dirty="0"/>
          </a:p>
        </p:txBody>
      </p:sp>
      <p:sp>
        <p:nvSpPr>
          <p:cNvPr id="42" name="Rectangle 41"/>
          <p:cNvSpPr/>
          <p:nvPr/>
        </p:nvSpPr>
        <p:spPr>
          <a:xfrm>
            <a:off x="3285158" y="3284174"/>
            <a:ext cx="865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 smtClean="0">
                <a:ea typeface="ＭＳ Ｐゴシック" pitchFamily="-111" charset="-128"/>
                <a:cs typeface="ＭＳ Ｐゴシック" pitchFamily="-111" charset="-128"/>
              </a:rPr>
              <a:t>2,0%</a:t>
            </a:r>
            <a:endParaRPr lang="nl-NL" sz="1200" dirty="0"/>
          </a:p>
        </p:txBody>
      </p:sp>
      <p:sp>
        <p:nvSpPr>
          <p:cNvPr id="43" name="Rectangle 42"/>
          <p:cNvSpPr/>
          <p:nvPr/>
        </p:nvSpPr>
        <p:spPr>
          <a:xfrm>
            <a:off x="3285158" y="3608600"/>
            <a:ext cx="865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 smtClean="0">
                <a:ea typeface="ＭＳ Ｐゴシック" pitchFamily="-111" charset="-128"/>
                <a:cs typeface="ＭＳ Ｐゴシック" pitchFamily="-111" charset="-128"/>
              </a:rPr>
              <a:t>2,3%</a:t>
            </a:r>
            <a:endParaRPr lang="nl-NL" sz="1200" dirty="0"/>
          </a:p>
        </p:txBody>
      </p:sp>
      <p:sp>
        <p:nvSpPr>
          <p:cNvPr id="44" name="Rectangle 43"/>
          <p:cNvSpPr/>
          <p:nvPr/>
        </p:nvSpPr>
        <p:spPr>
          <a:xfrm>
            <a:off x="3285158" y="3788169"/>
            <a:ext cx="865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 smtClean="0">
                <a:ea typeface="ＭＳ Ｐゴシック" pitchFamily="-111" charset="-128"/>
                <a:cs typeface="ＭＳ Ｐゴシック" pitchFamily="-111" charset="-128"/>
              </a:rPr>
              <a:t>1,0%</a:t>
            </a:r>
            <a:endParaRPr lang="nl-NL" sz="1200" dirty="0"/>
          </a:p>
        </p:txBody>
      </p:sp>
      <p:cxnSp>
        <p:nvCxnSpPr>
          <p:cNvPr id="45" name="Straight Connector 44"/>
          <p:cNvCxnSpPr/>
          <p:nvPr/>
        </p:nvCxnSpPr>
        <p:spPr bwMode="auto">
          <a:xfrm flipH="1">
            <a:off x="5293605" y="2768569"/>
            <a:ext cx="0" cy="1654703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 flipV="1">
            <a:off x="5190575" y="2960534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46"/>
          <p:cNvSpPr/>
          <p:nvPr/>
        </p:nvSpPr>
        <p:spPr>
          <a:xfrm>
            <a:off x="4911108" y="2838796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40</a:t>
            </a:r>
            <a:endParaRPr lang="nl-NL" sz="1000" dirty="0"/>
          </a:p>
        </p:txBody>
      </p:sp>
      <p:cxnSp>
        <p:nvCxnSpPr>
          <p:cNvPr id="48" name="Straight Connector 47"/>
          <p:cNvCxnSpPr/>
          <p:nvPr/>
        </p:nvCxnSpPr>
        <p:spPr bwMode="auto">
          <a:xfrm flipH="1" flipV="1">
            <a:off x="5191493" y="2779674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4911108" y="2657936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45</a:t>
            </a:r>
            <a:endParaRPr lang="nl-NL" sz="1000" dirty="0"/>
          </a:p>
        </p:txBody>
      </p:sp>
      <p:cxnSp>
        <p:nvCxnSpPr>
          <p:cNvPr id="50" name="Straight Connector 49"/>
          <p:cNvCxnSpPr/>
          <p:nvPr/>
        </p:nvCxnSpPr>
        <p:spPr bwMode="auto">
          <a:xfrm flipH="1" flipV="1">
            <a:off x="5200674" y="3133132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4911108" y="3011394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35</a:t>
            </a:r>
            <a:endParaRPr lang="nl-NL" sz="1000" dirty="0"/>
          </a:p>
        </p:txBody>
      </p:sp>
      <p:cxnSp>
        <p:nvCxnSpPr>
          <p:cNvPr id="52" name="Straight Connector 51"/>
          <p:cNvCxnSpPr/>
          <p:nvPr/>
        </p:nvCxnSpPr>
        <p:spPr bwMode="auto">
          <a:xfrm flipH="1" flipV="1">
            <a:off x="5185066" y="3503115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4911108" y="338137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25</a:t>
            </a:r>
            <a:endParaRPr lang="nl-NL" sz="1000" dirty="0"/>
          </a:p>
        </p:txBody>
      </p:sp>
      <p:cxnSp>
        <p:nvCxnSpPr>
          <p:cNvPr id="54" name="Straight Connector 53"/>
          <p:cNvCxnSpPr/>
          <p:nvPr/>
        </p:nvCxnSpPr>
        <p:spPr bwMode="auto">
          <a:xfrm flipH="1" flipV="1">
            <a:off x="5185984" y="3316747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 54"/>
          <p:cNvSpPr/>
          <p:nvPr/>
        </p:nvSpPr>
        <p:spPr>
          <a:xfrm>
            <a:off x="4911108" y="3195009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30</a:t>
            </a:r>
            <a:endParaRPr lang="nl-NL" sz="1000" dirty="0"/>
          </a:p>
        </p:txBody>
      </p:sp>
      <p:cxnSp>
        <p:nvCxnSpPr>
          <p:cNvPr id="56" name="Straight Connector 55"/>
          <p:cNvCxnSpPr/>
          <p:nvPr/>
        </p:nvCxnSpPr>
        <p:spPr bwMode="auto">
          <a:xfrm flipH="1" flipV="1">
            <a:off x="5186902" y="3686730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4911108" y="356499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20</a:t>
            </a:r>
            <a:endParaRPr lang="nl-NL" sz="1000" dirty="0"/>
          </a:p>
        </p:txBody>
      </p:sp>
      <p:cxnSp>
        <p:nvCxnSpPr>
          <p:cNvPr id="58" name="Straight Connector 57"/>
          <p:cNvCxnSpPr/>
          <p:nvPr/>
        </p:nvCxnSpPr>
        <p:spPr bwMode="auto">
          <a:xfrm flipH="1" flipV="1">
            <a:off x="5190574" y="3869427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tangle 58"/>
          <p:cNvSpPr/>
          <p:nvPr/>
        </p:nvSpPr>
        <p:spPr>
          <a:xfrm>
            <a:off x="4911108" y="3747689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15</a:t>
            </a:r>
            <a:endParaRPr lang="nl-NL" sz="1000" dirty="0"/>
          </a:p>
        </p:txBody>
      </p:sp>
      <p:cxnSp>
        <p:nvCxnSpPr>
          <p:cNvPr id="60" name="Straight Connector 59"/>
          <p:cNvCxnSpPr/>
          <p:nvPr/>
        </p:nvCxnSpPr>
        <p:spPr bwMode="auto">
          <a:xfrm flipH="1" flipV="1">
            <a:off x="5183230" y="4046614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Rectangle 60"/>
          <p:cNvSpPr/>
          <p:nvPr/>
        </p:nvSpPr>
        <p:spPr>
          <a:xfrm>
            <a:off x="4911108" y="3924876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10</a:t>
            </a:r>
            <a:endParaRPr lang="nl-NL" sz="1000" dirty="0"/>
          </a:p>
        </p:txBody>
      </p:sp>
      <p:cxnSp>
        <p:nvCxnSpPr>
          <p:cNvPr id="62" name="Straight Connector 61"/>
          <p:cNvCxnSpPr/>
          <p:nvPr/>
        </p:nvCxnSpPr>
        <p:spPr bwMode="auto">
          <a:xfrm flipH="1" flipV="1">
            <a:off x="5184147" y="4232065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4981640" y="411032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5</a:t>
            </a:r>
            <a:endParaRPr lang="nl-NL" sz="1000" dirty="0"/>
          </a:p>
        </p:txBody>
      </p:sp>
      <p:cxnSp>
        <p:nvCxnSpPr>
          <p:cNvPr id="64" name="Straight Connector 63"/>
          <p:cNvCxnSpPr/>
          <p:nvPr/>
        </p:nvCxnSpPr>
        <p:spPr bwMode="auto">
          <a:xfrm flipH="1" flipV="1">
            <a:off x="5196082" y="4417516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4981640" y="429577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000" dirty="0"/>
          </a:p>
        </p:txBody>
      </p:sp>
      <p:sp>
        <p:nvSpPr>
          <p:cNvPr id="66" name="Rectangle 65"/>
          <p:cNvSpPr/>
          <p:nvPr/>
        </p:nvSpPr>
        <p:spPr>
          <a:xfrm>
            <a:off x="5200306" y="4414676"/>
            <a:ext cx="1312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Control</a:t>
            </a:r>
          </a:p>
          <a:p>
            <a:r>
              <a:rPr lang="en-US" sz="1000" b="0" dirty="0" smtClean="0">
                <a:solidFill>
                  <a:schemeClr val="bg2"/>
                </a:solidFill>
              </a:rPr>
              <a:t>N=71 (10.5%)</a:t>
            </a:r>
            <a:endParaRPr lang="nl-NL" sz="1000" b="0" dirty="0">
              <a:solidFill>
                <a:schemeClr val="bg2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13928" y="4414676"/>
            <a:ext cx="1312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Intervention</a:t>
            </a:r>
          </a:p>
          <a:p>
            <a:r>
              <a:rPr lang="en-US" sz="1000" b="0" dirty="0" smtClean="0">
                <a:solidFill>
                  <a:schemeClr val="bg2"/>
                </a:solidFill>
              </a:rPr>
              <a:t>N=51 (7.3%)</a:t>
            </a:r>
            <a:endParaRPr lang="nl-NL" sz="1000" b="0" dirty="0">
              <a:solidFill>
                <a:schemeClr val="bg2"/>
              </a:solidFill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524118" y="4056961"/>
            <a:ext cx="879309" cy="349595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524118" y="3949547"/>
            <a:ext cx="879309" cy="107414"/>
          </a:xfrm>
          <a:prstGeom prst="rect">
            <a:avLst/>
          </a:prstGeom>
          <a:solidFill>
            <a:schemeClr val="accent3">
              <a:lumMod val="25000"/>
              <a:alpha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524118" y="3855904"/>
            <a:ext cx="879309" cy="93642"/>
          </a:xfrm>
          <a:prstGeom prst="rect">
            <a:avLst/>
          </a:prstGeom>
          <a:solidFill>
            <a:schemeClr val="accent3">
              <a:lumMod val="25000"/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 flipH="1">
            <a:off x="5301867" y="4417765"/>
            <a:ext cx="223642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Rectangle 76"/>
          <p:cNvSpPr/>
          <p:nvPr/>
        </p:nvSpPr>
        <p:spPr bwMode="auto">
          <a:xfrm>
            <a:off x="5411320" y="3847641"/>
            <a:ext cx="879309" cy="558915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411320" y="3619041"/>
            <a:ext cx="879309" cy="228600"/>
          </a:xfrm>
          <a:prstGeom prst="rect">
            <a:avLst/>
          </a:prstGeom>
          <a:solidFill>
            <a:srgbClr val="FF6600">
              <a:alpha val="8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411320" y="3481330"/>
            <a:ext cx="879309" cy="137710"/>
          </a:xfrm>
          <a:prstGeom prst="rect">
            <a:avLst/>
          </a:prstGeom>
          <a:solidFill>
            <a:srgbClr val="FF6600">
              <a:alpha val="6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412239" y="3344538"/>
            <a:ext cx="879309" cy="137710"/>
          </a:xfrm>
          <a:prstGeom prst="rect">
            <a:avLst/>
          </a:prstGeom>
          <a:solidFill>
            <a:srgbClr val="FF660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410403" y="2938749"/>
            <a:ext cx="879309" cy="403952"/>
          </a:xfrm>
          <a:prstGeom prst="rect">
            <a:avLst/>
          </a:prstGeom>
          <a:solidFill>
            <a:srgbClr val="FF6600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524118" y="3800819"/>
            <a:ext cx="879309" cy="56002"/>
          </a:xfrm>
          <a:prstGeom prst="rect">
            <a:avLst/>
          </a:prstGeom>
          <a:solidFill>
            <a:schemeClr val="accent3">
              <a:lumMod val="25000"/>
              <a:alpha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524118" y="3599761"/>
            <a:ext cx="879309" cy="200140"/>
          </a:xfrm>
          <a:prstGeom prst="rect">
            <a:avLst/>
          </a:prstGeom>
          <a:solidFill>
            <a:schemeClr val="accent3">
              <a:lumMod val="2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524118" y="3898708"/>
            <a:ext cx="865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0" dirty="0" smtClean="0">
                <a:ea typeface="ＭＳ Ｐゴシック" pitchFamily="-111" charset="-128"/>
                <a:cs typeface="ＭＳ Ｐゴシック" pitchFamily="-111" charset="-128"/>
              </a:rPr>
              <a:t>2,3</a:t>
            </a:r>
            <a:endParaRPr lang="nl-NL" sz="800" dirty="0"/>
          </a:p>
        </p:txBody>
      </p:sp>
      <p:sp>
        <p:nvSpPr>
          <p:cNvPr id="85" name="Rectangle 84"/>
          <p:cNvSpPr/>
          <p:nvPr/>
        </p:nvSpPr>
        <p:spPr>
          <a:xfrm>
            <a:off x="6524118" y="4130609"/>
            <a:ext cx="865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0" dirty="0" smtClean="0">
                <a:ea typeface="ＭＳ Ｐゴシック" pitchFamily="-111" charset="-128"/>
                <a:cs typeface="ＭＳ Ｐゴシック" pitchFamily="-111" charset="-128"/>
              </a:rPr>
              <a:t>9,9</a:t>
            </a:r>
            <a:endParaRPr lang="nl-NL" sz="800" dirty="0"/>
          </a:p>
        </p:txBody>
      </p:sp>
      <p:sp>
        <p:nvSpPr>
          <p:cNvPr id="86" name="Rectangle 85"/>
          <p:cNvSpPr/>
          <p:nvPr/>
        </p:nvSpPr>
        <p:spPr>
          <a:xfrm>
            <a:off x="6524118" y="3794968"/>
            <a:ext cx="865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0" dirty="0" smtClean="0">
                <a:ea typeface="ＭＳ Ｐゴシック" pitchFamily="-111" charset="-128"/>
                <a:cs typeface="ＭＳ Ｐゴシック" pitchFamily="-111" charset="-128"/>
              </a:rPr>
              <a:t>2,3</a:t>
            </a:r>
            <a:endParaRPr lang="nl-NL" sz="800" dirty="0"/>
          </a:p>
        </p:txBody>
      </p:sp>
      <p:sp>
        <p:nvSpPr>
          <p:cNvPr id="87" name="Rectangle 86"/>
          <p:cNvSpPr/>
          <p:nvPr/>
        </p:nvSpPr>
        <p:spPr>
          <a:xfrm>
            <a:off x="6524118" y="3705000"/>
            <a:ext cx="865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0" dirty="0" smtClean="0">
                <a:solidFill>
                  <a:schemeClr val="accent3">
                    <a:lumMod val="25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1,4</a:t>
            </a:r>
            <a:endParaRPr lang="nl-NL" sz="8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524118" y="3612275"/>
            <a:ext cx="865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0" dirty="0" smtClean="0">
                <a:solidFill>
                  <a:schemeClr val="accent3">
                    <a:lumMod val="25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5,5</a:t>
            </a:r>
            <a:endParaRPr lang="nl-NL" sz="8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23349" y="3624222"/>
            <a:ext cx="865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0" dirty="0" smtClean="0">
                <a:ea typeface="ＭＳ Ｐゴシック" pitchFamily="-111" charset="-128"/>
                <a:cs typeface="ＭＳ Ｐゴシック" pitchFamily="-111" charset="-128"/>
              </a:rPr>
              <a:t>6,2</a:t>
            </a:r>
            <a:endParaRPr lang="nl-NL" sz="800" dirty="0"/>
          </a:p>
        </p:txBody>
      </p:sp>
      <p:sp>
        <p:nvSpPr>
          <p:cNvPr id="90" name="Rectangle 89"/>
          <p:cNvSpPr/>
          <p:nvPr/>
        </p:nvSpPr>
        <p:spPr>
          <a:xfrm>
            <a:off x="5423349" y="4084705"/>
            <a:ext cx="865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0" dirty="0" smtClean="0">
                <a:ea typeface="ＭＳ Ｐゴシック" pitchFamily="-111" charset="-128"/>
                <a:cs typeface="ＭＳ Ｐゴシック" pitchFamily="-111" charset="-128"/>
              </a:rPr>
              <a:t>15,5</a:t>
            </a:r>
            <a:endParaRPr lang="nl-NL" sz="800" dirty="0"/>
          </a:p>
        </p:txBody>
      </p:sp>
      <p:sp>
        <p:nvSpPr>
          <p:cNvPr id="91" name="Rectangle 90"/>
          <p:cNvSpPr/>
          <p:nvPr/>
        </p:nvSpPr>
        <p:spPr>
          <a:xfrm>
            <a:off x="5423349" y="3437862"/>
            <a:ext cx="865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0" dirty="0" smtClean="0">
                <a:ea typeface="ＭＳ Ｐゴシック" pitchFamily="-111" charset="-128"/>
                <a:cs typeface="ＭＳ Ｐゴシック" pitchFamily="-111" charset="-128"/>
              </a:rPr>
              <a:t>3,8</a:t>
            </a:r>
            <a:endParaRPr lang="nl-NL" sz="800" dirty="0"/>
          </a:p>
        </p:txBody>
      </p:sp>
      <p:sp>
        <p:nvSpPr>
          <p:cNvPr id="92" name="Rectangle 91"/>
          <p:cNvSpPr/>
          <p:nvPr/>
        </p:nvSpPr>
        <p:spPr>
          <a:xfrm>
            <a:off x="5423349" y="3306584"/>
            <a:ext cx="865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0" dirty="0" smtClean="0">
                <a:solidFill>
                  <a:schemeClr val="accent3">
                    <a:lumMod val="25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3,8</a:t>
            </a:r>
            <a:endParaRPr lang="nl-NL" sz="8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423349" y="3026587"/>
            <a:ext cx="865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0" dirty="0" smtClean="0">
                <a:solidFill>
                  <a:schemeClr val="accent3">
                    <a:lumMod val="25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11</a:t>
            </a:r>
            <a:endParaRPr lang="nl-NL" sz="8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432574" y="2537668"/>
            <a:ext cx="20361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Event Rate OR 0.54 p=0.001 </a:t>
            </a:r>
            <a:r>
              <a:rPr lang="en-US" sz="800" b="0" kern="0" dirty="0" err="1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vs</a:t>
            </a:r>
            <a:r>
              <a:rPr lang="en-US" sz="8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 Control </a:t>
            </a:r>
            <a:endParaRPr lang="nl-NL" sz="800" dirty="0"/>
          </a:p>
        </p:txBody>
      </p:sp>
      <p:cxnSp>
        <p:nvCxnSpPr>
          <p:cNvPr id="96" name="Straight Connector 95"/>
          <p:cNvCxnSpPr/>
          <p:nvPr/>
        </p:nvCxnSpPr>
        <p:spPr bwMode="auto">
          <a:xfrm>
            <a:off x="5847198" y="2756971"/>
            <a:ext cx="0" cy="134957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6960817" y="2759725"/>
            <a:ext cx="0" cy="813413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5847202" y="2759725"/>
            <a:ext cx="1112704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5290851" y="1032735"/>
            <a:ext cx="0" cy="1104441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H="1" flipV="1">
            <a:off x="5186903" y="2136009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Rectangle 108"/>
          <p:cNvSpPr/>
          <p:nvPr/>
        </p:nvSpPr>
        <p:spPr>
          <a:xfrm>
            <a:off x="4863237" y="2014271"/>
            <a:ext cx="3690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0%</a:t>
            </a:r>
            <a:endParaRPr lang="nl-NL" sz="1000" dirty="0"/>
          </a:p>
        </p:txBody>
      </p:sp>
      <p:cxnSp>
        <p:nvCxnSpPr>
          <p:cNvPr id="110" name="Straight Connector 109"/>
          <p:cNvCxnSpPr/>
          <p:nvPr/>
        </p:nvCxnSpPr>
        <p:spPr bwMode="auto">
          <a:xfrm flipH="1" flipV="1">
            <a:off x="5196083" y="1773370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Rectangle 110"/>
          <p:cNvSpPr/>
          <p:nvPr/>
        </p:nvSpPr>
        <p:spPr>
          <a:xfrm>
            <a:off x="4801884" y="1651632"/>
            <a:ext cx="439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90%</a:t>
            </a:r>
            <a:endParaRPr lang="nl-NL" sz="1000" dirty="0"/>
          </a:p>
        </p:txBody>
      </p:sp>
      <p:cxnSp>
        <p:nvCxnSpPr>
          <p:cNvPr id="112" name="Straight Connector 111"/>
          <p:cNvCxnSpPr/>
          <p:nvPr/>
        </p:nvCxnSpPr>
        <p:spPr bwMode="auto">
          <a:xfrm flipH="1" flipV="1">
            <a:off x="5194247" y="1410731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Rectangle 112"/>
          <p:cNvSpPr/>
          <p:nvPr/>
        </p:nvSpPr>
        <p:spPr>
          <a:xfrm>
            <a:off x="4800048" y="1288993"/>
            <a:ext cx="439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95%</a:t>
            </a:r>
            <a:endParaRPr lang="nl-NL" sz="1000" dirty="0"/>
          </a:p>
        </p:txBody>
      </p:sp>
      <p:cxnSp>
        <p:nvCxnSpPr>
          <p:cNvPr id="114" name="Straight Connector 113"/>
          <p:cNvCxnSpPr/>
          <p:nvPr/>
        </p:nvCxnSpPr>
        <p:spPr bwMode="auto">
          <a:xfrm flipH="1" flipV="1">
            <a:off x="5197919" y="1031567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Rectangle 114"/>
          <p:cNvSpPr/>
          <p:nvPr/>
        </p:nvSpPr>
        <p:spPr>
          <a:xfrm>
            <a:off x="4733188" y="909829"/>
            <a:ext cx="5100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100%</a:t>
            </a:r>
            <a:endParaRPr lang="nl-NL" sz="1000" dirty="0"/>
          </a:p>
        </p:txBody>
      </p:sp>
      <p:sp>
        <p:nvSpPr>
          <p:cNvPr id="116" name="Freeform 115"/>
          <p:cNvSpPr/>
          <p:nvPr/>
        </p:nvSpPr>
        <p:spPr bwMode="auto">
          <a:xfrm>
            <a:off x="5301867" y="1040998"/>
            <a:ext cx="1983037" cy="772099"/>
          </a:xfrm>
          <a:custGeom>
            <a:avLst/>
            <a:gdLst>
              <a:gd name="connsiteX0" fmla="*/ 0 w 1983037"/>
              <a:gd name="connsiteY0" fmla="*/ 0 h 772099"/>
              <a:gd name="connsiteX1" fmla="*/ 35805 w 1983037"/>
              <a:gd name="connsiteY1" fmla="*/ 35805 h 772099"/>
              <a:gd name="connsiteX2" fmla="*/ 49576 w 1983037"/>
              <a:gd name="connsiteY2" fmla="*/ 38559 h 772099"/>
              <a:gd name="connsiteX3" fmla="*/ 63347 w 1983037"/>
              <a:gd name="connsiteY3" fmla="*/ 35805 h 772099"/>
              <a:gd name="connsiteX4" fmla="*/ 74364 w 1983037"/>
              <a:gd name="connsiteY4" fmla="*/ 33051 h 772099"/>
              <a:gd name="connsiteX5" fmla="*/ 82627 w 1983037"/>
              <a:gd name="connsiteY5" fmla="*/ 35805 h 772099"/>
              <a:gd name="connsiteX6" fmla="*/ 96398 w 1983037"/>
              <a:gd name="connsiteY6" fmla="*/ 49576 h 772099"/>
              <a:gd name="connsiteX7" fmla="*/ 107415 w 1983037"/>
              <a:gd name="connsiteY7" fmla="*/ 55084 h 772099"/>
              <a:gd name="connsiteX8" fmla="*/ 115678 w 1983037"/>
              <a:gd name="connsiteY8" fmla="*/ 63347 h 772099"/>
              <a:gd name="connsiteX9" fmla="*/ 123940 w 1983037"/>
              <a:gd name="connsiteY9" fmla="*/ 68855 h 772099"/>
              <a:gd name="connsiteX10" fmla="*/ 140466 w 1983037"/>
              <a:gd name="connsiteY10" fmla="*/ 68855 h 772099"/>
              <a:gd name="connsiteX11" fmla="*/ 151482 w 1983037"/>
              <a:gd name="connsiteY11" fmla="*/ 71610 h 772099"/>
              <a:gd name="connsiteX12" fmla="*/ 154237 w 1983037"/>
              <a:gd name="connsiteY12" fmla="*/ 79872 h 772099"/>
              <a:gd name="connsiteX13" fmla="*/ 168008 w 1983037"/>
              <a:gd name="connsiteY13" fmla="*/ 82626 h 772099"/>
              <a:gd name="connsiteX14" fmla="*/ 181779 w 1983037"/>
              <a:gd name="connsiteY14" fmla="*/ 88135 h 772099"/>
              <a:gd name="connsiteX15" fmla="*/ 190041 w 1983037"/>
              <a:gd name="connsiteY15" fmla="*/ 90889 h 772099"/>
              <a:gd name="connsiteX16" fmla="*/ 201058 w 1983037"/>
              <a:gd name="connsiteY16" fmla="*/ 96398 h 772099"/>
              <a:gd name="connsiteX17" fmla="*/ 203813 w 1983037"/>
              <a:gd name="connsiteY17" fmla="*/ 101906 h 772099"/>
              <a:gd name="connsiteX18" fmla="*/ 214829 w 1983037"/>
              <a:gd name="connsiteY18" fmla="*/ 110169 h 772099"/>
              <a:gd name="connsiteX19" fmla="*/ 220338 w 1983037"/>
              <a:gd name="connsiteY19" fmla="*/ 115677 h 772099"/>
              <a:gd name="connsiteX20" fmla="*/ 225846 w 1983037"/>
              <a:gd name="connsiteY20" fmla="*/ 121185 h 772099"/>
              <a:gd name="connsiteX21" fmla="*/ 242372 w 1983037"/>
              <a:gd name="connsiteY21" fmla="*/ 123940 h 772099"/>
              <a:gd name="connsiteX22" fmla="*/ 247880 w 1983037"/>
              <a:gd name="connsiteY22" fmla="*/ 132202 h 772099"/>
              <a:gd name="connsiteX23" fmla="*/ 261651 w 1983037"/>
              <a:gd name="connsiteY23" fmla="*/ 132202 h 772099"/>
              <a:gd name="connsiteX24" fmla="*/ 272668 w 1983037"/>
              <a:gd name="connsiteY24" fmla="*/ 132202 h 772099"/>
              <a:gd name="connsiteX25" fmla="*/ 294702 w 1983037"/>
              <a:gd name="connsiteY25" fmla="*/ 134957 h 772099"/>
              <a:gd name="connsiteX26" fmla="*/ 302964 w 1983037"/>
              <a:gd name="connsiteY26" fmla="*/ 137711 h 772099"/>
              <a:gd name="connsiteX27" fmla="*/ 313981 w 1983037"/>
              <a:gd name="connsiteY27" fmla="*/ 140465 h 772099"/>
              <a:gd name="connsiteX28" fmla="*/ 333261 w 1983037"/>
              <a:gd name="connsiteY28" fmla="*/ 159745 h 772099"/>
              <a:gd name="connsiteX29" fmla="*/ 341523 w 1983037"/>
              <a:gd name="connsiteY29" fmla="*/ 170761 h 772099"/>
              <a:gd name="connsiteX30" fmla="*/ 349786 w 1983037"/>
              <a:gd name="connsiteY30" fmla="*/ 170761 h 772099"/>
              <a:gd name="connsiteX31" fmla="*/ 360803 w 1983037"/>
              <a:gd name="connsiteY31" fmla="*/ 176270 h 772099"/>
              <a:gd name="connsiteX32" fmla="*/ 369066 w 1983037"/>
              <a:gd name="connsiteY32" fmla="*/ 181778 h 772099"/>
              <a:gd name="connsiteX33" fmla="*/ 374574 w 1983037"/>
              <a:gd name="connsiteY33" fmla="*/ 192795 h 772099"/>
              <a:gd name="connsiteX34" fmla="*/ 385591 w 1983037"/>
              <a:gd name="connsiteY34" fmla="*/ 192795 h 772099"/>
              <a:gd name="connsiteX35" fmla="*/ 393853 w 1983037"/>
              <a:gd name="connsiteY35" fmla="*/ 192795 h 772099"/>
              <a:gd name="connsiteX36" fmla="*/ 396608 w 1983037"/>
              <a:gd name="connsiteY36" fmla="*/ 195549 h 772099"/>
              <a:gd name="connsiteX37" fmla="*/ 407625 w 1983037"/>
              <a:gd name="connsiteY37" fmla="*/ 206566 h 772099"/>
              <a:gd name="connsiteX38" fmla="*/ 418641 w 1983037"/>
              <a:gd name="connsiteY38" fmla="*/ 214829 h 772099"/>
              <a:gd name="connsiteX39" fmla="*/ 424150 w 1983037"/>
              <a:gd name="connsiteY39" fmla="*/ 220337 h 772099"/>
              <a:gd name="connsiteX40" fmla="*/ 440675 w 1983037"/>
              <a:gd name="connsiteY40" fmla="*/ 220337 h 772099"/>
              <a:gd name="connsiteX41" fmla="*/ 462709 w 1983037"/>
              <a:gd name="connsiteY41" fmla="*/ 223091 h 772099"/>
              <a:gd name="connsiteX42" fmla="*/ 462709 w 1983037"/>
              <a:gd name="connsiteY42" fmla="*/ 234108 h 772099"/>
              <a:gd name="connsiteX43" fmla="*/ 476480 w 1983037"/>
              <a:gd name="connsiteY43" fmla="*/ 247879 h 772099"/>
              <a:gd name="connsiteX44" fmla="*/ 484743 w 1983037"/>
              <a:gd name="connsiteY44" fmla="*/ 253388 h 772099"/>
              <a:gd name="connsiteX45" fmla="*/ 498514 w 1983037"/>
              <a:gd name="connsiteY45" fmla="*/ 253388 h 772099"/>
              <a:gd name="connsiteX46" fmla="*/ 526056 w 1983037"/>
              <a:gd name="connsiteY46" fmla="*/ 253388 h 772099"/>
              <a:gd name="connsiteX47" fmla="*/ 545335 w 1983037"/>
              <a:gd name="connsiteY47" fmla="*/ 253388 h 772099"/>
              <a:gd name="connsiteX48" fmla="*/ 545335 w 1983037"/>
              <a:gd name="connsiteY48" fmla="*/ 258896 h 772099"/>
              <a:gd name="connsiteX49" fmla="*/ 550844 w 1983037"/>
              <a:gd name="connsiteY49" fmla="*/ 264405 h 772099"/>
              <a:gd name="connsiteX50" fmla="*/ 570123 w 1983037"/>
              <a:gd name="connsiteY50" fmla="*/ 264405 h 772099"/>
              <a:gd name="connsiteX51" fmla="*/ 583894 w 1983037"/>
              <a:gd name="connsiteY51" fmla="*/ 264405 h 772099"/>
              <a:gd name="connsiteX52" fmla="*/ 592157 w 1983037"/>
              <a:gd name="connsiteY52" fmla="*/ 267159 h 772099"/>
              <a:gd name="connsiteX53" fmla="*/ 597666 w 1983037"/>
              <a:gd name="connsiteY53" fmla="*/ 272667 h 772099"/>
              <a:gd name="connsiteX54" fmla="*/ 600420 w 1983037"/>
              <a:gd name="connsiteY54" fmla="*/ 275422 h 772099"/>
              <a:gd name="connsiteX55" fmla="*/ 614191 w 1983037"/>
              <a:gd name="connsiteY55" fmla="*/ 286438 h 772099"/>
              <a:gd name="connsiteX56" fmla="*/ 630716 w 1983037"/>
              <a:gd name="connsiteY56" fmla="*/ 291947 h 772099"/>
              <a:gd name="connsiteX57" fmla="*/ 638979 w 1983037"/>
              <a:gd name="connsiteY57" fmla="*/ 302964 h 772099"/>
              <a:gd name="connsiteX58" fmla="*/ 652750 w 1983037"/>
              <a:gd name="connsiteY58" fmla="*/ 305718 h 772099"/>
              <a:gd name="connsiteX59" fmla="*/ 669275 w 1983037"/>
              <a:gd name="connsiteY59" fmla="*/ 308472 h 772099"/>
              <a:gd name="connsiteX60" fmla="*/ 672029 w 1983037"/>
              <a:gd name="connsiteY60" fmla="*/ 305718 h 772099"/>
              <a:gd name="connsiteX61" fmla="*/ 685800 w 1983037"/>
              <a:gd name="connsiteY61" fmla="*/ 305718 h 772099"/>
              <a:gd name="connsiteX62" fmla="*/ 696817 w 1983037"/>
              <a:gd name="connsiteY62" fmla="*/ 308472 h 772099"/>
              <a:gd name="connsiteX63" fmla="*/ 705080 w 1983037"/>
              <a:gd name="connsiteY63" fmla="*/ 316735 h 772099"/>
              <a:gd name="connsiteX64" fmla="*/ 705080 w 1983037"/>
              <a:gd name="connsiteY64" fmla="*/ 327752 h 772099"/>
              <a:gd name="connsiteX65" fmla="*/ 713343 w 1983037"/>
              <a:gd name="connsiteY65" fmla="*/ 349785 h 772099"/>
              <a:gd name="connsiteX66" fmla="*/ 727114 w 1983037"/>
              <a:gd name="connsiteY66" fmla="*/ 355294 h 772099"/>
              <a:gd name="connsiteX67" fmla="*/ 729868 w 1983037"/>
              <a:gd name="connsiteY67" fmla="*/ 363557 h 772099"/>
              <a:gd name="connsiteX68" fmla="*/ 732622 w 1983037"/>
              <a:gd name="connsiteY68" fmla="*/ 366311 h 772099"/>
              <a:gd name="connsiteX69" fmla="*/ 740885 w 1983037"/>
              <a:gd name="connsiteY69" fmla="*/ 382836 h 772099"/>
              <a:gd name="connsiteX70" fmla="*/ 740885 w 1983037"/>
              <a:gd name="connsiteY70" fmla="*/ 388345 h 772099"/>
              <a:gd name="connsiteX71" fmla="*/ 751902 w 1983037"/>
              <a:gd name="connsiteY71" fmla="*/ 393853 h 772099"/>
              <a:gd name="connsiteX72" fmla="*/ 751902 w 1983037"/>
              <a:gd name="connsiteY72" fmla="*/ 399361 h 772099"/>
              <a:gd name="connsiteX73" fmla="*/ 760164 w 1983037"/>
              <a:gd name="connsiteY73" fmla="*/ 402116 h 772099"/>
              <a:gd name="connsiteX74" fmla="*/ 762919 w 1983037"/>
              <a:gd name="connsiteY74" fmla="*/ 410378 h 772099"/>
              <a:gd name="connsiteX75" fmla="*/ 779444 w 1983037"/>
              <a:gd name="connsiteY75" fmla="*/ 418641 h 772099"/>
              <a:gd name="connsiteX76" fmla="*/ 795969 w 1983037"/>
              <a:gd name="connsiteY76" fmla="*/ 418641 h 772099"/>
              <a:gd name="connsiteX77" fmla="*/ 812494 w 1983037"/>
              <a:gd name="connsiteY77" fmla="*/ 415887 h 772099"/>
              <a:gd name="connsiteX78" fmla="*/ 826266 w 1983037"/>
              <a:gd name="connsiteY78" fmla="*/ 415887 h 772099"/>
              <a:gd name="connsiteX79" fmla="*/ 837282 w 1983037"/>
              <a:gd name="connsiteY79" fmla="*/ 415887 h 772099"/>
              <a:gd name="connsiteX80" fmla="*/ 845545 w 1983037"/>
              <a:gd name="connsiteY80" fmla="*/ 426904 h 772099"/>
              <a:gd name="connsiteX81" fmla="*/ 845545 w 1983037"/>
              <a:gd name="connsiteY81" fmla="*/ 429658 h 772099"/>
              <a:gd name="connsiteX82" fmla="*/ 859316 w 1983037"/>
              <a:gd name="connsiteY82" fmla="*/ 440675 h 772099"/>
              <a:gd name="connsiteX83" fmla="*/ 870333 w 1983037"/>
              <a:gd name="connsiteY83" fmla="*/ 448937 h 772099"/>
              <a:gd name="connsiteX84" fmla="*/ 878596 w 1983037"/>
              <a:gd name="connsiteY84" fmla="*/ 451691 h 772099"/>
              <a:gd name="connsiteX85" fmla="*/ 889613 w 1983037"/>
              <a:gd name="connsiteY85" fmla="*/ 457200 h 772099"/>
              <a:gd name="connsiteX86" fmla="*/ 908892 w 1983037"/>
              <a:gd name="connsiteY86" fmla="*/ 459954 h 772099"/>
              <a:gd name="connsiteX87" fmla="*/ 922663 w 1983037"/>
              <a:gd name="connsiteY87" fmla="*/ 462708 h 772099"/>
              <a:gd name="connsiteX88" fmla="*/ 925417 w 1983037"/>
              <a:gd name="connsiteY88" fmla="*/ 473725 h 772099"/>
              <a:gd name="connsiteX89" fmla="*/ 936434 w 1983037"/>
              <a:gd name="connsiteY89" fmla="*/ 476479 h 772099"/>
              <a:gd name="connsiteX90" fmla="*/ 944697 w 1983037"/>
              <a:gd name="connsiteY90" fmla="*/ 479234 h 772099"/>
              <a:gd name="connsiteX91" fmla="*/ 955714 w 1983037"/>
              <a:gd name="connsiteY91" fmla="*/ 479234 h 772099"/>
              <a:gd name="connsiteX92" fmla="*/ 966731 w 1983037"/>
              <a:gd name="connsiteY92" fmla="*/ 490251 h 772099"/>
              <a:gd name="connsiteX93" fmla="*/ 986010 w 1983037"/>
              <a:gd name="connsiteY93" fmla="*/ 490251 h 772099"/>
              <a:gd name="connsiteX94" fmla="*/ 1002535 w 1983037"/>
              <a:gd name="connsiteY94" fmla="*/ 493005 h 772099"/>
              <a:gd name="connsiteX95" fmla="*/ 1013552 w 1983037"/>
              <a:gd name="connsiteY95" fmla="*/ 493005 h 772099"/>
              <a:gd name="connsiteX96" fmla="*/ 1016306 w 1983037"/>
              <a:gd name="connsiteY96" fmla="*/ 498513 h 772099"/>
              <a:gd name="connsiteX97" fmla="*/ 1030078 w 1983037"/>
              <a:gd name="connsiteY97" fmla="*/ 504022 h 772099"/>
              <a:gd name="connsiteX98" fmla="*/ 1049357 w 1983037"/>
              <a:gd name="connsiteY98" fmla="*/ 504022 h 772099"/>
              <a:gd name="connsiteX99" fmla="*/ 1054866 w 1983037"/>
              <a:gd name="connsiteY99" fmla="*/ 506776 h 772099"/>
              <a:gd name="connsiteX100" fmla="*/ 1060374 w 1983037"/>
              <a:gd name="connsiteY100" fmla="*/ 512284 h 772099"/>
              <a:gd name="connsiteX101" fmla="*/ 1071391 w 1983037"/>
              <a:gd name="connsiteY101" fmla="*/ 512284 h 772099"/>
              <a:gd name="connsiteX102" fmla="*/ 1082408 w 1983037"/>
              <a:gd name="connsiteY102" fmla="*/ 512284 h 772099"/>
              <a:gd name="connsiteX103" fmla="*/ 1096179 w 1983037"/>
              <a:gd name="connsiteY103" fmla="*/ 512284 h 772099"/>
              <a:gd name="connsiteX104" fmla="*/ 1109950 w 1983037"/>
              <a:gd name="connsiteY104" fmla="*/ 517793 h 772099"/>
              <a:gd name="connsiteX105" fmla="*/ 1109950 w 1983037"/>
              <a:gd name="connsiteY105" fmla="*/ 528810 h 772099"/>
              <a:gd name="connsiteX106" fmla="*/ 1123721 w 1983037"/>
              <a:gd name="connsiteY106" fmla="*/ 537072 h 772099"/>
              <a:gd name="connsiteX107" fmla="*/ 1140246 w 1983037"/>
              <a:gd name="connsiteY107" fmla="*/ 531564 h 772099"/>
              <a:gd name="connsiteX108" fmla="*/ 1145755 w 1983037"/>
              <a:gd name="connsiteY108" fmla="*/ 542581 h 772099"/>
              <a:gd name="connsiteX109" fmla="*/ 1151263 w 1983037"/>
              <a:gd name="connsiteY109" fmla="*/ 550843 h 772099"/>
              <a:gd name="connsiteX110" fmla="*/ 1159526 w 1983037"/>
              <a:gd name="connsiteY110" fmla="*/ 561860 h 772099"/>
              <a:gd name="connsiteX111" fmla="*/ 1165034 w 1983037"/>
              <a:gd name="connsiteY111" fmla="*/ 570123 h 772099"/>
              <a:gd name="connsiteX112" fmla="*/ 1173297 w 1983037"/>
              <a:gd name="connsiteY112" fmla="*/ 570123 h 772099"/>
              <a:gd name="connsiteX113" fmla="*/ 1195331 w 1983037"/>
              <a:gd name="connsiteY113" fmla="*/ 570123 h 772099"/>
              <a:gd name="connsiteX114" fmla="*/ 1242152 w 1983037"/>
              <a:gd name="connsiteY114" fmla="*/ 572877 h 772099"/>
              <a:gd name="connsiteX115" fmla="*/ 1261432 w 1983037"/>
              <a:gd name="connsiteY115" fmla="*/ 572877 h 772099"/>
              <a:gd name="connsiteX116" fmla="*/ 1277957 w 1983037"/>
              <a:gd name="connsiteY116" fmla="*/ 578385 h 772099"/>
              <a:gd name="connsiteX117" fmla="*/ 1277957 w 1983037"/>
              <a:gd name="connsiteY117" fmla="*/ 583894 h 772099"/>
              <a:gd name="connsiteX118" fmla="*/ 1288974 w 1983037"/>
              <a:gd name="connsiteY118" fmla="*/ 589402 h 772099"/>
              <a:gd name="connsiteX119" fmla="*/ 1299991 w 1983037"/>
              <a:gd name="connsiteY119" fmla="*/ 592157 h 772099"/>
              <a:gd name="connsiteX120" fmla="*/ 1305499 w 1983037"/>
              <a:gd name="connsiteY120" fmla="*/ 592157 h 772099"/>
              <a:gd name="connsiteX121" fmla="*/ 1311008 w 1983037"/>
              <a:gd name="connsiteY121" fmla="*/ 597665 h 772099"/>
              <a:gd name="connsiteX122" fmla="*/ 1322025 w 1983037"/>
              <a:gd name="connsiteY122" fmla="*/ 603173 h 772099"/>
              <a:gd name="connsiteX123" fmla="*/ 1324779 w 1983037"/>
              <a:gd name="connsiteY123" fmla="*/ 614190 h 772099"/>
              <a:gd name="connsiteX124" fmla="*/ 1327533 w 1983037"/>
              <a:gd name="connsiteY124" fmla="*/ 622453 h 772099"/>
              <a:gd name="connsiteX125" fmla="*/ 1327533 w 1983037"/>
              <a:gd name="connsiteY125" fmla="*/ 630716 h 772099"/>
              <a:gd name="connsiteX126" fmla="*/ 1341304 w 1983037"/>
              <a:gd name="connsiteY126" fmla="*/ 633470 h 772099"/>
              <a:gd name="connsiteX127" fmla="*/ 1360584 w 1983037"/>
              <a:gd name="connsiteY127" fmla="*/ 638978 h 772099"/>
              <a:gd name="connsiteX128" fmla="*/ 1379863 w 1983037"/>
              <a:gd name="connsiteY128" fmla="*/ 633470 h 772099"/>
              <a:gd name="connsiteX129" fmla="*/ 1388126 w 1983037"/>
              <a:gd name="connsiteY129" fmla="*/ 647241 h 772099"/>
              <a:gd name="connsiteX130" fmla="*/ 1390880 w 1983037"/>
              <a:gd name="connsiteY130" fmla="*/ 652749 h 772099"/>
              <a:gd name="connsiteX131" fmla="*/ 1410160 w 1983037"/>
              <a:gd name="connsiteY131" fmla="*/ 655504 h 772099"/>
              <a:gd name="connsiteX132" fmla="*/ 1423931 w 1983037"/>
              <a:gd name="connsiteY132" fmla="*/ 652749 h 772099"/>
              <a:gd name="connsiteX133" fmla="*/ 1434947 w 1983037"/>
              <a:gd name="connsiteY133" fmla="*/ 652749 h 772099"/>
              <a:gd name="connsiteX134" fmla="*/ 1454227 w 1983037"/>
              <a:gd name="connsiteY134" fmla="*/ 655504 h 772099"/>
              <a:gd name="connsiteX135" fmla="*/ 1459735 w 1983037"/>
              <a:gd name="connsiteY135" fmla="*/ 669275 h 772099"/>
              <a:gd name="connsiteX136" fmla="*/ 1473506 w 1983037"/>
              <a:gd name="connsiteY136" fmla="*/ 680291 h 772099"/>
              <a:gd name="connsiteX137" fmla="*/ 1484523 w 1983037"/>
              <a:gd name="connsiteY137" fmla="*/ 677537 h 772099"/>
              <a:gd name="connsiteX138" fmla="*/ 1520328 w 1983037"/>
              <a:gd name="connsiteY138" fmla="*/ 677537 h 772099"/>
              <a:gd name="connsiteX139" fmla="*/ 1542362 w 1983037"/>
              <a:gd name="connsiteY139" fmla="*/ 677537 h 772099"/>
              <a:gd name="connsiteX140" fmla="*/ 1550625 w 1983037"/>
              <a:gd name="connsiteY140" fmla="*/ 683046 h 772099"/>
              <a:gd name="connsiteX141" fmla="*/ 1569904 w 1983037"/>
              <a:gd name="connsiteY141" fmla="*/ 688554 h 772099"/>
              <a:gd name="connsiteX142" fmla="*/ 1580921 w 1983037"/>
              <a:gd name="connsiteY142" fmla="*/ 688554 h 772099"/>
              <a:gd name="connsiteX143" fmla="*/ 1586429 w 1983037"/>
              <a:gd name="connsiteY143" fmla="*/ 702325 h 772099"/>
              <a:gd name="connsiteX144" fmla="*/ 1594692 w 1983037"/>
              <a:gd name="connsiteY144" fmla="*/ 713342 h 772099"/>
              <a:gd name="connsiteX145" fmla="*/ 1597446 w 1983037"/>
              <a:gd name="connsiteY145" fmla="*/ 721605 h 772099"/>
              <a:gd name="connsiteX146" fmla="*/ 1616726 w 1983037"/>
              <a:gd name="connsiteY146" fmla="*/ 721605 h 772099"/>
              <a:gd name="connsiteX147" fmla="*/ 1627743 w 1983037"/>
              <a:gd name="connsiteY147" fmla="*/ 718851 h 772099"/>
              <a:gd name="connsiteX148" fmla="*/ 1655285 w 1983037"/>
              <a:gd name="connsiteY148" fmla="*/ 724359 h 772099"/>
              <a:gd name="connsiteX149" fmla="*/ 1669056 w 1983037"/>
              <a:gd name="connsiteY149" fmla="*/ 732622 h 772099"/>
              <a:gd name="connsiteX150" fmla="*/ 1674564 w 1983037"/>
              <a:gd name="connsiteY150" fmla="*/ 738130 h 772099"/>
              <a:gd name="connsiteX151" fmla="*/ 1691090 w 1983037"/>
              <a:gd name="connsiteY151" fmla="*/ 738130 h 772099"/>
              <a:gd name="connsiteX152" fmla="*/ 1696598 w 1983037"/>
              <a:gd name="connsiteY152" fmla="*/ 746393 h 772099"/>
              <a:gd name="connsiteX153" fmla="*/ 1710369 w 1983037"/>
              <a:gd name="connsiteY153" fmla="*/ 760164 h 772099"/>
              <a:gd name="connsiteX154" fmla="*/ 1743420 w 1983037"/>
              <a:gd name="connsiteY154" fmla="*/ 757410 h 772099"/>
              <a:gd name="connsiteX155" fmla="*/ 1781979 w 1983037"/>
              <a:gd name="connsiteY155" fmla="*/ 754655 h 772099"/>
              <a:gd name="connsiteX156" fmla="*/ 1809521 w 1983037"/>
              <a:gd name="connsiteY156" fmla="*/ 757410 h 772099"/>
              <a:gd name="connsiteX157" fmla="*/ 1815029 w 1983037"/>
              <a:gd name="connsiteY157" fmla="*/ 760164 h 772099"/>
              <a:gd name="connsiteX158" fmla="*/ 1817784 w 1983037"/>
              <a:gd name="connsiteY158" fmla="*/ 768426 h 772099"/>
              <a:gd name="connsiteX159" fmla="*/ 1834309 w 1983037"/>
              <a:gd name="connsiteY159" fmla="*/ 771181 h 772099"/>
              <a:gd name="connsiteX160" fmla="*/ 1983037 w 1983037"/>
              <a:gd name="connsiteY160" fmla="*/ 762918 h 77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983037" h="772099">
                <a:moveTo>
                  <a:pt x="0" y="0"/>
                </a:moveTo>
                <a:cubicBezTo>
                  <a:pt x="13771" y="14689"/>
                  <a:pt x="27542" y="29379"/>
                  <a:pt x="35805" y="35805"/>
                </a:cubicBezTo>
                <a:cubicBezTo>
                  <a:pt x="44068" y="42231"/>
                  <a:pt x="44986" y="38559"/>
                  <a:pt x="49576" y="38559"/>
                </a:cubicBezTo>
                <a:cubicBezTo>
                  <a:pt x="54166" y="38559"/>
                  <a:pt x="59216" y="36723"/>
                  <a:pt x="63347" y="35805"/>
                </a:cubicBezTo>
                <a:cubicBezTo>
                  <a:pt x="67478" y="34887"/>
                  <a:pt x="71151" y="33051"/>
                  <a:pt x="74364" y="33051"/>
                </a:cubicBezTo>
                <a:cubicBezTo>
                  <a:pt x="77577" y="33051"/>
                  <a:pt x="78955" y="33051"/>
                  <a:pt x="82627" y="35805"/>
                </a:cubicBezTo>
                <a:cubicBezTo>
                  <a:pt x="86299" y="38559"/>
                  <a:pt x="92267" y="46363"/>
                  <a:pt x="96398" y="49576"/>
                </a:cubicBezTo>
                <a:cubicBezTo>
                  <a:pt x="100529" y="52789"/>
                  <a:pt x="104202" y="52789"/>
                  <a:pt x="107415" y="55084"/>
                </a:cubicBezTo>
                <a:cubicBezTo>
                  <a:pt x="110628" y="57379"/>
                  <a:pt x="112924" y="61052"/>
                  <a:pt x="115678" y="63347"/>
                </a:cubicBezTo>
                <a:cubicBezTo>
                  <a:pt x="118432" y="65642"/>
                  <a:pt x="119809" y="67937"/>
                  <a:pt x="123940" y="68855"/>
                </a:cubicBezTo>
                <a:cubicBezTo>
                  <a:pt x="128071" y="69773"/>
                  <a:pt x="135876" y="68396"/>
                  <a:pt x="140466" y="68855"/>
                </a:cubicBezTo>
                <a:cubicBezTo>
                  <a:pt x="145056" y="69314"/>
                  <a:pt x="149187" y="69774"/>
                  <a:pt x="151482" y="71610"/>
                </a:cubicBezTo>
                <a:cubicBezTo>
                  <a:pt x="153777" y="73446"/>
                  <a:pt x="151483" y="78036"/>
                  <a:pt x="154237" y="79872"/>
                </a:cubicBezTo>
                <a:cubicBezTo>
                  <a:pt x="156991" y="81708"/>
                  <a:pt x="163418" y="81249"/>
                  <a:pt x="168008" y="82626"/>
                </a:cubicBezTo>
                <a:cubicBezTo>
                  <a:pt x="172598" y="84003"/>
                  <a:pt x="178107" y="86758"/>
                  <a:pt x="181779" y="88135"/>
                </a:cubicBezTo>
                <a:cubicBezTo>
                  <a:pt x="185451" y="89512"/>
                  <a:pt x="186828" y="89512"/>
                  <a:pt x="190041" y="90889"/>
                </a:cubicBezTo>
                <a:cubicBezTo>
                  <a:pt x="193254" y="92266"/>
                  <a:pt x="198763" y="94562"/>
                  <a:pt x="201058" y="96398"/>
                </a:cubicBezTo>
                <a:cubicBezTo>
                  <a:pt x="203353" y="98234"/>
                  <a:pt x="201518" y="99611"/>
                  <a:pt x="203813" y="101906"/>
                </a:cubicBezTo>
                <a:cubicBezTo>
                  <a:pt x="206108" y="104201"/>
                  <a:pt x="212075" y="107874"/>
                  <a:pt x="214829" y="110169"/>
                </a:cubicBezTo>
                <a:cubicBezTo>
                  <a:pt x="217583" y="112464"/>
                  <a:pt x="220338" y="115677"/>
                  <a:pt x="220338" y="115677"/>
                </a:cubicBezTo>
                <a:cubicBezTo>
                  <a:pt x="222174" y="117513"/>
                  <a:pt x="222174" y="119808"/>
                  <a:pt x="225846" y="121185"/>
                </a:cubicBezTo>
                <a:cubicBezTo>
                  <a:pt x="229518" y="122562"/>
                  <a:pt x="238700" y="122104"/>
                  <a:pt x="242372" y="123940"/>
                </a:cubicBezTo>
                <a:cubicBezTo>
                  <a:pt x="246044" y="125776"/>
                  <a:pt x="244667" y="130825"/>
                  <a:pt x="247880" y="132202"/>
                </a:cubicBezTo>
                <a:cubicBezTo>
                  <a:pt x="251093" y="133579"/>
                  <a:pt x="261651" y="132202"/>
                  <a:pt x="261651" y="132202"/>
                </a:cubicBezTo>
                <a:cubicBezTo>
                  <a:pt x="265782" y="132202"/>
                  <a:pt x="267160" y="131743"/>
                  <a:pt x="272668" y="132202"/>
                </a:cubicBezTo>
                <a:cubicBezTo>
                  <a:pt x="278176" y="132661"/>
                  <a:pt x="289653" y="134039"/>
                  <a:pt x="294702" y="134957"/>
                </a:cubicBezTo>
                <a:cubicBezTo>
                  <a:pt x="299751" y="135875"/>
                  <a:pt x="299751" y="136793"/>
                  <a:pt x="302964" y="137711"/>
                </a:cubicBezTo>
                <a:cubicBezTo>
                  <a:pt x="306177" y="138629"/>
                  <a:pt x="308932" y="136793"/>
                  <a:pt x="313981" y="140465"/>
                </a:cubicBezTo>
                <a:cubicBezTo>
                  <a:pt x="319031" y="144137"/>
                  <a:pt x="328671" y="154696"/>
                  <a:pt x="333261" y="159745"/>
                </a:cubicBezTo>
                <a:cubicBezTo>
                  <a:pt x="337851" y="164794"/>
                  <a:pt x="338769" y="168925"/>
                  <a:pt x="341523" y="170761"/>
                </a:cubicBezTo>
                <a:cubicBezTo>
                  <a:pt x="344277" y="172597"/>
                  <a:pt x="346573" y="169843"/>
                  <a:pt x="349786" y="170761"/>
                </a:cubicBezTo>
                <a:cubicBezTo>
                  <a:pt x="352999" y="171679"/>
                  <a:pt x="357590" y="174434"/>
                  <a:pt x="360803" y="176270"/>
                </a:cubicBezTo>
                <a:cubicBezTo>
                  <a:pt x="364016" y="178106"/>
                  <a:pt x="366771" y="179024"/>
                  <a:pt x="369066" y="181778"/>
                </a:cubicBezTo>
                <a:cubicBezTo>
                  <a:pt x="371361" y="184532"/>
                  <a:pt x="371820" y="190959"/>
                  <a:pt x="374574" y="192795"/>
                </a:cubicBezTo>
                <a:cubicBezTo>
                  <a:pt x="377328" y="194631"/>
                  <a:pt x="385591" y="192795"/>
                  <a:pt x="385591" y="192795"/>
                </a:cubicBezTo>
                <a:cubicBezTo>
                  <a:pt x="388804" y="192795"/>
                  <a:pt x="392017" y="192336"/>
                  <a:pt x="393853" y="192795"/>
                </a:cubicBezTo>
                <a:cubicBezTo>
                  <a:pt x="395689" y="193254"/>
                  <a:pt x="396608" y="195549"/>
                  <a:pt x="396608" y="195549"/>
                </a:cubicBezTo>
                <a:cubicBezTo>
                  <a:pt x="398903" y="197844"/>
                  <a:pt x="403953" y="203353"/>
                  <a:pt x="407625" y="206566"/>
                </a:cubicBezTo>
                <a:cubicBezTo>
                  <a:pt x="411297" y="209779"/>
                  <a:pt x="415887" y="212534"/>
                  <a:pt x="418641" y="214829"/>
                </a:cubicBezTo>
                <a:cubicBezTo>
                  <a:pt x="421395" y="217124"/>
                  <a:pt x="420478" y="219419"/>
                  <a:pt x="424150" y="220337"/>
                </a:cubicBezTo>
                <a:cubicBezTo>
                  <a:pt x="427822" y="221255"/>
                  <a:pt x="434249" y="219878"/>
                  <a:pt x="440675" y="220337"/>
                </a:cubicBezTo>
                <a:cubicBezTo>
                  <a:pt x="447101" y="220796"/>
                  <a:pt x="459037" y="220796"/>
                  <a:pt x="462709" y="223091"/>
                </a:cubicBezTo>
                <a:cubicBezTo>
                  <a:pt x="466381" y="225386"/>
                  <a:pt x="460414" y="229977"/>
                  <a:pt x="462709" y="234108"/>
                </a:cubicBezTo>
                <a:cubicBezTo>
                  <a:pt x="465004" y="238239"/>
                  <a:pt x="472808" y="244666"/>
                  <a:pt x="476480" y="247879"/>
                </a:cubicBezTo>
                <a:cubicBezTo>
                  <a:pt x="480152" y="251092"/>
                  <a:pt x="481071" y="252470"/>
                  <a:pt x="484743" y="253388"/>
                </a:cubicBezTo>
                <a:cubicBezTo>
                  <a:pt x="488415" y="254306"/>
                  <a:pt x="498514" y="253388"/>
                  <a:pt x="498514" y="253388"/>
                </a:cubicBezTo>
                <a:lnTo>
                  <a:pt x="526056" y="253388"/>
                </a:lnTo>
                <a:cubicBezTo>
                  <a:pt x="533859" y="253388"/>
                  <a:pt x="542122" y="252470"/>
                  <a:pt x="545335" y="253388"/>
                </a:cubicBezTo>
                <a:cubicBezTo>
                  <a:pt x="548548" y="254306"/>
                  <a:pt x="544417" y="257060"/>
                  <a:pt x="545335" y="258896"/>
                </a:cubicBezTo>
                <a:cubicBezTo>
                  <a:pt x="546253" y="260732"/>
                  <a:pt x="546713" y="263487"/>
                  <a:pt x="550844" y="264405"/>
                </a:cubicBezTo>
                <a:cubicBezTo>
                  <a:pt x="554975" y="265323"/>
                  <a:pt x="570123" y="264405"/>
                  <a:pt x="570123" y="264405"/>
                </a:cubicBezTo>
                <a:cubicBezTo>
                  <a:pt x="575631" y="264405"/>
                  <a:pt x="580222" y="263946"/>
                  <a:pt x="583894" y="264405"/>
                </a:cubicBezTo>
                <a:cubicBezTo>
                  <a:pt x="587566" y="264864"/>
                  <a:pt x="589862" y="265782"/>
                  <a:pt x="592157" y="267159"/>
                </a:cubicBezTo>
                <a:cubicBezTo>
                  <a:pt x="594452" y="268536"/>
                  <a:pt x="597666" y="272667"/>
                  <a:pt x="597666" y="272667"/>
                </a:cubicBezTo>
                <a:lnTo>
                  <a:pt x="600420" y="275422"/>
                </a:lnTo>
                <a:cubicBezTo>
                  <a:pt x="603174" y="277717"/>
                  <a:pt x="609142" y="283684"/>
                  <a:pt x="614191" y="286438"/>
                </a:cubicBezTo>
                <a:cubicBezTo>
                  <a:pt x="619240" y="289192"/>
                  <a:pt x="626585" y="289193"/>
                  <a:pt x="630716" y="291947"/>
                </a:cubicBezTo>
                <a:cubicBezTo>
                  <a:pt x="634847" y="294701"/>
                  <a:pt x="635307" y="300669"/>
                  <a:pt x="638979" y="302964"/>
                </a:cubicBezTo>
                <a:cubicBezTo>
                  <a:pt x="642651" y="305259"/>
                  <a:pt x="647701" y="304800"/>
                  <a:pt x="652750" y="305718"/>
                </a:cubicBezTo>
                <a:cubicBezTo>
                  <a:pt x="657799" y="306636"/>
                  <a:pt x="666062" y="308472"/>
                  <a:pt x="669275" y="308472"/>
                </a:cubicBezTo>
                <a:cubicBezTo>
                  <a:pt x="672488" y="308472"/>
                  <a:pt x="669275" y="306177"/>
                  <a:pt x="672029" y="305718"/>
                </a:cubicBezTo>
                <a:cubicBezTo>
                  <a:pt x="674783" y="305259"/>
                  <a:pt x="681669" y="305259"/>
                  <a:pt x="685800" y="305718"/>
                </a:cubicBezTo>
                <a:cubicBezTo>
                  <a:pt x="689931" y="306177"/>
                  <a:pt x="693604" y="306636"/>
                  <a:pt x="696817" y="308472"/>
                </a:cubicBezTo>
                <a:cubicBezTo>
                  <a:pt x="700030" y="310308"/>
                  <a:pt x="703703" y="313522"/>
                  <a:pt x="705080" y="316735"/>
                </a:cubicBezTo>
                <a:cubicBezTo>
                  <a:pt x="706457" y="319948"/>
                  <a:pt x="703703" y="322244"/>
                  <a:pt x="705080" y="327752"/>
                </a:cubicBezTo>
                <a:cubicBezTo>
                  <a:pt x="706457" y="333260"/>
                  <a:pt x="709671" y="345195"/>
                  <a:pt x="713343" y="349785"/>
                </a:cubicBezTo>
                <a:cubicBezTo>
                  <a:pt x="717015" y="354375"/>
                  <a:pt x="724360" y="352999"/>
                  <a:pt x="727114" y="355294"/>
                </a:cubicBezTo>
                <a:cubicBezTo>
                  <a:pt x="729868" y="357589"/>
                  <a:pt x="728950" y="361721"/>
                  <a:pt x="729868" y="363557"/>
                </a:cubicBezTo>
                <a:cubicBezTo>
                  <a:pt x="730786" y="365393"/>
                  <a:pt x="730786" y="363098"/>
                  <a:pt x="732622" y="366311"/>
                </a:cubicBezTo>
                <a:cubicBezTo>
                  <a:pt x="734458" y="369524"/>
                  <a:pt x="739508" y="379164"/>
                  <a:pt x="740885" y="382836"/>
                </a:cubicBezTo>
                <a:cubicBezTo>
                  <a:pt x="742262" y="386508"/>
                  <a:pt x="739049" y="386509"/>
                  <a:pt x="740885" y="388345"/>
                </a:cubicBezTo>
                <a:cubicBezTo>
                  <a:pt x="742721" y="390181"/>
                  <a:pt x="750066" y="392017"/>
                  <a:pt x="751902" y="393853"/>
                </a:cubicBezTo>
                <a:cubicBezTo>
                  <a:pt x="753738" y="395689"/>
                  <a:pt x="750525" y="397984"/>
                  <a:pt x="751902" y="399361"/>
                </a:cubicBezTo>
                <a:cubicBezTo>
                  <a:pt x="753279" y="400738"/>
                  <a:pt x="758328" y="400280"/>
                  <a:pt x="760164" y="402116"/>
                </a:cubicBezTo>
                <a:cubicBezTo>
                  <a:pt x="762000" y="403952"/>
                  <a:pt x="759706" y="407624"/>
                  <a:pt x="762919" y="410378"/>
                </a:cubicBezTo>
                <a:cubicBezTo>
                  <a:pt x="766132" y="413132"/>
                  <a:pt x="773936" y="417264"/>
                  <a:pt x="779444" y="418641"/>
                </a:cubicBezTo>
                <a:cubicBezTo>
                  <a:pt x="784952" y="420018"/>
                  <a:pt x="790461" y="419100"/>
                  <a:pt x="795969" y="418641"/>
                </a:cubicBezTo>
                <a:cubicBezTo>
                  <a:pt x="801477" y="418182"/>
                  <a:pt x="807445" y="416346"/>
                  <a:pt x="812494" y="415887"/>
                </a:cubicBezTo>
                <a:cubicBezTo>
                  <a:pt x="817543" y="415428"/>
                  <a:pt x="826266" y="415887"/>
                  <a:pt x="826266" y="415887"/>
                </a:cubicBezTo>
                <a:cubicBezTo>
                  <a:pt x="830397" y="415887"/>
                  <a:pt x="834069" y="414051"/>
                  <a:pt x="837282" y="415887"/>
                </a:cubicBezTo>
                <a:cubicBezTo>
                  <a:pt x="840495" y="417723"/>
                  <a:pt x="844168" y="424609"/>
                  <a:pt x="845545" y="426904"/>
                </a:cubicBezTo>
                <a:cubicBezTo>
                  <a:pt x="846922" y="429199"/>
                  <a:pt x="843250" y="427363"/>
                  <a:pt x="845545" y="429658"/>
                </a:cubicBezTo>
                <a:cubicBezTo>
                  <a:pt x="847840" y="431953"/>
                  <a:pt x="855185" y="437462"/>
                  <a:pt x="859316" y="440675"/>
                </a:cubicBezTo>
                <a:cubicBezTo>
                  <a:pt x="863447" y="443888"/>
                  <a:pt x="867120" y="447101"/>
                  <a:pt x="870333" y="448937"/>
                </a:cubicBezTo>
                <a:cubicBezTo>
                  <a:pt x="873546" y="450773"/>
                  <a:pt x="875383" y="450314"/>
                  <a:pt x="878596" y="451691"/>
                </a:cubicBezTo>
                <a:cubicBezTo>
                  <a:pt x="881809" y="453068"/>
                  <a:pt x="884564" y="455823"/>
                  <a:pt x="889613" y="457200"/>
                </a:cubicBezTo>
                <a:cubicBezTo>
                  <a:pt x="894662" y="458577"/>
                  <a:pt x="903384" y="459036"/>
                  <a:pt x="908892" y="459954"/>
                </a:cubicBezTo>
                <a:cubicBezTo>
                  <a:pt x="914400" y="460872"/>
                  <a:pt x="919909" y="460413"/>
                  <a:pt x="922663" y="462708"/>
                </a:cubicBezTo>
                <a:cubicBezTo>
                  <a:pt x="925417" y="465003"/>
                  <a:pt x="923122" y="471430"/>
                  <a:pt x="925417" y="473725"/>
                </a:cubicBezTo>
                <a:cubicBezTo>
                  <a:pt x="927712" y="476020"/>
                  <a:pt x="933221" y="475561"/>
                  <a:pt x="936434" y="476479"/>
                </a:cubicBezTo>
                <a:cubicBezTo>
                  <a:pt x="939647" y="477397"/>
                  <a:pt x="941484" y="478775"/>
                  <a:pt x="944697" y="479234"/>
                </a:cubicBezTo>
                <a:cubicBezTo>
                  <a:pt x="947910" y="479693"/>
                  <a:pt x="952042" y="477398"/>
                  <a:pt x="955714" y="479234"/>
                </a:cubicBezTo>
                <a:cubicBezTo>
                  <a:pt x="959386" y="481070"/>
                  <a:pt x="961682" y="488415"/>
                  <a:pt x="966731" y="490251"/>
                </a:cubicBezTo>
                <a:cubicBezTo>
                  <a:pt x="971780" y="492087"/>
                  <a:pt x="980043" y="489792"/>
                  <a:pt x="986010" y="490251"/>
                </a:cubicBezTo>
                <a:cubicBezTo>
                  <a:pt x="991977" y="490710"/>
                  <a:pt x="997945" y="492546"/>
                  <a:pt x="1002535" y="493005"/>
                </a:cubicBezTo>
                <a:cubicBezTo>
                  <a:pt x="1007125" y="493464"/>
                  <a:pt x="1011257" y="492087"/>
                  <a:pt x="1013552" y="493005"/>
                </a:cubicBezTo>
                <a:cubicBezTo>
                  <a:pt x="1015847" y="493923"/>
                  <a:pt x="1013552" y="496677"/>
                  <a:pt x="1016306" y="498513"/>
                </a:cubicBezTo>
                <a:cubicBezTo>
                  <a:pt x="1019060" y="500349"/>
                  <a:pt x="1024570" y="503104"/>
                  <a:pt x="1030078" y="504022"/>
                </a:cubicBezTo>
                <a:cubicBezTo>
                  <a:pt x="1035586" y="504940"/>
                  <a:pt x="1045226" y="503563"/>
                  <a:pt x="1049357" y="504022"/>
                </a:cubicBezTo>
                <a:cubicBezTo>
                  <a:pt x="1053488" y="504481"/>
                  <a:pt x="1053030" y="505399"/>
                  <a:pt x="1054866" y="506776"/>
                </a:cubicBezTo>
                <a:cubicBezTo>
                  <a:pt x="1056702" y="508153"/>
                  <a:pt x="1057620" y="511366"/>
                  <a:pt x="1060374" y="512284"/>
                </a:cubicBezTo>
                <a:cubicBezTo>
                  <a:pt x="1063128" y="513202"/>
                  <a:pt x="1071391" y="512284"/>
                  <a:pt x="1071391" y="512284"/>
                </a:cubicBezTo>
                <a:lnTo>
                  <a:pt x="1082408" y="512284"/>
                </a:lnTo>
                <a:cubicBezTo>
                  <a:pt x="1086539" y="512284"/>
                  <a:pt x="1091589" y="511366"/>
                  <a:pt x="1096179" y="512284"/>
                </a:cubicBezTo>
                <a:cubicBezTo>
                  <a:pt x="1100769" y="513202"/>
                  <a:pt x="1107655" y="515039"/>
                  <a:pt x="1109950" y="517793"/>
                </a:cubicBezTo>
                <a:cubicBezTo>
                  <a:pt x="1112245" y="520547"/>
                  <a:pt x="1107655" y="525597"/>
                  <a:pt x="1109950" y="528810"/>
                </a:cubicBezTo>
                <a:cubicBezTo>
                  <a:pt x="1112245" y="532023"/>
                  <a:pt x="1118672" y="536613"/>
                  <a:pt x="1123721" y="537072"/>
                </a:cubicBezTo>
                <a:cubicBezTo>
                  <a:pt x="1128770" y="537531"/>
                  <a:pt x="1136574" y="530646"/>
                  <a:pt x="1140246" y="531564"/>
                </a:cubicBezTo>
                <a:cubicBezTo>
                  <a:pt x="1143918" y="532482"/>
                  <a:pt x="1143919" y="539368"/>
                  <a:pt x="1145755" y="542581"/>
                </a:cubicBezTo>
                <a:cubicBezTo>
                  <a:pt x="1147591" y="545794"/>
                  <a:pt x="1148968" y="547630"/>
                  <a:pt x="1151263" y="550843"/>
                </a:cubicBezTo>
                <a:cubicBezTo>
                  <a:pt x="1153558" y="554056"/>
                  <a:pt x="1157231" y="558647"/>
                  <a:pt x="1159526" y="561860"/>
                </a:cubicBezTo>
                <a:cubicBezTo>
                  <a:pt x="1161821" y="565073"/>
                  <a:pt x="1162739" y="568746"/>
                  <a:pt x="1165034" y="570123"/>
                </a:cubicBezTo>
                <a:cubicBezTo>
                  <a:pt x="1167329" y="571500"/>
                  <a:pt x="1173297" y="570123"/>
                  <a:pt x="1173297" y="570123"/>
                </a:cubicBezTo>
                <a:cubicBezTo>
                  <a:pt x="1178346" y="570123"/>
                  <a:pt x="1183855" y="569664"/>
                  <a:pt x="1195331" y="570123"/>
                </a:cubicBezTo>
                <a:cubicBezTo>
                  <a:pt x="1206807" y="570582"/>
                  <a:pt x="1231135" y="572418"/>
                  <a:pt x="1242152" y="572877"/>
                </a:cubicBezTo>
                <a:cubicBezTo>
                  <a:pt x="1253169" y="573336"/>
                  <a:pt x="1255465" y="571959"/>
                  <a:pt x="1261432" y="572877"/>
                </a:cubicBezTo>
                <a:cubicBezTo>
                  <a:pt x="1267399" y="573795"/>
                  <a:pt x="1275203" y="576549"/>
                  <a:pt x="1277957" y="578385"/>
                </a:cubicBezTo>
                <a:cubicBezTo>
                  <a:pt x="1280711" y="580221"/>
                  <a:pt x="1276121" y="582058"/>
                  <a:pt x="1277957" y="583894"/>
                </a:cubicBezTo>
                <a:cubicBezTo>
                  <a:pt x="1279793" y="585730"/>
                  <a:pt x="1285302" y="588025"/>
                  <a:pt x="1288974" y="589402"/>
                </a:cubicBezTo>
                <a:cubicBezTo>
                  <a:pt x="1292646" y="590779"/>
                  <a:pt x="1297237" y="591698"/>
                  <a:pt x="1299991" y="592157"/>
                </a:cubicBezTo>
                <a:cubicBezTo>
                  <a:pt x="1302745" y="592616"/>
                  <a:pt x="1303663" y="591239"/>
                  <a:pt x="1305499" y="592157"/>
                </a:cubicBezTo>
                <a:cubicBezTo>
                  <a:pt x="1307335" y="593075"/>
                  <a:pt x="1308254" y="595829"/>
                  <a:pt x="1311008" y="597665"/>
                </a:cubicBezTo>
                <a:cubicBezTo>
                  <a:pt x="1313762" y="599501"/>
                  <a:pt x="1319730" y="600419"/>
                  <a:pt x="1322025" y="603173"/>
                </a:cubicBezTo>
                <a:cubicBezTo>
                  <a:pt x="1324320" y="605927"/>
                  <a:pt x="1323861" y="610977"/>
                  <a:pt x="1324779" y="614190"/>
                </a:cubicBezTo>
                <a:cubicBezTo>
                  <a:pt x="1325697" y="617403"/>
                  <a:pt x="1327074" y="619699"/>
                  <a:pt x="1327533" y="622453"/>
                </a:cubicBezTo>
                <a:cubicBezTo>
                  <a:pt x="1327992" y="625207"/>
                  <a:pt x="1325238" y="628880"/>
                  <a:pt x="1327533" y="630716"/>
                </a:cubicBezTo>
                <a:cubicBezTo>
                  <a:pt x="1329828" y="632552"/>
                  <a:pt x="1335796" y="632093"/>
                  <a:pt x="1341304" y="633470"/>
                </a:cubicBezTo>
                <a:cubicBezTo>
                  <a:pt x="1346812" y="634847"/>
                  <a:pt x="1354158" y="638978"/>
                  <a:pt x="1360584" y="638978"/>
                </a:cubicBezTo>
                <a:cubicBezTo>
                  <a:pt x="1367010" y="638978"/>
                  <a:pt x="1375273" y="632093"/>
                  <a:pt x="1379863" y="633470"/>
                </a:cubicBezTo>
                <a:cubicBezTo>
                  <a:pt x="1384453" y="634847"/>
                  <a:pt x="1386290" y="644028"/>
                  <a:pt x="1388126" y="647241"/>
                </a:cubicBezTo>
                <a:cubicBezTo>
                  <a:pt x="1389962" y="650454"/>
                  <a:pt x="1387208" y="651372"/>
                  <a:pt x="1390880" y="652749"/>
                </a:cubicBezTo>
                <a:cubicBezTo>
                  <a:pt x="1394552" y="654126"/>
                  <a:pt x="1404652" y="655504"/>
                  <a:pt x="1410160" y="655504"/>
                </a:cubicBezTo>
                <a:cubicBezTo>
                  <a:pt x="1415668" y="655504"/>
                  <a:pt x="1419800" y="653208"/>
                  <a:pt x="1423931" y="652749"/>
                </a:cubicBezTo>
                <a:cubicBezTo>
                  <a:pt x="1428062" y="652290"/>
                  <a:pt x="1429898" y="652290"/>
                  <a:pt x="1434947" y="652749"/>
                </a:cubicBezTo>
                <a:cubicBezTo>
                  <a:pt x="1439996" y="653208"/>
                  <a:pt x="1450096" y="652750"/>
                  <a:pt x="1454227" y="655504"/>
                </a:cubicBezTo>
                <a:cubicBezTo>
                  <a:pt x="1458358" y="658258"/>
                  <a:pt x="1456522" y="665144"/>
                  <a:pt x="1459735" y="669275"/>
                </a:cubicBezTo>
                <a:cubicBezTo>
                  <a:pt x="1462948" y="673406"/>
                  <a:pt x="1469375" y="678914"/>
                  <a:pt x="1473506" y="680291"/>
                </a:cubicBezTo>
                <a:cubicBezTo>
                  <a:pt x="1477637" y="681668"/>
                  <a:pt x="1476719" y="677996"/>
                  <a:pt x="1484523" y="677537"/>
                </a:cubicBezTo>
                <a:cubicBezTo>
                  <a:pt x="1492327" y="677078"/>
                  <a:pt x="1520328" y="677537"/>
                  <a:pt x="1520328" y="677537"/>
                </a:cubicBezTo>
                <a:cubicBezTo>
                  <a:pt x="1529968" y="677537"/>
                  <a:pt x="1537313" y="676619"/>
                  <a:pt x="1542362" y="677537"/>
                </a:cubicBezTo>
                <a:cubicBezTo>
                  <a:pt x="1547411" y="678455"/>
                  <a:pt x="1546035" y="681210"/>
                  <a:pt x="1550625" y="683046"/>
                </a:cubicBezTo>
                <a:cubicBezTo>
                  <a:pt x="1555215" y="684882"/>
                  <a:pt x="1564855" y="687636"/>
                  <a:pt x="1569904" y="688554"/>
                </a:cubicBezTo>
                <a:cubicBezTo>
                  <a:pt x="1574953" y="689472"/>
                  <a:pt x="1578167" y="686259"/>
                  <a:pt x="1580921" y="688554"/>
                </a:cubicBezTo>
                <a:cubicBezTo>
                  <a:pt x="1583675" y="690849"/>
                  <a:pt x="1584134" y="698194"/>
                  <a:pt x="1586429" y="702325"/>
                </a:cubicBezTo>
                <a:cubicBezTo>
                  <a:pt x="1588724" y="706456"/>
                  <a:pt x="1592856" y="710129"/>
                  <a:pt x="1594692" y="713342"/>
                </a:cubicBezTo>
                <a:cubicBezTo>
                  <a:pt x="1596528" y="716555"/>
                  <a:pt x="1593774" y="720228"/>
                  <a:pt x="1597446" y="721605"/>
                </a:cubicBezTo>
                <a:cubicBezTo>
                  <a:pt x="1601118" y="722982"/>
                  <a:pt x="1611677" y="722064"/>
                  <a:pt x="1616726" y="721605"/>
                </a:cubicBezTo>
                <a:cubicBezTo>
                  <a:pt x="1621775" y="721146"/>
                  <a:pt x="1621317" y="718392"/>
                  <a:pt x="1627743" y="718851"/>
                </a:cubicBezTo>
                <a:cubicBezTo>
                  <a:pt x="1634169" y="719310"/>
                  <a:pt x="1648400" y="722064"/>
                  <a:pt x="1655285" y="724359"/>
                </a:cubicBezTo>
                <a:cubicBezTo>
                  <a:pt x="1662170" y="726654"/>
                  <a:pt x="1665843" y="730327"/>
                  <a:pt x="1669056" y="732622"/>
                </a:cubicBezTo>
                <a:cubicBezTo>
                  <a:pt x="1672269" y="734917"/>
                  <a:pt x="1670892" y="737212"/>
                  <a:pt x="1674564" y="738130"/>
                </a:cubicBezTo>
                <a:cubicBezTo>
                  <a:pt x="1678236" y="739048"/>
                  <a:pt x="1687418" y="736753"/>
                  <a:pt x="1691090" y="738130"/>
                </a:cubicBezTo>
                <a:cubicBezTo>
                  <a:pt x="1694762" y="739507"/>
                  <a:pt x="1693385" y="742721"/>
                  <a:pt x="1696598" y="746393"/>
                </a:cubicBezTo>
                <a:cubicBezTo>
                  <a:pt x="1699811" y="750065"/>
                  <a:pt x="1702565" y="758328"/>
                  <a:pt x="1710369" y="760164"/>
                </a:cubicBezTo>
                <a:cubicBezTo>
                  <a:pt x="1718173" y="762000"/>
                  <a:pt x="1743420" y="757410"/>
                  <a:pt x="1743420" y="757410"/>
                </a:cubicBezTo>
                <a:cubicBezTo>
                  <a:pt x="1755355" y="756492"/>
                  <a:pt x="1770962" y="754655"/>
                  <a:pt x="1781979" y="754655"/>
                </a:cubicBezTo>
                <a:cubicBezTo>
                  <a:pt x="1792996" y="754655"/>
                  <a:pt x="1804013" y="756492"/>
                  <a:pt x="1809521" y="757410"/>
                </a:cubicBezTo>
                <a:cubicBezTo>
                  <a:pt x="1815029" y="758328"/>
                  <a:pt x="1813652" y="758328"/>
                  <a:pt x="1815029" y="760164"/>
                </a:cubicBezTo>
                <a:cubicBezTo>
                  <a:pt x="1816406" y="762000"/>
                  <a:pt x="1814571" y="766590"/>
                  <a:pt x="1817784" y="768426"/>
                </a:cubicBezTo>
                <a:cubicBezTo>
                  <a:pt x="1820997" y="770262"/>
                  <a:pt x="1806767" y="772099"/>
                  <a:pt x="1834309" y="771181"/>
                </a:cubicBezTo>
                <a:cubicBezTo>
                  <a:pt x="1861851" y="770263"/>
                  <a:pt x="1922444" y="766590"/>
                  <a:pt x="1983037" y="762918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17" name="Freeform 116"/>
          <p:cNvSpPr/>
          <p:nvPr/>
        </p:nvSpPr>
        <p:spPr bwMode="auto">
          <a:xfrm>
            <a:off x="5299113" y="1040998"/>
            <a:ext cx="1967429" cy="523760"/>
          </a:xfrm>
          <a:custGeom>
            <a:avLst/>
            <a:gdLst>
              <a:gd name="connsiteX0" fmla="*/ 0 w 1967429"/>
              <a:gd name="connsiteY0" fmla="*/ 0 h 523760"/>
              <a:gd name="connsiteX1" fmla="*/ 41314 w 1967429"/>
              <a:gd name="connsiteY1" fmla="*/ 38559 h 523760"/>
              <a:gd name="connsiteX2" fmla="*/ 66101 w 1967429"/>
              <a:gd name="connsiteY2" fmla="*/ 44067 h 523760"/>
              <a:gd name="connsiteX3" fmla="*/ 85381 w 1967429"/>
              <a:gd name="connsiteY3" fmla="*/ 49576 h 523760"/>
              <a:gd name="connsiteX4" fmla="*/ 101906 w 1967429"/>
              <a:gd name="connsiteY4" fmla="*/ 49576 h 523760"/>
              <a:gd name="connsiteX5" fmla="*/ 118432 w 1967429"/>
              <a:gd name="connsiteY5" fmla="*/ 55084 h 523760"/>
              <a:gd name="connsiteX6" fmla="*/ 118432 w 1967429"/>
              <a:gd name="connsiteY6" fmla="*/ 63347 h 523760"/>
              <a:gd name="connsiteX7" fmla="*/ 129448 w 1967429"/>
              <a:gd name="connsiteY7" fmla="*/ 71610 h 523760"/>
              <a:gd name="connsiteX8" fmla="*/ 151482 w 1967429"/>
              <a:gd name="connsiteY8" fmla="*/ 79872 h 523760"/>
              <a:gd name="connsiteX9" fmla="*/ 162499 w 1967429"/>
              <a:gd name="connsiteY9" fmla="*/ 85381 h 523760"/>
              <a:gd name="connsiteX10" fmla="*/ 181779 w 1967429"/>
              <a:gd name="connsiteY10" fmla="*/ 88135 h 523760"/>
              <a:gd name="connsiteX11" fmla="*/ 201058 w 1967429"/>
              <a:gd name="connsiteY11" fmla="*/ 88135 h 523760"/>
              <a:gd name="connsiteX12" fmla="*/ 231354 w 1967429"/>
              <a:gd name="connsiteY12" fmla="*/ 85381 h 523760"/>
              <a:gd name="connsiteX13" fmla="*/ 247880 w 1967429"/>
              <a:gd name="connsiteY13" fmla="*/ 93643 h 523760"/>
              <a:gd name="connsiteX14" fmla="*/ 278176 w 1967429"/>
              <a:gd name="connsiteY14" fmla="*/ 96398 h 523760"/>
              <a:gd name="connsiteX15" fmla="*/ 289193 w 1967429"/>
              <a:gd name="connsiteY15" fmla="*/ 107414 h 523760"/>
              <a:gd name="connsiteX16" fmla="*/ 313981 w 1967429"/>
              <a:gd name="connsiteY16" fmla="*/ 104660 h 523760"/>
              <a:gd name="connsiteX17" fmla="*/ 338769 w 1967429"/>
              <a:gd name="connsiteY17" fmla="*/ 112923 h 523760"/>
              <a:gd name="connsiteX18" fmla="*/ 355294 w 1967429"/>
              <a:gd name="connsiteY18" fmla="*/ 115677 h 523760"/>
              <a:gd name="connsiteX19" fmla="*/ 366311 w 1967429"/>
              <a:gd name="connsiteY19" fmla="*/ 121185 h 523760"/>
              <a:gd name="connsiteX20" fmla="*/ 382836 w 1967429"/>
              <a:gd name="connsiteY20" fmla="*/ 129448 h 523760"/>
              <a:gd name="connsiteX21" fmla="*/ 399362 w 1967429"/>
              <a:gd name="connsiteY21" fmla="*/ 145973 h 523760"/>
              <a:gd name="connsiteX22" fmla="*/ 426904 w 1967429"/>
              <a:gd name="connsiteY22" fmla="*/ 151482 h 523760"/>
              <a:gd name="connsiteX23" fmla="*/ 440675 w 1967429"/>
              <a:gd name="connsiteY23" fmla="*/ 156990 h 523760"/>
              <a:gd name="connsiteX24" fmla="*/ 462709 w 1967429"/>
              <a:gd name="connsiteY24" fmla="*/ 168007 h 523760"/>
              <a:gd name="connsiteX25" fmla="*/ 493005 w 1967429"/>
              <a:gd name="connsiteY25" fmla="*/ 170761 h 523760"/>
              <a:gd name="connsiteX26" fmla="*/ 509530 w 1967429"/>
              <a:gd name="connsiteY26" fmla="*/ 173516 h 523760"/>
              <a:gd name="connsiteX27" fmla="*/ 550844 w 1967429"/>
              <a:gd name="connsiteY27" fmla="*/ 184532 h 523760"/>
              <a:gd name="connsiteX28" fmla="*/ 575632 w 1967429"/>
              <a:gd name="connsiteY28" fmla="*/ 190041 h 523760"/>
              <a:gd name="connsiteX29" fmla="*/ 589403 w 1967429"/>
              <a:gd name="connsiteY29" fmla="*/ 203812 h 523760"/>
              <a:gd name="connsiteX30" fmla="*/ 592157 w 1967429"/>
              <a:gd name="connsiteY30" fmla="*/ 223091 h 523760"/>
              <a:gd name="connsiteX31" fmla="*/ 597665 w 1967429"/>
              <a:gd name="connsiteY31" fmla="*/ 239617 h 523760"/>
              <a:gd name="connsiteX32" fmla="*/ 614191 w 1967429"/>
              <a:gd name="connsiteY32" fmla="*/ 242371 h 523760"/>
              <a:gd name="connsiteX33" fmla="*/ 633470 w 1967429"/>
              <a:gd name="connsiteY33" fmla="*/ 253388 h 523760"/>
              <a:gd name="connsiteX34" fmla="*/ 655504 w 1967429"/>
              <a:gd name="connsiteY34" fmla="*/ 264405 h 523760"/>
              <a:gd name="connsiteX35" fmla="*/ 677538 w 1967429"/>
              <a:gd name="connsiteY35" fmla="*/ 267159 h 523760"/>
              <a:gd name="connsiteX36" fmla="*/ 694063 w 1967429"/>
              <a:gd name="connsiteY36" fmla="*/ 264405 h 523760"/>
              <a:gd name="connsiteX37" fmla="*/ 729868 w 1967429"/>
              <a:gd name="connsiteY37" fmla="*/ 272667 h 523760"/>
              <a:gd name="connsiteX38" fmla="*/ 757410 w 1967429"/>
              <a:gd name="connsiteY38" fmla="*/ 280930 h 523760"/>
              <a:gd name="connsiteX39" fmla="*/ 765673 w 1967429"/>
              <a:gd name="connsiteY39" fmla="*/ 289193 h 523760"/>
              <a:gd name="connsiteX40" fmla="*/ 793215 w 1967429"/>
              <a:gd name="connsiteY40" fmla="*/ 300210 h 523760"/>
              <a:gd name="connsiteX41" fmla="*/ 809740 w 1967429"/>
              <a:gd name="connsiteY41" fmla="*/ 302964 h 523760"/>
              <a:gd name="connsiteX42" fmla="*/ 815248 w 1967429"/>
              <a:gd name="connsiteY42" fmla="*/ 319489 h 523760"/>
              <a:gd name="connsiteX43" fmla="*/ 829020 w 1967429"/>
              <a:gd name="connsiteY43" fmla="*/ 316735 h 523760"/>
              <a:gd name="connsiteX44" fmla="*/ 851053 w 1967429"/>
              <a:gd name="connsiteY44" fmla="*/ 322243 h 523760"/>
              <a:gd name="connsiteX45" fmla="*/ 867579 w 1967429"/>
              <a:gd name="connsiteY45" fmla="*/ 333260 h 523760"/>
              <a:gd name="connsiteX46" fmla="*/ 875841 w 1967429"/>
              <a:gd name="connsiteY46" fmla="*/ 344277 h 523760"/>
              <a:gd name="connsiteX47" fmla="*/ 886858 w 1967429"/>
              <a:gd name="connsiteY47" fmla="*/ 347031 h 523760"/>
              <a:gd name="connsiteX48" fmla="*/ 897875 w 1967429"/>
              <a:gd name="connsiteY48" fmla="*/ 347031 h 523760"/>
              <a:gd name="connsiteX49" fmla="*/ 914400 w 1967429"/>
              <a:gd name="connsiteY49" fmla="*/ 349785 h 523760"/>
              <a:gd name="connsiteX50" fmla="*/ 933680 w 1967429"/>
              <a:gd name="connsiteY50" fmla="*/ 352540 h 523760"/>
              <a:gd name="connsiteX51" fmla="*/ 952959 w 1967429"/>
              <a:gd name="connsiteY51" fmla="*/ 352540 h 523760"/>
              <a:gd name="connsiteX52" fmla="*/ 986010 w 1967429"/>
              <a:gd name="connsiteY52" fmla="*/ 355294 h 523760"/>
              <a:gd name="connsiteX53" fmla="*/ 1013552 w 1967429"/>
              <a:gd name="connsiteY53" fmla="*/ 363557 h 523760"/>
              <a:gd name="connsiteX54" fmla="*/ 1035586 w 1967429"/>
              <a:gd name="connsiteY54" fmla="*/ 363557 h 523760"/>
              <a:gd name="connsiteX55" fmla="*/ 1085162 w 1967429"/>
              <a:gd name="connsiteY55" fmla="*/ 360802 h 523760"/>
              <a:gd name="connsiteX56" fmla="*/ 1123721 w 1967429"/>
              <a:gd name="connsiteY56" fmla="*/ 366311 h 523760"/>
              <a:gd name="connsiteX57" fmla="*/ 1143000 w 1967429"/>
              <a:gd name="connsiteY57" fmla="*/ 366311 h 523760"/>
              <a:gd name="connsiteX58" fmla="*/ 1154017 w 1967429"/>
              <a:gd name="connsiteY58" fmla="*/ 371819 h 523760"/>
              <a:gd name="connsiteX59" fmla="*/ 1178805 w 1967429"/>
              <a:gd name="connsiteY59" fmla="*/ 374573 h 523760"/>
              <a:gd name="connsiteX60" fmla="*/ 1187068 w 1967429"/>
              <a:gd name="connsiteY60" fmla="*/ 382836 h 523760"/>
              <a:gd name="connsiteX61" fmla="*/ 1206347 w 1967429"/>
              <a:gd name="connsiteY61" fmla="*/ 396607 h 523760"/>
              <a:gd name="connsiteX62" fmla="*/ 1231135 w 1967429"/>
              <a:gd name="connsiteY62" fmla="*/ 404870 h 523760"/>
              <a:gd name="connsiteX63" fmla="*/ 1247660 w 1967429"/>
              <a:gd name="connsiteY63" fmla="*/ 410378 h 523760"/>
              <a:gd name="connsiteX64" fmla="*/ 1266940 w 1967429"/>
              <a:gd name="connsiteY64" fmla="*/ 410378 h 523760"/>
              <a:gd name="connsiteX65" fmla="*/ 1288974 w 1967429"/>
              <a:gd name="connsiteY65" fmla="*/ 407624 h 523760"/>
              <a:gd name="connsiteX66" fmla="*/ 1308253 w 1967429"/>
              <a:gd name="connsiteY66" fmla="*/ 410378 h 523760"/>
              <a:gd name="connsiteX67" fmla="*/ 1319270 w 1967429"/>
              <a:gd name="connsiteY67" fmla="*/ 418641 h 523760"/>
              <a:gd name="connsiteX68" fmla="*/ 1324779 w 1967429"/>
              <a:gd name="connsiteY68" fmla="*/ 437920 h 523760"/>
              <a:gd name="connsiteX69" fmla="*/ 1338550 w 1967429"/>
              <a:gd name="connsiteY69" fmla="*/ 443429 h 523760"/>
              <a:gd name="connsiteX70" fmla="*/ 1357829 w 1967429"/>
              <a:gd name="connsiteY70" fmla="*/ 448937 h 523760"/>
              <a:gd name="connsiteX71" fmla="*/ 1371600 w 1967429"/>
              <a:gd name="connsiteY71" fmla="*/ 448937 h 523760"/>
              <a:gd name="connsiteX72" fmla="*/ 1393634 w 1967429"/>
              <a:gd name="connsiteY72" fmla="*/ 459954 h 523760"/>
              <a:gd name="connsiteX73" fmla="*/ 1412914 w 1967429"/>
              <a:gd name="connsiteY73" fmla="*/ 476479 h 523760"/>
              <a:gd name="connsiteX74" fmla="*/ 1437701 w 1967429"/>
              <a:gd name="connsiteY74" fmla="*/ 479234 h 523760"/>
              <a:gd name="connsiteX75" fmla="*/ 1470752 w 1967429"/>
              <a:gd name="connsiteY75" fmla="*/ 481988 h 523760"/>
              <a:gd name="connsiteX76" fmla="*/ 1514820 w 1967429"/>
              <a:gd name="connsiteY76" fmla="*/ 484742 h 523760"/>
              <a:gd name="connsiteX77" fmla="*/ 1534099 w 1967429"/>
              <a:gd name="connsiteY77" fmla="*/ 484742 h 523760"/>
              <a:gd name="connsiteX78" fmla="*/ 1572658 w 1967429"/>
              <a:gd name="connsiteY78" fmla="*/ 490251 h 523760"/>
              <a:gd name="connsiteX79" fmla="*/ 1594692 w 1967429"/>
              <a:gd name="connsiteY79" fmla="*/ 493005 h 523760"/>
              <a:gd name="connsiteX80" fmla="*/ 1627742 w 1967429"/>
              <a:gd name="connsiteY80" fmla="*/ 493005 h 523760"/>
              <a:gd name="connsiteX81" fmla="*/ 1649776 w 1967429"/>
              <a:gd name="connsiteY81" fmla="*/ 493005 h 523760"/>
              <a:gd name="connsiteX82" fmla="*/ 1658039 w 1967429"/>
              <a:gd name="connsiteY82" fmla="*/ 501267 h 523760"/>
              <a:gd name="connsiteX83" fmla="*/ 1682827 w 1967429"/>
              <a:gd name="connsiteY83" fmla="*/ 506776 h 523760"/>
              <a:gd name="connsiteX84" fmla="*/ 1702106 w 1967429"/>
              <a:gd name="connsiteY84" fmla="*/ 506776 h 523760"/>
              <a:gd name="connsiteX85" fmla="*/ 1713123 w 1967429"/>
              <a:gd name="connsiteY85" fmla="*/ 506776 h 523760"/>
              <a:gd name="connsiteX86" fmla="*/ 1729648 w 1967429"/>
              <a:gd name="connsiteY86" fmla="*/ 509530 h 523760"/>
              <a:gd name="connsiteX87" fmla="*/ 1746174 w 1967429"/>
              <a:gd name="connsiteY87" fmla="*/ 517793 h 523760"/>
              <a:gd name="connsiteX88" fmla="*/ 1768207 w 1967429"/>
              <a:gd name="connsiteY88" fmla="*/ 517793 h 523760"/>
              <a:gd name="connsiteX89" fmla="*/ 1801258 w 1967429"/>
              <a:gd name="connsiteY89" fmla="*/ 520547 h 523760"/>
              <a:gd name="connsiteX90" fmla="*/ 1834309 w 1967429"/>
              <a:gd name="connsiteY90" fmla="*/ 520547 h 523760"/>
              <a:gd name="connsiteX91" fmla="*/ 1870114 w 1967429"/>
              <a:gd name="connsiteY91" fmla="*/ 517793 h 523760"/>
              <a:gd name="connsiteX92" fmla="*/ 1897656 w 1967429"/>
              <a:gd name="connsiteY92" fmla="*/ 517793 h 523760"/>
              <a:gd name="connsiteX93" fmla="*/ 1944477 w 1967429"/>
              <a:gd name="connsiteY93" fmla="*/ 523301 h 523760"/>
              <a:gd name="connsiteX94" fmla="*/ 1963757 w 1967429"/>
              <a:gd name="connsiteY94" fmla="*/ 520547 h 523760"/>
              <a:gd name="connsiteX95" fmla="*/ 1966511 w 1967429"/>
              <a:gd name="connsiteY95" fmla="*/ 520547 h 523760"/>
              <a:gd name="connsiteX96" fmla="*/ 1966511 w 1967429"/>
              <a:gd name="connsiteY96" fmla="*/ 520547 h 523760"/>
              <a:gd name="connsiteX97" fmla="*/ 1966511 w 1967429"/>
              <a:gd name="connsiteY97" fmla="*/ 520547 h 52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967429" h="523760">
                <a:moveTo>
                  <a:pt x="0" y="0"/>
                </a:moveTo>
                <a:cubicBezTo>
                  <a:pt x="15148" y="15607"/>
                  <a:pt x="30297" y="31215"/>
                  <a:pt x="41314" y="38559"/>
                </a:cubicBezTo>
                <a:cubicBezTo>
                  <a:pt x="52331" y="45903"/>
                  <a:pt x="58757" y="42231"/>
                  <a:pt x="66101" y="44067"/>
                </a:cubicBezTo>
                <a:cubicBezTo>
                  <a:pt x="73445" y="45903"/>
                  <a:pt x="79413" y="48658"/>
                  <a:pt x="85381" y="49576"/>
                </a:cubicBezTo>
                <a:cubicBezTo>
                  <a:pt x="91349" y="50494"/>
                  <a:pt x="96398" y="48658"/>
                  <a:pt x="101906" y="49576"/>
                </a:cubicBezTo>
                <a:cubicBezTo>
                  <a:pt x="107414" y="50494"/>
                  <a:pt x="115678" y="52789"/>
                  <a:pt x="118432" y="55084"/>
                </a:cubicBezTo>
                <a:cubicBezTo>
                  <a:pt x="121186" y="57379"/>
                  <a:pt x="116596" y="60593"/>
                  <a:pt x="118432" y="63347"/>
                </a:cubicBezTo>
                <a:cubicBezTo>
                  <a:pt x="120268" y="66101"/>
                  <a:pt x="123940" y="68856"/>
                  <a:pt x="129448" y="71610"/>
                </a:cubicBezTo>
                <a:cubicBezTo>
                  <a:pt x="134956" y="74364"/>
                  <a:pt x="145974" y="77577"/>
                  <a:pt x="151482" y="79872"/>
                </a:cubicBezTo>
                <a:cubicBezTo>
                  <a:pt x="156991" y="82167"/>
                  <a:pt x="157450" y="84004"/>
                  <a:pt x="162499" y="85381"/>
                </a:cubicBezTo>
                <a:cubicBezTo>
                  <a:pt x="167548" y="86758"/>
                  <a:pt x="175353" y="87676"/>
                  <a:pt x="181779" y="88135"/>
                </a:cubicBezTo>
                <a:cubicBezTo>
                  <a:pt x="188205" y="88594"/>
                  <a:pt x="192796" y="88594"/>
                  <a:pt x="201058" y="88135"/>
                </a:cubicBezTo>
                <a:cubicBezTo>
                  <a:pt x="209320" y="87676"/>
                  <a:pt x="223550" y="84463"/>
                  <a:pt x="231354" y="85381"/>
                </a:cubicBezTo>
                <a:cubicBezTo>
                  <a:pt x="239158" y="86299"/>
                  <a:pt x="240076" y="91807"/>
                  <a:pt x="247880" y="93643"/>
                </a:cubicBezTo>
                <a:cubicBezTo>
                  <a:pt x="255684" y="95479"/>
                  <a:pt x="271291" y="94103"/>
                  <a:pt x="278176" y="96398"/>
                </a:cubicBezTo>
                <a:cubicBezTo>
                  <a:pt x="285061" y="98693"/>
                  <a:pt x="283226" y="106037"/>
                  <a:pt x="289193" y="107414"/>
                </a:cubicBezTo>
                <a:cubicBezTo>
                  <a:pt x="295160" y="108791"/>
                  <a:pt x="305718" y="103742"/>
                  <a:pt x="313981" y="104660"/>
                </a:cubicBezTo>
                <a:cubicBezTo>
                  <a:pt x="322244" y="105578"/>
                  <a:pt x="331884" y="111087"/>
                  <a:pt x="338769" y="112923"/>
                </a:cubicBezTo>
                <a:cubicBezTo>
                  <a:pt x="345654" y="114759"/>
                  <a:pt x="350704" y="114300"/>
                  <a:pt x="355294" y="115677"/>
                </a:cubicBezTo>
                <a:cubicBezTo>
                  <a:pt x="359884" y="117054"/>
                  <a:pt x="366311" y="121185"/>
                  <a:pt x="366311" y="121185"/>
                </a:cubicBezTo>
                <a:cubicBezTo>
                  <a:pt x="370901" y="123480"/>
                  <a:pt x="377328" y="125317"/>
                  <a:pt x="382836" y="129448"/>
                </a:cubicBezTo>
                <a:cubicBezTo>
                  <a:pt x="388344" y="133579"/>
                  <a:pt x="392017" y="142301"/>
                  <a:pt x="399362" y="145973"/>
                </a:cubicBezTo>
                <a:cubicBezTo>
                  <a:pt x="406707" y="149645"/>
                  <a:pt x="420019" y="149646"/>
                  <a:pt x="426904" y="151482"/>
                </a:cubicBezTo>
                <a:cubicBezTo>
                  <a:pt x="433789" y="153318"/>
                  <a:pt x="434708" y="154236"/>
                  <a:pt x="440675" y="156990"/>
                </a:cubicBezTo>
                <a:cubicBezTo>
                  <a:pt x="446642" y="159744"/>
                  <a:pt x="453987" y="165712"/>
                  <a:pt x="462709" y="168007"/>
                </a:cubicBezTo>
                <a:cubicBezTo>
                  <a:pt x="471431" y="170302"/>
                  <a:pt x="485201" y="169843"/>
                  <a:pt x="493005" y="170761"/>
                </a:cubicBezTo>
                <a:cubicBezTo>
                  <a:pt x="500809" y="171679"/>
                  <a:pt x="499890" y="171221"/>
                  <a:pt x="509530" y="173516"/>
                </a:cubicBezTo>
                <a:cubicBezTo>
                  <a:pt x="519170" y="175811"/>
                  <a:pt x="539827" y="181778"/>
                  <a:pt x="550844" y="184532"/>
                </a:cubicBezTo>
                <a:cubicBezTo>
                  <a:pt x="561861" y="187286"/>
                  <a:pt x="569206" y="186828"/>
                  <a:pt x="575632" y="190041"/>
                </a:cubicBezTo>
                <a:cubicBezTo>
                  <a:pt x="582058" y="193254"/>
                  <a:pt x="586649" y="198304"/>
                  <a:pt x="589403" y="203812"/>
                </a:cubicBezTo>
                <a:cubicBezTo>
                  <a:pt x="592157" y="209320"/>
                  <a:pt x="590780" y="217124"/>
                  <a:pt x="592157" y="223091"/>
                </a:cubicBezTo>
                <a:cubicBezTo>
                  <a:pt x="593534" y="229058"/>
                  <a:pt x="593993" y="236404"/>
                  <a:pt x="597665" y="239617"/>
                </a:cubicBezTo>
                <a:cubicBezTo>
                  <a:pt x="601337" y="242830"/>
                  <a:pt x="608223" y="240076"/>
                  <a:pt x="614191" y="242371"/>
                </a:cubicBezTo>
                <a:cubicBezTo>
                  <a:pt x="620159" y="244666"/>
                  <a:pt x="626585" y="249716"/>
                  <a:pt x="633470" y="253388"/>
                </a:cubicBezTo>
                <a:cubicBezTo>
                  <a:pt x="640355" y="257060"/>
                  <a:pt x="648159" y="262110"/>
                  <a:pt x="655504" y="264405"/>
                </a:cubicBezTo>
                <a:cubicBezTo>
                  <a:pt x="662849" y="266700"/>
                  <a:pt x="671112" y="267159"/>
                  <a:pt x="677538" y="267159"/>
                </a:cubicBezTo>
                <a:cubicBezTo>
                  <a:pt x="683964" y="267159"/>
                  <a:pt x="685341" y="263487"/>
                  <a:pt x="694063" y="264405"/>
                </a:cubicBezTo>
                <a:cubicBezTo>
                  <a:pt x="702785" y="265323"/>
                  <a:pt x="719310" y="269913"/>
                  <a:pt x="729868" y="272667"/>
                </a:cubicBezTo>
                <a:cubicBezTo>
                  <a:pt x="740426" y="275421"/>
                  <a:pt x="751442" y="278176"/>
                  <a:pt x="757410" y="280930"/>
                </a:cubicBezTo>
                <a:cubicBezTo>
                  <a:pt x="763378" y="283684"/>
                  <a:pt x="759706" y="285980"/>
                  <a:pt x="765673" y="289193"/>
                </a:cubicBezTo>
                <a:cubicBezTo>
                  <a:pt x="771640" y="292406"/>
                  <a:pt x="785871" y="297915"/>
                  <a:pt x="793215" y="300210"/>
                </a:cubicBezTo>
                <a:cubicBezTo>
                  <a:pt x="800559" y="302505"/>
                  <a:pt x="806068" y="299751"/>
                  <a:pt x="809740" y="302964"/>
                </a:cubicBezTo>
                <a:cubicBezTo>
                  <a:pt x="813412" y="306177"/>
                  <a:pt x="812035" y="317194"/>
                  <a:pt x="815248" y="319489"/>
                </a:cubicBezTo>
                <a:cubicBezTo>
                  <a:pt x="818461" y="321784"/>
                  <a:pt x="823053" y="316276"/>
                  <a:pt x="829020" y="316735"/>
                </a:cubicBezTo>
                <a:cubicBezTo>
                  <a:pt x="834987" y="317194"/>
                  <a:pt x="844627" y="319489"/>
                  <a:pt x="851053" y="322243"/>
                </a:cubicBezTo>
                <a:cubicBezTo>
                  <a:pt x="857479" y="324997"/>
                  <a:pt x="863448" y="329588"/>
                  <a:pt x="867579" y="333260"/>
                </a:cubicBezTo>
                <a:cubicBezTo>
                  <a:pt x="871710" y="336932"/>
                  <a:pt x="872628" y="341982"/>
                  <a:pt x="875841" y="344277"/>
                </a:cubicBezTo>
                <a:cubicBezTo>
                  <a:pt x="879054" y="346572"/>
                  <a:pt x="883186" y="346572"/>
                  <a:pt x="886858" y="347031"/>
                </a:cubicBezTo>
                <a:cubicBezTo>
                  <a:pt x="890530" y="347490"/>
                  <a:pt x="893285" y="346572"/>
                  <a:pt x="897875" y="347031"/>
                </a:cubicBezTo>
                <a:cubicBezTo>
                  <a:pt x="902465" y="347490"/>
                  <a:pt x="908432" y="348867"/>
                  <a:pt x="914400" y="349785"/>
                </a:cubicBezTo>
                <a:cubicBezTo>
                  <a:pt x="920368" y="350703"/>
                  <a:pt x="927254" y="352081"/>
                  <a:pt x="933680" y="352540"/>
                </a:cubicBezTo>
                <a:cubicBezTo>
                  <a:pt x="940106" y="352999"/>
                  <a:pt x="944237" y="352081"/>
                  <a:pt x="952959" y="352540"/>
                </a:cubicBezTo>
                <a:cubicBezTo>
                  <a:pt x="961681" y="352999"/>
                  <a:pt x="975911" y="353458"/>
                  <a:pt x="986010" y="355294"/>
                </a:cubicBezTo>
                <a:cubicBezTo>
                  <a:pt x="996109" y="357130"/>
                  <a:pt x="1005289" y="362180"/>
                  <a:pt x="1013552" y="363557"/>
                </a:cubicBezTo>
                <a:cubicBezTo>
                  <a:pt x="1021815" y="364934"/>
                  <a:pt x="1023651" y="364016"/>
                  <a:pt x="1035586" y="363557"/>
                </a:cubicBezTo>
                <a:cubicBezTo>
                  <a:pt x="1047521" y="363098"/>
                  <a:pt x="1070473" y="360343"/>
                  <a:pt x="1085162" y="360802"/>
                </a:cubicBezTo>
                <a:cubicBezTo>
                  <a:pt x="1099851" y="361261"/>
                  <a:pt x="1114081" y="365393"/>
                  <a:pt x="1123721" y="366311"/>
                </a:cubicBezTo>
                <a:cubicBezTo>
                  <a:pt x="1133361" y="367229"/>
                  <a:pt x="1137951" y="365393"/>
                  <a:pt x="1143000" y="366311"/>
                </a:cubicBezTo>
                <a:cubicBezTo>
                  <a:pt x="1148049" y="367229"/>
                  <a:pt x="1148050" y="370442"/>
                  <a:pt x="1154017" y="371819"/>
                </a:cubicBezTo>
                <a:cubicBezTo>
                  <a:pt x="1159984" y="373196"/>
                  <a:pt x="1173297" y="372737"/>
                  <a:pt x="1178805" y="374573"/>
                </a:cubicBezTo>
                <a:cubicBezTo>
                  <a:pt x="1184313" y="376409"/>
                  <a:pt x="1182478" y="379164"/>
                  <a:pt x="1187068" y="382836"/>
                </a:cubicBezTo>
                <a:cubicBezTo>
                  <a:pt x="1191658" y="386508"/>
                  <a:pt x="1199003" y="392935"/>
                  <a:pt x="1206347" y="396607"/>
                </a:cubicBezTo>
                <a:cubicBezTo>
                  <a:pt x="1213692" y="400279"/>
                  <a:pt x="1231135" y="404870"/>
                  <a:pt x="1231135" y="404870"/>
                </a:cubicBezTo>
                <a:cubicBezTo>
                  <a:pt x="1238020" y="407165"/>
                  <a:pt x="1241693" y="409460"/>
                  <a:pt x="1247660" y="410378"/>
                </a:cubicBezTo>
                <a:cubicBezTo>
                  <a:pt x="1253627" y="411296"/>
                  <a:pt x="1260054" y="410837"/>
                  <a:pt x="1266940" y="410378"/>
                </a:cubicBezTo>
                <a:cubicBezTo>
                  <a:pt x="1273826" y="409919"/>
                  <a:pt x="1282089" y="407624"/>
                  <a:pt x="1288974" y="407624"/>
                </a:cubicBezTo>
                <a:cubicBezTo>
                  <a:pt x="1295859" y="407624"/>
                  <a:pt x="1303204" y="408542"/>
                  <a:pt x="1308253" y="410378"/>
                </a:cubicBezTo>
                <a:cubicBezTo>
                  <a:pt x="1313302" y="412214"/>
                  <a:pt x="1316516" y="414051"/>
                  <a:pt x="1319270" y="418641"/>
                </a:cubicBezTo>
                <a:cubicBezTo>
                  <a:pt x="1322024" y="423231"/>
                  <a:pt x="1321566" y="433789"/>
                  <a:pt x="1324779" y="437920"/>
                </a:cubicBezTo>
                <a:cubicBezTo>
                  <a:pt x="1327992" y="442051"/>
                  <a:pt x="1333042" y="441593"/>
                  <a:pt x="1338550" y="443429"/>
                </a:cubicBezTo>
                <a:cubicBezTo>
                  <a:pt x="1344058" y="445265"/>
                  <a:pt x="1352321" y="448019"/>
                  <a:pt x="1357829" y="448937"/>
                </a:cubicBezTo>
                <a:cubicBezTo>
                  <a:pt x="1363337" y="449855"/>
                  <a:pt x="1365633" y="447101"/>
                  <a:pt x="1371600" y="448937"/>
                </a:cubicBezTo>
                <a:cubicBezTo>
                  <a:pt x="1377568" y="450773"/>
                  <a:pt x="1386748" y="455364"/>
                  <a:pt x="1393634" y="459954"/>
                </a:cubicBezTo>
                <a:cubicBezTo>
                  <a:pt x="1400520" y="464544"/>
                  <a:pt x="1405570" y="473266"/>
                  <a:pt x="1412914" y="476479"/>
                </a:cubicBezTo>
                <a:cubicBezTo>
                  <a:pt x="1420258" y="479692"/>
                  <a:pt x="1428061" y="478316"/>
                  <a:pt x="1437701" y="479234"/>
                </a:cubicBezTo>
                <a:cubicBezTo>
                  <a:pt x="1447341" y="480152"/>
                  <a:pt x="1470752" y="481988"/>
                  <a:pt x="1470752" y="481988"/>
                </a:cubicBezTo>
                <a:lnTo>
                  <a:pt x="1514820" y="484742"/>
                </a:lnTo>
                <a:cubicBezTo>
                  <a:pt x="1525378" y="485201"/>
                  <a:pt x="1524459" y="483824"/>
                  <a:pt x="1534099" y="484742"/>
                </a:cubicBezTo>
                <a:cubicBezTo>
                  <a:pt x="1543739" y="485660"/>
                  <a:pt x="1562559" y="488874"/>
                  <a:pt x="1572658" y="490251"/>
                </a:cubicBezTo>
                <a:cubicBezTo>
                  <a:pt x="1582757" y="491628"/>
                  <a:pt x="1585511" y="492546"/>
                  <a:pt x="1594692" y="493005"/>
                </a:cubicBezTo>
                <a:cubicBezTo>
                  <a:pt x="1603873" y="493464"/>
                  <a:pt x="1627742" y="493005"/>
                  <a:pt x="1627742" y="493005"/>
                </a:cubicBezTo>
                <a:cubicBezTo>
                  <a:pt x="1636923" y="493005"/>
                  <a:pt x="1644727" y="491628"/>
                  <a:pt x="1649776" y="493005"/>
                </a:cubicBezTo>
                <a:cubicBezTo>
                  <a:pt x="1654826" y="494382"/>
                  <a:pt x="1652531" y="498972"/>
                  <a:pt x="1658039" y="501267"/>
                </a:cubicBezTo>
                <a:cubicBezTo>
                  <a:pt x="1663548" y="503562"/>
                  <a:pt x="1675483" y="505858"/>
                  <a:pt x="1682827" y="506776"/>
                </a:cubicBezTo>
                <a:cubicBezTo>
                  <a:pt x="1690171" y="507694"/>
                  <a:pt x="1702106" y="506776"/>
                  <a:pt x="1702106" y="506776"/>
                </a:cubicBezTo>
                <a:cubicBezTo>
                  <a:pt x="1707155" y="506776"/>
                  <a:pt x="1708533" y="506317"/>
                  <a:pt x="1713123" y="506776"/>
                </a:cubicBezTo>
                <a:cubicBezTo>
                  <a:pt x="1717713" y="507235"/>
                  <a:pt x="1724140" y="507694"/>
                  <a:pt x="1729648" y="509530"/>
                </a:cubicBezTo>
                <a:cubicBezTo>
                  <a:pt x="1735156" y="511366"/>
                  <a:pt x="1739748" y="516416"/>
                  <a:pt x="1746174" y="517793"/>
                </a:cubicBezTo>
                <a:cubicBezTo>
                  <a:pt x="1752600" y="519170"/>
                  <a:pt x="1759026" y="517334"/>
                  <a:pt x="1768207" y="517793"/>
                </a:cubicBezTo>
                <a:cubicBezTo>
                  <a:pt x="1777388" y="518252"/>
                  <a:pt x="1790241" y="520088"/>
                  <a:pt x="1801258" y="520547"/>
                </a:cubicBezTo>
                <a:cubicBezTo>
                  <a:pt x="1812275" y="521006"/>
                  <a:pt x="1822833" y="521006"/>
                  <a:pt x="1834309" y="520547"/>
                </a:cubicBezTo>
                <a:cubicBezTo>
                  <a:pt x="1845785" y="520088"/>
                  <a:pt x="1859556" y="518252"/>
                  <a:pt x="1870114" y="517793"/>
                </a:cubicBezTo>
                <a:cubicBezTo>
                  <a:pt x="1880672" y="517334"/>
                  <a:pt x="1885262" y="516875"/>
                  <a:pt x="1897656" y="517793"/>
                </a:cubicBezTo>
                <a:cubicBezTo>
                  <a:pt x="1910050" y="518711"/>
                  <a:pt x="1933460" y="522842"/>
                  <a:pt x="1944477" y="523301"/>
                </a:cubicBezTo>
                <a:cubicBezTo>
                  <a:pt x="1955494" y="523760"/>
                  <a:pt x="1960085" y="521006"/>
                  <a:pt x="1963757" y="520547"/>
                </a:cubicBezTo>
                <a:cubicBezTo>
                  <a:pt x="1967429" y="520088"/>
                  <a:pt x="1966511" y="520547"/>
                  <a:pt x="1966511" y="520547"/>
                </a:cubicBezTo>
                <a:lnTo>
                  <a:pt x="1966511" y="520547"/>
                </a:lnTo>
                <a:lnTo>
                  <a:pt x="1966511" y="520547"/>
                </a:lnTo>
              </a:path>
            </a:pathLst>
          </a:custGeom>
          <a:noFill/>
          <a:ln w="254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450018" y="824625"/>
            <a:ext cx="14654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OR 0.67 [0.46, 0.98] p=0.04</a:t>
            </a:r>
            <a:endParaRPr lang="nl-NL" sz="800" dirty="0"/>
          </a:p>
        </p:txBody>
      </p:sp>
      <p:cxnSp>
        <p:nvCxnSpPr>
          <p:cNvPr id="120" name="Straight Connector 119"/>
          <p:cNvCxnSpPr>
            <a:endCxn id="123" idx="0"/>
          </p:cNvCxnSpPr>
          <p:nvPr/>
        </p:nvCxnSpPr>
        <p:spPr bwMode="auto">
          <a:xfrm flipH="1">
            <a:off x="5291016" y="2137177"/>
            <a:ext cx="1993889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Rectangle 122"/>
          <p:cNvSpPr/>
          <p:nvPr/>
        </p:nvSpPr>
        <p:spPr>
          <a:xfrm>
            <a:off x="5163417" y="214371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000" dirty="0"/>
          </a:p>
        </p:txBody>
      </p:sp>
      <p:sp>
        <p:nvSpPr>
          <p:cNvPr id="124" name="Rectangle 123"/>
          <p:cNvSpPr/>
          <p:nvPr/>
        </p:nvSpPr>
        <p:spPr>
          <a:xfrm>
            <a:off x="5444872" y="214371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</a:t>
            </a:r>
            <a:endParaRPr lang="nl-NL" sz="1000" dirty="0"/>
          </a:p>
        </p:txBody>
      </p:sp>
      <p:sp>
        <p:nvSpPr>
          <p:cNvPr id="125" name="Rectangle 124"/>
          <p:cNvSpPr/>
          <p:nvPr/>
        </p:nvSpPr>
        <p:spPr>
          <a:xfrm>
            <a:off x="5726327" y="214371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</a:t>
            </a:r>
            <a:endParaRPr lang="nl-NL" sz="1000" dirty="0"/>
          </a:p>
        </p:txBody>
      </p:sp>
      <p:sp>
        <p:nvSpPr>
          <p:cNvPr id="126" name="Rectangle 125"/>
          <p:cNvSpPr/>
          <p:nvPr/>
        </p:nvSpPr>
        <p:spPr>
          <a:xfrm>
            <a:off x="6007782" y="214371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</a:t>
            </a:r>
            <a:endParaRPr lang="nl-NL" sz="1000" dirty="0"/>
          </a:p>
        </p:txBody>
      </p:sp>
      <p:sp>
        <p:nvSpPr>
          <p:cNvPr id="127" name="Rectangle 126"/>
          <p:cNvSpPr/>
          <p:nvPr/>
        </p:nvSpPr>
        <p:spPr>
          <a:xfrm>
            <a:off x="6289237" y="214371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</a:t>
            </a:r>
            <a:endParaRPr lang="nl-NL" sz="1000" dirty="0"/>
          </a:p>
        </p:txBody>
      </p:sp>
      <p:sp>
        <p:nvSpPr>
          <p:cNvPr id="128" name="Rectangle 127"/>
          <p:cNvSpPr/>
          <p:nvPr/>
        </p:nvSpPr>
        <p:spPr>
          <a:xfrm>
            <a:off x="6570692" y="214371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5</a:t>
            </a:r>
            <a:endParaRPr lang="nl-NL" sz="1000" dirty="0"/>
          </a:p>
        </p:txBody>
      </p:sp>
      <p:sp>
        <p:nvSpPr>
          <p:cNvPr id="129" name="Rectangle 128"/>
          <p:cNvSpPr/>
          <p:nvPr/>
        </p:nvSpPr>
        <p:spPr>
          <a:xfrm>
            <a:off x="6852147" y="214371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</a:t>
            </a:r>
            <a:endParaRPr lang="nl-NL" sz="1000" dirty="0"/>
          </a:p>
        </p:txBody>
      </p:sp>
      <p:sp>
        <p:nvSpPr>
          <p:cNvPr id="130" name="Rectangle 129"/>
          <p:cNvSpPr/>
          <p:nvPr/>
        </p:nvSpPr>
        <p:spPr>
          <a:xfrm>
            <a:off x="7133600" y="2143718"/>
            <a:ext cx="461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7 yrs</a:t>
            </a:r>
            <a:endParaRPr lang="nl-NL" sz="1000" dirty="0"/>
          </a:p>
        </p:txBody>
      </p:sp>
      <p:cxnSp>
        <p:nvCxnSpPr>
          <p:cNvPr id="131" name="Straight Connector 130"/>
          <p:cNvCxnSpPr/>
          <p:nvPr/>
        </p:nvCxnSpPr>
        <p:spPr bwMode="auto">
          <a:xfrm flipH="1">
            <a:off x="5244053" y="1893095"/>
            <a:ext cx="89947" cy="73846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5251196" y="1921669"/>
            <a:ext cx="89947" cy="7384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flipH="1">
            <a:off x="5244053" y="1945482"/>
            <a:ext cx="89947" cy="73846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Rectangle 135"/>
          <p:cNvSpPr/>
          <p:nvPr/>
        </p:nvSpPr>
        <p:spPr>
          <a:xfrm>
            <a:off x="2529194" y="1022336"/>
            <a:ext cx="13120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HF and LVD</a:t>
            </a:r>
            <a:endParaRPr lang="nl-NL" sz="1400" dirty="0">
              <a:solidFill>
                <a:schemeClr val="bg2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126846" y="2913001"/>
            <a:ext cx="1673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MACE event rate</a:t>
            </a:r>
            <a:endParaRPr lang="nl-NL" sz="1400" dirty="0">
              <a:solidFill>
                <a:schemeClr val="bg2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126846" y="955943"/>
            <a:ext cx="1845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Time to first event</a:t>
            </a:r>
            <a:endParaRPr lang="nl-NL" sz="1400" dirty="0">
              <a:solidFill>
                <a:schemeClr val="bg2"/>
              </a:solidFill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7626497" y="4237823"/>
            <a:ext cx="108000" cy="108000"/>
          </a:xfrm>
          <a:prstGeom prst="rect">
            <a:avLst/>
          </a:prstGeom>
          <a:solidFill>
            <a:schemeClr val="accent3">
              <a:lumMod val="25000"/>
            </a:schemeClr>
          </a:solidFill>
          <a:ln w="635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626497" y="4078159"/>
            <a:ext cx="108000" cy="108000"/>
          </a:xfrm>
          <a:prstGeom prst="rect">
            <a:avLst/>
          </a:prstGeom>
          <a:solidFill>
            <a:schemeClr val="accent3">
              <a:lumMod val="25000"/>
              <a:alpha val="80000"/>
            </a:schemeClr>
          </a:solidFill>
          <a:ln w="635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7626497" y="3918495"/>
            <a:ext cx="108000" cy="108000"/>
          </a:xfrm>
          <a:prstGeom prst="rect">
            <a:avLst/>
          </a:prstGeom>
          <a:solidFill>
            <a:schemeClr val="accent3">
              <a:lumMod val="25000"/>
              <a:alpha val="60000"/>
            </a:schemeClr>
          </a:solidFill>
          <a:ln w="635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7626497" y="3758831"/>
            <a:ext cx="108000" cy="108000"/>
          </a:xfrm>
          <a:prstGeom prst="rect">
            <a:avLst/>
          </a:prstGeom>
          <a:solidFill>
            <a:schemeClr val="accent3">
              <a:lumMod val="25000"/>
              <a:alpha val="40000"/>
            </a:schemeClr>
          </a:solidFill>
          <a:ln w="635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626497" y="3599167"/>
            <a:ext cx="108000" cy="108000"/>
          </a:xfrm>
          <a:prstGeom prst="rect">
            <a:avLst/>
          </a:prstGeom>
          <a:solidFill>
            <a:schemeClr val="accent3">
              <a:lumMod val="25000"/>
              <a:alpha val="20000"/>
            </a:schemeClr>
          </a:solidFill>
          <a:ln w="635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764989" y="3538821"/>
            <a:ext cx="13120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Stroke / TIA</a:t>
            </a:r>
          </a:p>
          <a:p>
            <a:pPr algn="l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PE / DVT</a:t>
            </a:r>
          </a:p>
          <a:p>
            <a:pPr algn="l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MI</a:t>
            </a:r>
          </a:p>
          <a:p>
            <a:pPr algn="l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Heart failure</a:t>
            </a:r>
          </a:p>
          <a:p>
            <a:pPr algn="l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Arrhythmia</a:t>
            </a:r>
            <a:endParaRPr lang="nl-NL" sz="1000" b="0" dirty="0">
              <a:solidFill>
                <a:schemeClr val="bg2"/>
              </a:solidFill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3342699" y="2606690"/>
            <a:ext cx="108000" cy="108000"/>
          </a:xfrm>
          <a:prstGeom prst="rect">
            <a:avLst/>
          </a:prstGeom>
          <a:solidFill>
            <a:schemeClr val="accent3">
              <a:lumMod val="25000"/>
            </a:schemeClr>
          </a:solidFill>
          <a:ln w="635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342699" y="2447026"/>
            <a:ext cx="108000" cy="108000"/>
          </a:xfrm>
          <a:prstGeom prst="rect">
            <a:avLst/>
          </a:prstGeom>
          <a:solidFill>
            <a:schemeClr val="accent3">
              <a:lumMod val="25000"/>
              <a:alpha val="80000"/>
            </a:schemeClr>
          </a:solidFill>
          <a:ln w="635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342699" y="2287362"/>
            <a:ext cx="108000" cy="108000"/>
          </a:xfrm>
          <a:prstGeom prst="rect">
            <a:avLst/>
          </a:prstGeom>
          <a:solidFill>
            <a:schemeClr val="accent3">
              <a:lumMod val="25000"/>
              <a:alpha val="60000"/>
            </a:schemeClr>
          </a:solidFill>
          <a:ln w="635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481191" y="1907688"/>
            <a:ext cx="13120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pPr algn="l"/>
            <a:endParaRPr lang="en-US" sz="1000" b="0" kern="0" dirty="0" smtClean="0">
              <a:solidFill>
                <a:schemeClr val="bg2"/>
              </a:solidFill>
              <a:ea typeface="ＭＳ Ｐゴシック" pitchFamily="-111" charset="-128"/>
            </a:endParaRPr>
          </a:p>
          <a:p>
            <a:pPr algn="l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LVDD</a:t>
            </a:r>
          </a:p>
          <a:p>
            <a:pPr algn="l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LVSD</a:t>
            </a:r>
          </a:p>
          <a:p>
            <a:pPr algn="l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</a:rPr>
              <a:t>HF</a:t>
            </a:r>
            <a:endParaRPr lang="nl-NL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STOP-HF Conclusion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3891" y="1013988"/>
            <a:ext cx="6515877" cy="3556884"/>
          </a:xfrm>
        </p:spPr>
        <p:txBody>
          <a:bodyPr/>
          <a:lstStyle/>
          <a:p>
            <a:pPr marL="265113" indent="-265113">
              <a:lnSpc>
                <a:spcPct val="150000"/>
              </a:lnSpc>
              <a:spcBef>
                <a:spcPts val="600"/>
              </a:spcBef>
            </a:pPr>
            <a:r>
              <a:rPr lang="en-US" sz="1200" b="1" dirty="0" err="1" smtClean="0"/>
              <a:t>Natriuretic</a:t>
            </a:r>
            <a:r>
              <a:rPr lang="en-US" sz="1200" b="1" dirty="0" smtClean="0"/>
              <a:t> peptide-based screening and collaborative care targeted 4 in 10 at-risk patients</a:t>
            </a:r>
          </a:p>
          <a:p>
            <a:pPr marL="265113" indent="-265113">
              <a:lnSpc>
                <a:spcPct val="150000"/>
              </a:lnSpc>
              <a:spcBef>
                <a:spcPts val="600"/>
              </a:spcBef>
            </a:pPr>
            <a:endParaRPr lang="en-US" sz="1200" b="1" dirty="0" smtClean="0"/>
          </a:p>
          <a:p>
            <a:pPr marL="265113" indent="-265113">
              <a:lnSpc>
                <a:spcPct val="150000"/>
              </a:lnSpc>
              <a:spcBef>
                <a:spcPts val="600"/>
              </a:spcBef>
            </a:pPr>
            <a:r>
              <a:rPr lang="en-US" sz="1200" b="1" dirty="0" smtClean="0"/>
              <a:t>Reduced the rates of left ventricular dysfunction, heart failure, and emergency hospitalizations for major cardiovascular events</a:t>
            </a:r>
          </a:p>
          <a:p>
            <a:pPr marL="265113" indent="-265113">
              <a:lnSpc>
                <a:spcPct val="150000"/>
              </a:lnSpc>
              <a:spcBef>
                <a:spcPts val="600"/>
              </a:spcBef>
            </a:pPr>
            <a:endParaRPr lang="en-US" sz="1200" b="1" dirty="0" smtClean="0"/>
          </a:p>
          <a:p>
            <a:pPr marL="265113" indent="-265113">
              <a:lnSpc>
                <a:spcPct val="150000"/>
              </a:lnSpc>
              <a:spcBef>
                <a:spcPts val="600"/>
              </a:spcBef>
            </a:pPr>
            <a:r>
              <a:rPr lang="en-US" sz="1200" b="1" dirty="0" smtClean="0"/>
              <a:t>Underscores the importance of  RAAS blockers in high risk populations.</a:t>
            </a:r>
          </a:p>
          <a:p>
            <a:pPr marL="265113" indent="-265113">
              <a:lnSpc>
                <a:spcPct val="150000"/>
              </a:lnSpc>
              <a:spcBef>
                <a:spcPts val="600"/>
              </a:spcBef>
            </a:pPr>
            <a:endParaRPr lang="en-US" sz="1200" b="1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Selection Criteria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3891" y="1013988"/>
            <a:ext cx="6515877" cy="3556884"/>
          </a:xfrm>
        </p:spPr>
        <p:txBody>
          <a:bodyPr/>
          <a:lstStyle/>
          <a:p>
            <a:pPr marL="265113" indent="-265113">
              <a:spcBef>
                <a:spcPts val="600"/>
              </a:spcBef>
              <a:buNone/>
            </a:pPr>
            <a:r>
              <a:rPr lang="en-US" sz="1200" b="1" dirty="0" smtClean="0"/>
              <a:t>Inclusion criteria: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b="1" dirty="0" smtClean="0"/>
              <a:t>Patients requiring hospitalization for worsening of chronic HF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b="1" dirty="0" smtClean="0"/>
              <a:t>LVEF ≤40%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b="1" dirty="0" smtClean="0"/>
              <a:t>BNP ≥400 pg/</a:t>
            </a:r>
            <a:r>
              <a:rPr lang="en-US" sz="1200" b="1" dirty="0" err="1" smtClean="0"/>
              <a:t>mL</a:t>
            </a:r>
            <a:r>
              <a:rPr lang="en-US" sz="1200" b="1" dirty="0" smtClean="0"/>
              <a:t> or NT-</a:t>
            </a:r>
            <a:r>
              <a:rPr lang="en-US" sz="1200" b="1" dirty="0" err="1" smtClean="0"/>
              <a:t>proBNP</a:t>
            </a:r>
            <a:r>
              <a:rPr lang="en-US" sz="1200" b="1" dirty="0" smtClean="0"/>
              <a:t> ≥1,600 pg/</a:t>
            </a:r>
            <a:r>
              <a:rPr lang="en-US" sz="1200" b="1" dirty="0" err="1" smtClean="0"/>
              <a:t>mL</a:t>
            </a:r>
            <a:r>
              <a:rPr lang="en-US" sz="1200" b="1" dirty="0" smtClean="0"/>
              <a:t>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b="1" dirty="0" smtClean="0"/>
              <a:t>SBP ≥110 mmHg for at least 6 hours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b="1" dirty="0" smtClean="0"/>
              <a:t>No use of IV vasodilators (except nitrates)/IV </a:t>
            </a:r>
            <a:r>
              <a:rPr lang="en-US" sz="1200" b="1" dirty="0" err="1" smtClean="0"/>
              <a:t>inotropic</a:t>
            </a:r>
            <a:r>
              <a:rPr lang="en-US" sz="1200" b="1" dirty="0" smtClean="0"/>
              <a:t> therapy from the time of hospital presentation to randomization</a:t>
            </a:r>
          </a:p>
          <a:p>
            <a:pPr marL="265113" indent="-265113">
              <a:spcBef>
                <a:spcPts val="600"/>
              </a:spcBef>
              <a:buNone/>
            </a:pPr>
            <a:endParaRPr lang="en-US" sz="1200" b="1" dirty="0" smtClean="0"/>
          </a:p>
          <a:p>
            <a:pPr marL="265113" indent="-265113">
              <a:spcBef>
                <a:spcPts val="600"/>
              </a:spcBef>
              <a:buNone/>
            </a:pPr>
            <a:r>
              <a:rPr lang="en-US" sz="1200" b="1" dirty="0" smtClean="0"/>
              <a:t>Exclusion criteria: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b="1" dirty="0" smtClean="0"/>
              <a:t>Recent MI, cardiac surgery or stroke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b="1" dirty="0" err="1" smtClean="0"/>
              <a:t>eGFR</a:t>
            </a:r>
            <a:r>
              <a:rPr lang="en-US" sz="1200" b="1" dirty="0" smtClean="0"/>
              <a:t> &lt;40 </a:t>
            </a:r>
            <a:r>
              <a:rPr lang="en-US" sz="1200" b="1" dirty="0" err="1" smtClean="0"/>
              <a:t>mL</a:t>
            </a:r>
            <a:r>
              <a:rPr lang="en-US" sz="1200" b="1" dirty="0" smtClean="0"/>
              <a:t>/min/1.73 m2 or potassium &gt;5.0 </a:t>
            </a:r>
            <a:r>
              <a:rPr lang="en-US" sz="1200" b="1" dirty="0" err="1" smtClean="0"/>
              <a:t>mEq</a:t>
            </a:r>
            <a:r>
              <a:rPr lang="en-US" sz="1200" b="1" dirty="0" smtClean="0"/>
              <a:t>/L </a:t>
            </a:r>
          </a:p>
          <a:p>
            <a:pPr marL="265113" indent="-265113">
              <a:spcBef>
                <a:spcPts val="600"/>
              </a:spcBef>
            </a:pPr>
            <a:r>
              <a:rPr lang="en-US" sz="1200" b="1" dirty="0" err="1" smtClean="0"/>
              <a:t>Hyponatremia</a:t>
            </a:r>
            <a:r>
              <a:rPr lang="en-US" sz="1200" b="1" dirty="0" smtClean="0"/>
              <a:t> &lt;130 </a:t>
            </a:r>
            <a:r>
              <a:rPr lang="en-US" sz="1200" b="1" dirty="0" err="1" smtClean="0"/>
              <a:t>mEq</a:t>
            </a:r>
            <a:r>
              <a:rPr lang="en-US" sz="1200" b="1" dirty="0" smtClean="0"/>
              <a:t>/L</a:t>
            </a:r>
            <a:endParaRPr lang="en-US" sz="12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Study Design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3891" y="1013988"/>
            <a:ext cx="1453553" cy="87056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200" b="1" dirty="0" smtClean="0"/>
              <a:t>Hospitalization for worsening chronic HF</a:t>
            </a:r>
            <a:endParaRPr lang="en-US" sz="1200" dirty="0" smtClean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2690985" y="1378261"/>
            <a:ext cx="1453553" cy="8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50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Randomization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1817472" y="3917022"/>
            <a:ext cx="1453553" cy="8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350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Screening</a:t>
            </a:r>
          </a:p>
          <a:p>
            <a:pPr marL="0" marR="0" lvl="0" indent="0" defTabSz="9350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Median: 5 days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3374926" y="3917022"/>
            <a:ext cx="1453553" cy="8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350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2 weeks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579149" y="3917022"/>
            <a:ext cx="1981377" cy="8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350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Follow up period</a:t>
            </a:r>
          </a:p>
          <a:p>
            <a:pPr marL="0" marR="0" lvl="0" indent="0" defTabSz="9350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Median: 11.3 months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784195" y="1706137"/>
            <a:ext cx="0" cy="2118732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274741" y="1706137"/>
            <a:ext cx="0" cy="2118732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795347" y="3821151"/>
            <a:ext cx="1471960" cy="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352800" y="3817434"/>
            <a:ext cx="1471960" cy="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887951" y="3813717"/>
            <a:ext cx="3060000" cy="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7" name="Pentagon 16"/>
          <p:cNvSpPr/>
          <p:nvPr/>
        </p:nvSpPr>
        <p:spPr bwMode="auto">
          <a:xfrm>
            <a:off x="3345366" y="1750770"/>
            <a:ext cx="1438507" cy="540427"/>
          </a:xfrm>
          <a:prstGeom prst="homePlate">
            <a:avLst>
              <a:gd name="adj" fmla="val 25239"/>
            </a:avLst>
          </a:prstGeom>
          <a:solidFill>
            <a:schemeClr val="accent3">
              <a:lumMod val="2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4869366" y="1724750"/>
            <a:ext cx="3025697" cy="540427"/>
          </a:xfrm>
          <a:prstGeom prst="homePlate">
            <a:avLst>
              <a:gd name="adj" fmla="val 25239"/>
            </a:avLst>
          </a:prstGeom>
          <a:solidFill>
            <a:schemeClr val="accent3">
              <a:lumMod val="25000"/>
              <a:alpha val="85000"/>
            </a:schemeClr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9" name="Pentagon 18"/>
          <p:cNvSpPr/>
          <p:nvPr/>
        </p:nvSpPr>
        <p:spPr bwMode="auto">
          <a:xfrm>
            <a:off x="3345366" y="2390090"/>
            <a:ext cx="4549697" cy="540427"/>
          </a:xfrm>
          <a:prstGeom prst="homePlate">
            <a:avLst>
              <a:gd name="adj" fmla="val 25239"/>
            </a:avLst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0" name="Pentagon 19"/>
          <p:cNvSpPr/>
          <p:nvPr/>
        </p:nvSpPr>
        <p:spPr bwMode="auto">
          <a:xfrm>
            <a:off x="2263698" y="3111198"/>
            <a:ext cx="5631365" cy="540427"/>
          </a:xfrm>
          <a:prstGeom prst="homePlate">
            <a:avLst>
              <a:gd name="adj" fmla="val 25239"/>
            </a:avLst>
          </a:prstGeom>
          <a:solidFill>
            <a:schemeClr val="tx1"/>
          </a:solidFill>
          <a:ln w="127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1" name="Tijdelijke aanduiding voor inhoud 2"/>
          <p:cNvSpPr txBox="1">
            <a:spLocks/>
          </p:cNvSpPr>
          <p:nvPr/>
        </p:nvSpPr>
        <p:spPr bwMode="auto">
          <a:xfrm>
            <a:off x="2274672" y="3259099"/>
            <a:ext cx="302215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50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Conventional therapy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2" name="Tijdelijke aanduiding voor inhoud 2"/>
          <p:cNvSpPr txBox="1">
            <a:spLocks/>
          </p:cNvSpPr>
          <p:nvPr/>
        </p:nvSpPr>
        <p:spPr bwMode="auto">
          <a:xfrm>
            <a:off x="3341472" y="2541704"/>
            <a:ext cx="302215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50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Placebo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3348907" y="1902368"/>
            <a:ext cx="14015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50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Aliskiren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 150 mg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4" name="Tijdelijke aanduiding voor inhoud 2"/>
          <p:cNvSpPr txBox="1">
            <a:spLocks/>
          </p:cNvSpPr>
          <p:nvPr/>
        </p:nvSpPr>
        <p:spPr bwMode="auto">
          <a:xfrm>
            <a:off x="4872907" y="1876349"/>
            <a:ext cx="14015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50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Aliskiren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 300 mg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76950" y="846561"/>
            <a:ext cx="3815965" cy="4129512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Diuretic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ACEi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/ARB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l-GR" sz="1200" dirty="0" smtClean="0">
                <a:latin typeface="Arial" pitchFamily="34" charset="0"/>
                <a:cs typeface="Arial" pitchFamily="34" charset="0"/>
              </a:rPr>
              <a:t>β-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blocker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Mineralocorticoid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receptor antagonist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Digoxin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Antiplatelet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therapy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Implantable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cardioverter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-defibrillator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CRT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Permanent pacemaker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110273" y="842267"/>
            <a:ext cx="1933348" cy="41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35038">
              <a:spcBef>
                <a:spcPts val="600"/>
              </a:spcBef>
              <a:buSzPct val="75000"/>
              <a:defRPr/>
            </a:pPr>
            <a:r>
              <a:rPr lang="en-US" sz="1200" kern="0" dirty="0" err="1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Aliskiren</a:t>
            </a: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 (n=808)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3801026" y="842267"/>
            <a:ext cx="2047637" cy="41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35038" rtl="0" eaLnBrk="0" fontAlgn="base" latinLnBrk="0" hangingPunct="0">
              <a:spcBef>
                <a:spcPts val="3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marL="0" marR="0" lvl="0" indent="0" algn="r" defTabSz="935038" rtl="0" eaLnBrk="0" fontAlgn="base" latinLnBrk="0" hangingPunct="0">
              <a:spcBef>
                <a:spcPts val="3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endParaRPr lang="en-US" sz="120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775 (95.9)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686 (84.9)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660 (81.7)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448 (55.4)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319 (39.5)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528 (65.3)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126 (15.6)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55 (6.8)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95 (11.8)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5853528" y="842267"/>
            <a:ext cx="2021982" cy="41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Placebo (n=807)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6006353" y="842267"/>
            <a:ext cx="1882588" cy="41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35038" rtl="0" eaLnBrk="0" fontAlgn="base" latinLnBrk="0" hangingPunct="0">
              <a:spcBef>
                <a:spcPts val="300"/>
              </a:spcBef>
              <a:spcAft>
                <a:spcPct val="0"/>
              </a:spcAft>
              <a:buClrTx/>
              <a:buSzPct val="75000"/>
              <a:buFont typeface="Arial" pitchFamily="34" charset="0"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endParaRPr lang="en-US" sz="1200" b="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773 (95.8)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674 (83.6)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673 (83.4)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473 (58.6)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309 (38.3)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513 (63.6)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127 (15.7)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54 (6.7)</a:t>
            </a:r>
          </a:p>
          <a:p>
            <a:pPr lvl="0" algn="r" defTabSz="935038">
              <a:spcBef>
                <a:spcPts val="3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86 (10.7)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263650" y="1099029"/>
            <a:ext cx="1584000" cy="0"/>
          </a:xfrm>
          <a:prstGeom prst="line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260077" y="1099029"/>
            <a:ext cx="1584000" cy="0"/>
          </a:xfrm>
          <a:prstGeom prst="line">
            <a:avLst/>
          </a:pr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itel 1"/>
          <p:cNvSpPr txBox="1">
            <a:spLocks/>
          </p:cNvSpPr>
          <p:nvPr/>
        </p:nvSpPr>
        <p:spPr>
          <a:xfrm>
            <a:off x="1143000" y="277229"/>
            <a:ext cx="6858000" cy="857250"/>
          </a:xfrm>
          <a:prstGeom prst="rect">
            <a:avLst/>
          </a:prstGeom>
        </p:spPr>
        <p:txBody>
          <a:bodyPr vert="horz"/>
          <a:lstStyle/>
          <a:p>
            <a:pPr lvl="0" algn="l" defTabSz="935038"/>
            <a:r>
              <a:rPr lang="en-US" sz="2400" kern="0" dirty="0" smtClean="0">
                <a:solidFill>
                  <a:srgbClr val="E38E10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Background Therapies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E38E10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1143000" y="154568"/>
            <a:ext cx="6858000" cy="857250"/>
          </a:xfrm>
          <a:prstGeom prst="rect">
            <a:avLst/>
          </a:prstGeom>
        </p:spPr>
        <p:txBody>
          <a:bodyPr vert="horz"/>
          <a:lstStyle/>
          <a:p>
            <a:pPr lvl="0" algn="l" defTabSz="935038"/>
            <a:r>
              <a:rPr lang="en-US" kern="0" dirty="0" smtClean="0">
                <a:solidFill>
                  <a:srgbClr val="E38E10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Primary Endpoint: CV Death or HF Re-hospitalization Within 6 Months</a:t>
            </a:r>
            <a:endParaRPr kumimoji="0" lang="nl-NL" b="1" i="0" u="none" strike="noStrike" kern="0" cap="none" spc="0" normalizeH="0" baseline="0" noProof="0" dirty="0">
              <a:ln>
                <a:noFill/>
              </a:ln>
              <a:solidFill>
                <a:srgbClr val="E38E10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8784" y="3346895"/>
            <a:ext cx="7457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Pts at risk</a:t>
            </a:r>
            <a:endParaRPr lang="nl-NL" sz="1000" dirty="0"/>
          </a:p>
        </p:txBody>
      </p:sp>
      <p:sp>
        <p:nvSpPr>
          <p:cNvPr id="55" name="Rectangle 54"/>
          <p:cNvSpPr/>
          <p:nvPr/>
        </p:nvSpPr>
        <p:spPr>
          <a:xfrm>
            <a:off x="2450138" y="3699637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743</a:t>
            </a:r>
            <a:endParaRPr lang="nl-NL" sz="1000" dirty="0"/>
          </a:p>
        </p:txBody>
      </p:sp>
      <p:sp>
        <p:nvSpPr>
          <p:cNvPr id="56" name="Rectangle 55"/>
          <p:cNvSpPr/>
          <p:nvPr/>
        </p:nvSpPr>
        <p:spPr>
          <a:xfrm>
            <a:off x="2450138" y="3510978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762</a:t>
            </a:r>
            <a:endParaRPr lang="nl-NL" sz="1000" dirty="0"/>
          </a:p>
        </p:txBody>
      </p:sp>
      <p:sp>
        <p:nvSpPr>
          <p:cNvPr id="57" name="Rectangle 56"/>
          <p:cNvSpPr/>
          <p:nvPr/>
        </p:nvSpPr>
        <p:spPr>
          <a:xfrm>
            <a:off x="1692826" y="3510978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808</a:t>
            </a:r>
            <a:endParaRPr lang="nl-NL" sz="1000" dirty="0"/>
          </a:p>
        </p:txBody>
      </p:sp>
      <p:sp>
        <p:nvSpPr>
          <p:cNvPr id="58" name="Rectangle 57"/>
          <p:cNvSpPr/>
          <p:nvPr/>
        </p:nvSpPr>
        <p:spPr>
          <a:xfrm>
            <a:off x="1692826" y="3699637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807</a:t>
            </a:r>
            <a:endParaRPr lang="nl-NL" sz="1000" dirty="0"/>
          </a:p>
        </p:txBody>
      </p:sp>
      <p:sp>
        <p:nvSpPr>
          <p:cNvPr id="59" name="Rectangle 58"/>
          <p:cNvSpPr/>
          <p:nvPr/>
        </p:nvSpPr>
        <p:spPr>
          <a:xfrm>
            <a:off x="3249652" y="3699637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690</a:t>
            </a:r>
            <a:endParaRPr lang="nl-NL" sz="1000" dirty="0"/>
          </a:p>
        </p:txBody>
      </p:sp>
      <p:sp>
        <p:nvSpPr>
          <p:cNvPr id="60" name="Rectangle 59"/>
          <p:cNvSpPr/>
          <p:nvPr/>
        </p:nvSpPr>
        <p:spPr>
          <a:xfrm>
            <a:off x="3249652" y="3510978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716</a:t>
            </a:r>
            <a:endParaRPr lang="nl-NL" sz="1000" dirty="0"/>
          </a:p>
        </p:txBody>
      </p:sp>
      <p:sp>
        <p:nvSpPr>
          <p:cNvPr id="61" name="Rectangle 60"/>
          <p:cNvSpPr/>
          <p:nvPr/>
        </p:nvSpPr>
        <p:spPr>
          <a:xfrm>
            <a:off x="4079645" y="3699637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655</a:t>
            </a:r>
            <a:endParaRPr lang="nl-NL" sz="1000" dirty="0"/>
          </a:p>
        </p:txBody>
      </p:sp>
      <p:sp>
        <p:nvSpPr>
          <p:cNvPr id="62" name="Rectangle 61"/>
          <p:cNvSpPr/>
          <p:nvPr/>
        </p:nvSpPr>
        <p:spPr>
          <a:xfrm>
            <a:off x="4079645" y="3510978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679</a:t>
            </a:r>
            <a:endParaRPr lang="nl-NL" sz="1000" dirty="0"/>
          </a:p>
        </p:txBody>
      </p:sp>
      <p:sp>
        <p:nvSpPr>
          <p:cNvPr id="63" name="Rectangle 62"/>
          <p:cNvSpPr/>
          <p:nvPr/>
        </p:nvSpPr>
        <p:spPr>
          <a:xfrm>
            <a:off x="6643941" y="3699637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578</a:t>
            </a:r>
            <a:endParaRPr lang="nl-NL" sz="1000" dirty="0"/>
          </a:p>
        </p:txBody>
      </p:sp>
      <p:sp>
        <p:nvSpPr>
          <p:cNvPr id="64" name="Rectangle 63"/>
          <p:cNvSpPr/>
          <p:nvPr/>
        </p:nvSpPr>
        <p:spPr>
          <a:xfrm>
            <a:off x="6643941" y="3510978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597</a:t>
            </a:r>
            <a:endParaRPr lang="nl-NL" sz="1000" dirty="0"/>
          </a:p>
        </p:txBody>
      </p:sp>
      <p:sp>
        <p:nvSpPr>
          <p:cNvPr id="65" name="Rectangle 64"/>
          <p:cNvSpPr/>
          <p:nvPr/>
        </p:nvSpPr>
        <p:spPr>
          <a:xfrm>
            <a:off x="818366" y="3510978"/>
            <a:ext cx="6687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err="1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Aliskiren</a:t>
            </a:r>
            <a:endParaRPr lang="nl-NL" sz="1000" dirty="0"/>
          </a:p>
        </p:txBody>
      </p:sp>
      <p:sp>
        <p:nvSpPr>
          <p:cNvPr id="66" name="Rectangle 65"/>
          <p:cNvSpPr/>
          <p:nvPr/>
        </p:nvSpPr>
        <p:spPr>
          <a:xfrm>
            <a:off x="817563" y="3699637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Placebo</a:t>
            </a:r>
            <a:endParaRPr lang="nl-NL" sz="10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1873405" y="1048406"/>
            <a:ext cx="0" cy="2126765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1862256" y="3175171"/>
            <a:ext cx="497372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1786704" y="3174825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1781092" y="2647231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1775480" y="2121712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1775048" y="1598269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1769435" y="1072750"/>
            <a:ext cx="104076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1875427" y="3174479"/>
            <a:ext cx="0" cy="40486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2648270" y="3180360"/>
            <a:ext cx="0" cy="40486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3447784" y="3182090"/>
            <a:ext cx="0" cy="40486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4277777" y="3183819"/>
            <a:ext cx="0" cy="40486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6842073" y="3179321"/>
            <a:ext cx="0" cy="40486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>
          <a:xfrm>
            <a:off x="1716289" y="3234907"/>
            <a:ext cx="269625" cy="221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200" dirty="0"/>
          </a:p>
        </p:txBody>
      </p:sp>
      <p:sp>
        <p:nvSpPr>
          <p:cNvPr id="41" name="Rectangle 40"/>
          <p:cNvSpPr/>
          <p:nvPr/>
        </p:nvSpPr>
        <p:spPr>
          <a:xfrm>
            <a:off x="2470978" y="3234907"/>
            <a:ext cx="354584" cy="221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30</a:t>
            </a:r>
            <a:endParaRPr lang="nl-NL" sz="1200" dirty="0"/>
          </a:p>
        </p:txBody>
      </p:sp>
      <p:sp>
        <p:nvSpPr>
          <p:cNvPr id="42" name="Rectangle 41"/>
          <p:cNvSpPr/>
          <p:nvPr/>
        </p:nvSpPr>
        <p:spPr>
          <a:xfrm>
            <a:off x="3270492" y="3234907"/>
            <a:ext cx="354584" cy="221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60</a:t>
            </a:r>
            <a:endParaRPr lang="nl-NL" sz="1200" dirty="0"/>
          </a:p>
        </p:txBody>
      </p:sp>
      <p:sp>
        <p:nvSpPr>
          <p:cNvPr id="43" name="Rectangle 42"/>
          <p:cNvSpPr/>
          <p:nvPr/>
        </p:nvSpPr>
        <p:spPr>
          <a:xfrm>
            <a:off x="4100485" y="3234907"/>
            <a:ext cx="354584" cy="221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90</a:t>
            </a:r>
            <a:endParaRPr lang="nl-NL" sz="1200" dirty="0"/>
          </a:p>
        </p:txBody>
      </p:sp>
      <p:sp>
        <p:nvSpPr>
          <p:cNvPr id="44" name="Rectangle 43"/>
          <p:cNvSpPr/>
          <p:nvPr/>
        </p:nvSpPr>
        <p:spPr>
          <a:xfrm>
            <a:off x="6622301" y="3234907"/>
            <a:ext cx="439544" cy="221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190</a:t>
            </a:r>
            <a:endParaRPr lang="nl-NL" sz="1200" dirty="0"/>
          </a:p>
        </p:txBody>
      </p:sp>
      <p:sp>
        <p:nvSpPr>
          <p:cNvPr id="45" name="Rectangle 44"/>
          <p:cNvSpPr/>
          <p:nvPr/>
        </p:nvSpPr>
        <p:spPr>
          <a:xfrm>
            <a:off x="1541587" y="3053208"/>
            <a:ext cx="269625" cy="221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200" dirty="0"/>
          </a:p>
        </p:txBody>
      </p:sp>
      <p:sp>
        <p:nvSpPr>
          <p:cNvPr id="46" name="Rectangle 45"/>
          <p:cNvSpPr/>
          <p:nvPr/>
        </p:nvSpPr>
        <p:spPr>
          <a:xfrm>
            <a:off x="1456628" y="2531943"/>
            <a:ext cx="354584" cy="221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10</a:t>
            </a:r>
            <a:endParaRPr lang="nl-NL" sz="1200" dirty="0"/>
          </a:p>
        </p:txBody>
      </p:sp>
      <p:sp>
        <p:nvSpPr>
          <p:cNvPr id="47" name="Rectangle 46"/>
          <p:cNvSpPr/>
          <p:nvPr/>
        </p:nvSpPr>
        <p:spPr>
          <a:xfrm>
            <a:off x="1456628" y="1992805"/>
            <a:ext cx="354584" cy="221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20</a:t>
            </a:r>
            <a:endParaRPr lang="nl-NL" sz="1200" dirty="0"/>
          </a:p>
        </p:txBody>
      </p:sp>
      <p:sp>
        <p:nvSpPr>
          <p:cNvPr id="48" name="Rectangle 47"/>
          <p:cNvSpPr/>
          <p:nvPr/>
        </p:nvSpPr>
        <p:spPr>
          <a:xfrm>
            <a:off x="1456628" y="1471539"/>
            <a:ext cx="354584" cy="221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30</a:t>
            </a:r>
            <a:endParaRPr lang="nl-NL" sz="1200" dirty="0"/>
          </a:p>
        </p:txBody>
      </p:sp>
      <p:sp>
        <p:nvSpPr>
          <p:cNvPr id="49" name="Rectangle 48"/>
          <p:cNvSpPr/>
          <p:nvPr/>
        </p:nvSpPr>
        <p:spPr>
          <a:xfrm>
            <a:off x="1456628" y="959209"/>
            <a:ext cx="354584" cy="221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40</a:t>
            </a:r>
            <a:endParaRPr lang="nl-NL" sz="1200" dirty="0"/>
          </a:p>
        </p:txBody>
      </p:sp>
      <p:sp>
        <p:nvSpPr>
          <p:cNvPr id="51" name="Rectangle 50"/>
          <p:cNvSpPr/>
          <p:nvPr/>
        </p:nvSpPr>
        <p:spPr>
          <a:xfrm>
            <a:off x="2364108" y="1000909"/>
            <a:ext cx="3077637" cy="36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Aliskiren</a:t>
            </a:r>
            <a:r>
              <a:rPr lang="en-US" sz="120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(201/808 pts with events; 24.9%)</a:t>
            </a:r>
          </a:p>
          <a:p>
            <a:r>
              <a:rPr lang="en-US" sz="1200" b="0" dirty="0" smtClean="0">
                <a:solidFill>
                  <a:schemeClr val="bg2"/>
                </a:solidFill>
              </a:rPr>
              <a:t>Placebo (214/807 pts with events; 26.5%)</a:t>
            </a:r>
            <a:endParaRPr lang="nl-NL" sz="1200" b="0" dirty="0">
              <a:solidFill>
                <a:schemeClr val="bg2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301835" y="1095478"/>
            <a:ext cx="103380" cy="100081"/>
          </a:xfrm>
          <a:prstGeom prst="ellipse">
            <a:avLst/>
          </a:prstGeom>
          <a:solidFill>
            <a:schemeClr val="accent3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301835" y="1289251"/>
            <a:ext cx="103380" cy="96280"/>
          </a:xfrm>
          <a:prstGeom prst="ellipse">
            <a:avLst/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746961" y="2555234"/>
            <a:ext cx="2356734" cy="36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HR (95% CI) = 0.92 (0.76–1.12)</a:t>
            </a:r>
          </a:p>
          <a:p>
            <a:pPr algn="l"/>
            <a:r>
              <a:rPr lang="nl-NL" sz="1200" b="0" dirty="0" smtClean="0">
                <a:solidFill>
                  <a:schemeClr val="bg2"/>
                </a:solidFill>
              </a:rPr>
              <a:t>p = 0.41</a:t>
            </a:r>
            <a:endParaRPr lang="nl-NL" sz="1200" b="0" dirty="0">
              <a:solidFill>
                <a:schemeClr val="bg2"/>
              </a:solidFill>
            </a:endParaRPr>
          </a:p>
        </p:txBody>
      </p:sp>
      <p:sp>
        <p:nvSpPr>
          <p:cNvPr id="69" name="Tijdelijke aanduiding voor inhoud 2"/>
          <p:cNvSpPr>
            <a:spLocks noGrp="1"/>
          </p:cNvSpPr>
          <p:nvPr>
            <p:ph idx="1"/>
          </p:nvPr>
        </p:nvSpPr>
        <p:spPr>
          <a:xfrm>
            <a:off x="887024" y="3790425"/>
            <a:ext cx="2157093" cy="4129512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CV death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HF re-hospitalization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70" name="Tijdelijke aanduiding voor inhoud 2"/>
          <p:cNvSpPr txBox="1">
            <a:spLocks/>
          </p:cNvSpPr>
          <p:nvPr/>
        </p:nvSpPr>
        <p:spPr bwMode="auto">
          <a:xfrm>
            <a:off x="2230663" y="3964547"/>
            <a:ext cx="1750322" cy="103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200" kern="0" dirty="0" err="1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Aliskiren</a:t>
            </a:r>
            <a:endParaRPr lang="en-US" sz="1200" kern="0" dirty="0" smtClean="0">
              <a:solidFill>
                <a:schemeClr val="bg2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77 (9.5)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153 (18.9)</a:t>
            </a:r>
          </a:p>
        </p:txBody>
      </p:sp>
      <p:sp>
        <p:nvSpPr>
          <p:cNvPr id="71" name="Tijdelijke aanduiding voor inhoud 2"/>
          <p:cNvSpPr txBox="1">
            <a:spLocks/>
          </p:cNvSpPr>
          <p:nvPr/>
        </p:nvSpPr>
        <p:spPr bwMode="auto">
          <a:xfrm>
            <a:off x="3678490" y="3964547"/>
            <a:ext cx="2021982" cy="103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Placebo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85 (10.5)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166 (20.6)</a:t>
            </a: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2384040" y="4221309"/>
            <a:ext cx="1584000" cy="0"/>
          </a:xfrm>
          <a:prstGeom prst="line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4085039" y="4221309"/>
            <a:ext cx="1584000" cy="0"/>
          </a:xfrm>
          <a:prstGeom prst="line">
            <a:avLst/>
          </a:pr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ijdelijke aanduiding voor inhoud 2"/>
          <p:cNvSpPr txBox="1">
            <a:spLocks/>
          </p:cNvSpPr>
          <p:nvPr/>
        </p:nvSpPr>
        <p:spPr bwMode="auto">
          <a:xfrm>
            <a:off x="5295139" y="3962199"/>
            <a:ext cx="1730127" cy="118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HR (95% CI)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0.92 (0.68-1.26)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0.90 (0.72-1.12)</a:t>
            </a:r>
          </a:p>
        </p:txBody>
      </p:sp>
      <p:sp>
        <p:nvSpPr>
          <p:cNvPr id="75" name="Tijdelijke aanduiding voor inhoud 2"/>
          <p:cNvSpPr txBox="1">
            <a:spLocks/>
          </p:cNvSpPr>
          <p:nvPr/>
        </p:nvSpPr>
        <p:spPr bwMode="auto">
          <a:xfrm>
            <a:off x="7036420" y="3962199"/>
            <a:ext cx="940720" cy="118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20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P value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0.60</a:t>
            </a:r>
          </a:p>
          <a:p>
            <a:pPr lvl="0" algn="r" defTabSz="935038">
              <a:spcBef>
                <a:spcPts val="600"/>
              </a:spcBef>
              <a:buSzPct val="75000"/>
              <a:defRPr/>
            </a:pPr>
            <a:r>
              <a:rPr lang="en-US" sz="1200" b="0" kern="0" dirty="0" smtClean="0">
                <a:solidFill>
                  <a:schemeClr val="bg2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0.35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5814284" y="4218961"/>
            <a:ext cx="1188000" cy="0"/>
          </a:xfrm>
          <a:prstGeom prst="line">
            <a:avLst/>
          </a:prstGeom>
          <a:noFill/>
          <a:ln w="3175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107311" y="4218961"/>
            <a:ext cx="864000" cy="0"/>
          </a:xfrm>
          <a:prstGeom prst="line">
            <a:avLst/>
          </a:prstGeom>
          <a:noFill/>
          <a:ln w="3175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Freeform 67"/>
          <p:cNvSpPr/>
          <p:nvPr/>
        </p:nvSpPr>
        <p:spPr bwMode="auto">
          <a:xfrm>
            <a:off x="1973655" y="1783533"/>
            <a:ext cx="4839078" cy="1376126"/>
          </a:xfrm>
          <a:custGeom>
            <a:avLst/>
            <a:gdLst>
              <a:gd name="connsiteX0" fmla="*/ 0 w 4839078"/>
              <a:gd name="connsiteY0" fmla="*/ 1376126 h 1376126"/>
              <a:gd name="connsiteX1" fmla="*/ 108642 w 4839078"/>
              <a:gd name="connsiteY1" fmla="*/ 1339913 h 1376126"/>
              <a:gd name="connsiteX2" fmla="*/ 203703 w 4839078"/>
              <a:gd name="connsiteY2" fmla="*/ 1285592 h 1376126"/>
              <a:gd name="connsiteX3" fmla="*/ 285185 w 4839078"/>
              <a:gd name="connsiteY3" fmla="*/ 1253905 h 1376126"/>
              <a:gd name="connsiteX4" fmla="*/ 353086 w 4839078"/>
              <a:gd name="connsiteY4" fmla="*/ 1199584 h 1376126"/>
              <a:gd name="connsiteX5" fmla="*/ 402880 w 4839078"/>
              <a:gd name="connsiteY5" fmla="*/ 1167897 h 1376126"/>
              <a:gd name="connsiteX6" fmla="*/ 448147 w 4839078"/>
              <a:gd name="connsiteY6" fmla="*/ 1140736 h 1376126"/>
              <a:gd name="connsiteX7" fmla="*/ 475307 w 4839078"/>
              <a:gd name="connsiteY7" fmla="*/ 1113576 h 1376126"/>
              <a:gd name="connsiteX8" fmla="*/ 484361 w 4839078"/>
              <a:gd name="connsiteY8" fmla="*/ 1090942 h 1376126"/>
              <a:gd name="connsiteX9" fmla="*/ 525101 w 4839078"/>
              <a:gd name="connsiteY9" fmla="*/ 1072835 h 1376126"/>
              <a:gd name="connsiteX10" fmla="*/ 538682 w 4839078"/>
              <a:gd name="connsiteY10" fmla="*/ 1041148 h 1376126"/>
              <a:gd name="connsiteX11" fmla="*/ 547735 w 4839078"/>
              <a:gd name="connsiteY11" fmla="*/ 1036621 h 1376126"/>
              <a:gd name="connsiteX12" fmla="*/ 597529 w 4839078"/>
              <a:gd name="connsiteY12" fmla="*/ 1009461 h 1376126"/>
              <a:gd name="connsiteX13" fmla="*/ 647323 w 4839078"/>
              <a:gd name="connsiteY13" fmla="*/ 986827 h 1376126"/>
              <a:gd name="connsiteX14" fmla="*/ 683537 w 4839078"/>
              <a:gd name="connsiteY14" fmla="*/ 982301 h 1376126"/>
              <a:gd name="connsiteX15" fmla="*/ 697117 w 4839078"/>
              <a:gd name="connsiteY15" fmla="*/ 977774 h 1376126"/>
              <a:gd name="connsiteX16" fmla="*/ 728804 w 4839078"/>
              <a:gd name="connsiteY16" fmla="*/ 968720 h 1376126"/>
              <a:gd name="connsiteX17" fmla="*/ 742385 w 4839078"/>
              <a:gd name="connsiteY17" fmla="*/ 950614 h 1376126"/>
              <a:gd name="connsiteX18" fmla="*/ 760492 w 4839078"/>
              <a:gd name="connsiteY18" fmla="*/ 927980 h 1376126"/>
              <a:gd name="connsiteX19" fmla="*/ 787652 w 4839078"/>
              <a:gd name="connsiteY19" fmla="*/ 909873 h 1376126"/>
              <a:gd name="connsiteX20" fmla="*/ 819339 w 4839078"/>
              <a:gd name="connsiteY20" fmla="*/ 887239 h 1376126"/>
              <a:gd name="connsiteX21" fmla="*/ 837446 w 4839078"/>
              <a:gd name="connsiteY21" fmla="*/ 878186 h 1376126"/>
              <a:gd name="connsiteX22" fmla="*/ 860080 w 4839078"/>
              <a:gd name="connsiteY22" fmla="*/ 864606 h 1376126"/>
              <a:gd name="connsiteX23" fmla="*/ 905347 w 4839078"/>
              <a:gd name="connsiteY23" fmla="*/ 851025 h 1376126"/>
              <a:gd name="connsiteX24" fmla="*/ 959668 w 4839078"/>
              <a:gd name="connsiteY24" fmla="*/ 846499 h 1376126"/>
              <a:gd name="connsiteX25" fmla="*/ 995882 w 4839078"/>
              <a:gd name="connsiteY25" fmla="*/ 837445 h 1376126"/>
              <a:gd name="connsiteX26" fmla="*/ 1027569 w 4839078"/>
              <a:gd name="connsiteY26" fmla="*/ 823865 h 1376126"/>
              <a:gd name="connsiteX27" fmla="*/ 1081890 w 4839078"/>
              <a:gd name="connsiteY27" fmla="*/ 814812 h 1376126"/>
              <a:gd name="connsiteX28" fmla="*/ 1104523 w 4839078"/>
              <a:gd name="connsiteY28" fmla="*/ 796705 h 1376126"/>
              <a:gd name="connsiteX29" fmla="*/ 1131684 w 4839078"/>
              <a:gd name="connsiteY29" fmla="*/ 792178 h 1376126"/>
              <a:gd name="connsiteX30" fmla="*/ 1163371 w 4839078"/>
              <a:gd name="connsiteY30" fmla="*/ 769544 h 1376126"/>
              <a:gd name="connsiteX31" fmla="*/ 1199585 w 4839078"/>
              <a:gd name="connsiteY31" fmla="*/ 760491 h 1376126"/>
              <a:gd name="connsiteX32" fmla="*/ 1258432 w 4839078"/>
              <a:gd name="connsiteY32" fmla="*/ 742384 h 1376126"/>
              <a:gd name="connsiteX33" fmla="*/ 1294646 w 4839078"/>
              <a:gd name="connsiteY33" fmla="*/ 719750 h 1376126"/>
              <a:gd name="connsiteX34" fmla="*/ 1326333 w 4839078"/>
              <a:gd name="connsiteY34" fmla="*/ 706170 h 1376126"/>
              <a:gd name="connsiteX35" fmla="*/ 1371600 w 4839078"/>
              <a:gd name="connsiteY35" fmla="*/ 688063 h 1376126"/>
              <a:gd name="connsiteX36" fmla="*/ 1412341 w 4839078"/>
              <a:gd name="connsiteY36" fmla="*/ 669956 h 1376126"/>
              <a:gd name="connsiteX37" fmla="*/ 1444028 w 4839078"/>
              <a:gd name="connsiteY37" fmla="*/ 656376 h 1376126"/>
              <a:gd name="connsiteX38" fmla="*/ 1462135 w 4839078"/>
              <a:gd name="connsiteY38" fmla="*/ 638269 h 1376126"/>
              <a:gd name="connsiteX39" fmla="*/ 1507402 w 4839078"/>
              <a:gd name="connsiteY39" fmla="*/ 620162 h 1376126"/>
              <a:gd name="connsiteX40" fmla="*/ 1534563 w 4839078"/>
              <a:gd name="connsiteY40" fmla="*/ 602055 h 1376126"/>
              <a:gd name="connsiteX41" fmla="*/ 1566250 w 4839078"/>
              <a:gd name="connsiteY41" fmla="*/ 602055 h 1376126"/>
              <a:gd name="connsiteX42" fmla="*/ 1597937 w 4839078"/>
              <a:gd name="connsiteY42" fmla="*/ 593002 h 1376126"/>
              <a:gd name="connsiteX43" fmla="*/ 1647731 w 4839078"/>
              <a:gd name="connsiteY43" fmla="*/ 588475 h 1376126"/>
              <a:gd name="connsiteX44" fmla="*/ 1702052 w 4839078"/>
              <a:gd name="connsiteY44" fmla="*/ 583948 h 1376126"/>
              <a:gd name="connsiteX45" fmla="*/ 1756373 w 4839078"/>
              <a:gd name="connsiteY45" fmla="*/ 588475 h 1376126"/>
              <a:gd name="connsiteX46" fmla="*/ 1797113 w 4839078"/>
              <a:gd name="connsiteY46" fmla="*/ 574895 h 1376126"/>
              <a:gd name="connsiteX47" fmla="*/ 1824274 w 4839078"/>
              <a:gd name="connsiteY47" fmla="*/ 556788 h 1376126"/>
              <a:gd name="connsiteX48" fmla="*/ 1855961 w 4839078"/>
              <a:gd name="connsiteY48" fmla="*/ 534154 h 1376126"/>
              <a:gd name="connsiteX49" fmla="*/ 1919335 w 4839078"/>
              <a:gd name="connsiteY49" fmla="*/ 534154 h 1376126"/>
              <a:gd name="connsiteX50" fmla="*/ 1946495 w 4839078"/>
              <a:gd name="connsiteY50" fmla="*/ 516047 h 1376126"/>
              <a:gd name="connsiteX51" fmla="*/ 1987236 w 4839078"/>
              <a:gd name="connsiteY51" fmla="*/ 506994 h 1376126"/>
              <a:gd name="connsiteX52" fmla="*/ 2037030 w 4839078"/>
              <a:gd name="connsiteY52" fmla="*/ 506994 h 1376126"/>
              <a:gd name="connsiteX53" fmla="*/ 2068717 w 4839078"/>
              <a:gd name="connsiteY53" fmla="*/ 479833 h 1376126"/>
              <a:gd name="connsiteX54" fmla="*/ 2100404 w 4839078"/>
              <a:gd name="connsiteY54" fmla="*/ 470780 h 1376126"/>
              <a:gd name="connsiteX55" fmla="*/ 2132092 w 4839078"/>
              <a:gd name="connsiteY55" fmla="*/ 461726 h 1376126"/>
              <a:gd name="connsiteX56" fmla="*/ 2227153 w 4839078"/>
              <a:gd name="connsiteY56" fmla="*/ 452673 h 1376126"/>
              <a:gd name="connsiteX57" fmla="*/ 2254313 w 4839078"/>
              <a:gd name="connsiteY57" fmla="*/ 434566 h 1376126"/>
              <a:gd name="connsiteX58" fmla="*/ 2313161 w 4839078"/>
              <a:gd name="connsiteY58" fmla="*/ 416459 h 1376126"/>
              <a:gd name="connsiteX59" fmla="*/ 2362955 w 4839078"/>
              <a:gd name="connsiteY59" fmla="*/ 411932 h 1376126"/>
              <a:gd name="connsiteX60" fmla="*/ 2390115 w 4839078"/>
              <a:gd name="connsiteY60" fmla="*/ 402879 h 1376126"/>
              <a:gd name="connsiteX61" fmla="*/ 2426329 w 4839078"/>
              <a:gd name="connsiteY61" fmla="*/ 384772 h 1376126"/>
              <a:gd name="connsiteX62" fmla="*/ 2462543 w 4839078"/>
              <a:gd name="connsiteY62" fmla="*/ 375718 h 1376126"/>
              <a:gd name="connsiteX63" fmla="*/ 2507810 w 4839078"/>
              <a:gd name="connsiteY63" fmla="*/ 353085 h 1376126"/>
              <a:gd name="connsiteX64" fmla="*/ 2530444 w 4839078"/>
              <a:gd name="connsiteY64" fmla="*/ 339505 h 1376126"/>
              <a:gd name="connsiteX65" fmla="*/ 2571185 w 4839078"/>
              <a:gd name="connsiteY65" fmla="*/ 321398 h 1376126"/>
              <a:gd name="connsiteX66" fmla="*/ 2611925 w 4839078"/>
              <a:gd name="connsiteY66" fmla="*/ 312344 h 1376126"/>
              <a:gd name="connsiteX67" fmla="*/ 2634559 w 4839078"/>
              <a:gd name="connsiteY67" fmla="*/ 303291 h 1376126"/>
              <a:gd name="connsiteX68" fmla="*/ 2670773 w 4839078"/>
              <a:gd name="connsiteY68" fmla="*/ 303291 h 1376126"/>
              <a:gd name="connsiteX69" fmla="*/ 2725094 w 4839078"/>
              <a:gd name="connsiteY69" fmla="*/ 303291 h 1376126"/>
              <a:gd name="connsiteX70" fmla="*/ 2752254 w 4839078"/>
              <a:gd name="connsiteY70" fmla="*/ 289711 h 1376126"/>
              <a:gd name="connsiteX71" fmla="*/ 2802048 w 4839078"/>
              <a:gd name="connsiteY71" fmla="*/ 280657 h 1376126"/>
              <a:gd name="connsiteX72" fmla="*/ 2856369 w 4839078"/>
              <a:gd name="connsiteY72" fmla="*/ 271604 h 1376126"/>
              <a:gd name="connsiteX73" fmla="*/ 2879002 w 4839078"/>
              <a:gd name="connsiteY73" fmla="*/ 262550 h 1376126"/>
              <a:gd name="connsiteX74" fmla="*/ 2910690 w 4839078"/>
              <a:gd name="connsiteY74" fmla="*/ 253497 h 1376126"/>
              <a:gd name="connsiteX75" fmla="*/ 2951430 w 4839078"/>
              <a:gd name="connsiteY75" fmla="*/ 248970 h 1376126"/>
              <a:gd name="connsiteX76" fmla="*/ 3014804 w 4839078"/>
              <a:gd name="connsiteY76" fmla="*/ 244443 h 1376126"/>
              <a:gd name="connsiteX77" fmla="*/ 3055545 w 4839078"/>
              <a:gd name="connsiteY77" fmla="*/ 239917 h 1376126"/>
              <a:gd name="connsiteX78" fmla="*/ 3100812 w 4839078"/>
              <a:gd name="connsiteY78" fmla="*/ 239917 h 1376126"/>
              <a:gd name="connsiteX79" fmla="*/ 3155133 w 4839078"/>
              <a:gd name="connsiteY79" fmla="*/ 235390 h 1376126"/>
              <a:gd name="connsiteX80" fmla="*/ 3182294 w 4839078"/>
              <a:gd name="connsiteY80" fmla="*/ 230863 h 1376126"/>
              <a:gd name="connsiteX81" fmla="*/ 3200400 w 4839078"/>
              <a:gd name="connsiteY81" fmla="*/ 212756 h 1376126"/>
              <a:gd name="connsiteX82" fmla="*/ 3250195 w 4839078"/>
              <a:gd name="connsiteY82" fmla="*/ 217283 h 1376126"/>
              <a:gd name="connsiteX83" fmla="*/ 3309042 w 4839078"/>
              <a:gd name="connsiteY83" fmla="*/ 217283 h 1376126"/>
              <a:gd name="connsiteX84" fmla="*/ 3354309 w 4839078"/>
              <a:gd name="connsiteY84" fmla="*/ 217283 h 1376126"/>
              <a:gd name="connsiteX85" fmla="*/ 3358836 w 4839078"/>
              <a:gd name="connsiteY85" fmla="*/ 212756 h 1376126"/>
              <a:gd name="connsiteX86" fmla="*/ 3413157 w 4839078"/>
              <a:gd name="connsiteY86" fmla="*/ 208229 h 1376126"/>
              <a:gd name="connsiteX87" fmla="*/ 3444844 w 4839078"/>
              <a:gd name="connsiteY87" fmla="*/ 190122 h 1376126"/>
              <a:gd name="connsiteX88" fmla="*/ 3481058 w 4839078"/>
              <a:gd name="connsiteY88" fmla="*/ 190122 h 1376126"/>
              <a:gd name="connsiteX89" fmla="*/ 3503692 w 4839078"/>
              <a:gd name="connsiteY89" fmla="*/ 176542 h 1376126"/>
              <a:gd name="connsiteX90" fmla="*/ 3526325 w 4839078"/>
              <a:gd name="connsiteY90" fmla="*/ 172016 h 1376126"/>
              <a:gd name="connsiteX91" fmla="*/ 3571593 w 4839078"/>
              <a:gd name="connsiteY91" fmla="*/ 153909 h 1376126"/>
              <a:gd name="connsiteX92" fmla="*/ 3616860 w 4839078"/>
              <a:gd name="connsiteY92" fmla="*/ 153909 h 1376126"/>
              <a:gd name="connsiteX93" fmla="*/ 3779822 w 4839078"/>
              <a:gd name="connsiteY93" fmla="*/ 158435 h 1376126"/>
              <a:gd name="connsiteX94" fmla="*/ 3829616 w 4839078"/>
              <a:gd name="connsiteY94" fmla="*/ 158435 h 1376126"/>
              <a:gd name="connsiteX95" fmla="*/ 3870357 w 4839078"/>
              <a:gd name="connsiteY95" fmla="*/ 153909 h 1376126"/>
              <a:gd name="connsiteX96" fmla="*/ 3888464 w 4839078"/>
              <a:gd name="connsiteY96" fmla="*/ 149382 h 1376126"/>
              <a:gd name="connsiteX97" fmla="*/ 3902044 w 4839078"/>
              <a:gd name="connsiteY97" fmla="*/ 144855 h 1376126"/>
              <a:gd name="connsiteX98" fmla="*/ 3956365 w 4839078"/>
              <a:gd name="connsiteY98" fmla="*/ 131275 h 1376126"/>
              <a:gd name="connsiteX99" fmla="*/ 3992579 w 4839078"/>
              <a:gd name="connsiteY99" fmla="*/ 135802 h 1376126"/>
              <a:gd name="connsiteX100" fmla="*/ 4024266 w 4839078"/>
              <a:gd name="connsiteY100" fmla="*/ 126748 h 1376126"/>
              <a:gd name="connsiteX101" fmla="*/ 4055953 w 4839078"/>
              <a:gd name="connsiteY101" fmla="*/ 117695 h 1376126"/>
              <a:gd name="connsiteX102" fmla="*/ 4101220 w 4839078"/>
              <a:gd name="connsiteY102" fmla="*/ 108641 h 1376126"/>
              <a:gd name="connsiteX103" fmla="*/ 4141961 w 4839078"/>
              <a:gd name="connsiteY103" fmla="*/ 104115 h 1376126"/>
              <a:gd name="connsiteX104" fmla="*/ 4169121 w 4839078"/>
              <a:gd name="connsiteY104" fmla="*/ 104115 h 1376126"/>
              <a:gd name="connsiteX105" fmla="*/ 4200808 w 4839078"/>
              <a:gd name="connsiteY105" fmla="*/ 104115 h 1376126"/>
              <a:gd name="connsiteX106" fmla="*/ 4255129 w 4839078"/>
              <a:gd name="connsiteY106" fmla="*/ 99588 h 1376126"/>
              <a:gd name="connsiteX107" fmla="*/ 4286816 w 4839078"/>
              <a:gd name="connsiteY107" fmla="*/ 99588 h 1376126"/>
              <a:gd name="connsiteX108" fmla="*/ 4336610 w 4839078"/>
              <a:gd name="connsiteY108" fmla="*/ 90534 h 1376126"/>
              <a:gd name="connsiteX109" fmla="*/ 4359244 w 4839078"/>
              <a:gd name="connsiteY109" fmla="*/ 76954 h 1376126"/>
              <a:gd name="connsiteX110" fmla="*/ 4395458 w 4839078"/>
              <a:gd name="connsiteY110" fmla="*/ 76954 h 1376126"/>
              <a:gd name="connsiteX111" fmla="*/ 4436198 w 4839078"/>
              <a:gd name="connsiteY111" fmla="*/ 76954 h 1376126"/>
              <a:gd name="connsiteX112" fmla="*/ 4463359 w 4839078"/>
              <a:gd name="connsiteY112" fmla="*/ 58847 h 1376126"/>
              <a:gd name="connsiteX113" fmla="*/ 4499573 w 4839078"/>
              <a:gd name="connsiteY113" fmla="*/ 58847 h 1376126"/>
              <a:gd name="connsiteX114" fmla="*/ 4526733 w 4839078"/>
              <a:gd name="connsiteY114" fmla="*/ 49794 h 1376126"/>
              <a:gd name="connsiteX115" fmla="*/ 4567474 w 4839078"/>
              <a:gd name="connsiteY115" fmla="*/ 45267 h 1376126"/>
              <a:gd name="connsiteX116" fmla="*/ 4608214 w 4839078"/>
              <a:gd name="connsiteY116" fmla="*/ 45267 h 1376126"/>
              <a:gd name="connsiteX117" fmla="*/ 4635375 w 4839078"/>
              <a:gd name="connsiteY117" fmla="*/ 31687 h 1376126"/>
              <a:gd name="connsiteX118" fmla="*/ 4653482 w 4839078"/>
              <a:gd name="connsiteY118" fmla="*/ 22633 h 1376126"/>
              <a:gd name="connsiteX119" fmla="*/ 4671589 w 4839078"/>
              <a:gd name="connsiteY119" fmla="*/ 13580 h 1376126"/>
              <a:gd name="connsiteX120" fmla="*/ 4716856 w 4839078"/>
              <a:gd name="connsiteY120" fmla="*/ 4526 h 1376126"/>
              <a:gd name="connsiteX121" fmla="*/ 4748543 w 4839078"/>
              <a:gd name="connsiteY121" fmla="*/ 4526 h 1376126"/>
              <a:gd name="connsiteX122" fmla="*/ 4771177 w 4839078"/>
              <a:gd name="connsiteY122" fmla="*/ 4526 h 1376126"/>
              <a:gd name="connsiteX123" fmla="*/ 4780230 w 4839078"/>
              <a:gd name="connsiteY123" fmla="*/ 4526 h 1376126"/>
              <a:gd name="connsiteX124" fmla="*/ 4793810 w 4839078"/>
              <a:gd name="connsiteY124" fmla="*/ 0 h 1376126"/>
              <a:gd name="connsiteX125" fmla="*/ 4811917 w 4839078"/>
              <a:gd name="connsiteY125" fmla="*/ 4526 h 1376126"/>
              <a:gd name="connsiteX126" fmla="*/ 4839078 w 4839078"/>
              <a:gd name="connsiteY126" fmla="*/ 4526 h 137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839078" h="1376126">
                <a:moveTo>
                  <a:pt x="0" y="1376126"/>
                </a:moveTo>
                <a:cubicBezTo>
                  <a:pt x="37346" y="1365564"/>
                  <a:pt x="74692" y="1355002"/>
                  <a:pt x="108642" y="1339913"/>
                </a:cubicBezTo>
                <a:cubicBezTo>
                  <a:pt x="142593" y="1324824"/>
                  <a:pt x="174279" y="1299927"/>
                  <a:pt x="203703" y="1285592"/>
                </a:cubicBezTo>
                <a:cubicBezTo>
                  <a:pt x="233127" y="1271257"/>
                  <a:pt x="260288" y="1268240"/>
                  <a:pt x="285185" y="1253905"/>
                </a:cubicBezTo>
                <a:cubicBezTo>
                  <a:pt x="310082" y="1239570"/>
                  <a:pt x="333470" y="1213919"/>
                  <a:pt x="353086" y="1199584"/>
                </a:cubicBezTo>
                <a:cubicBezTo>
                  <a:pt x="372702" y="1185249"/>
                  <a:pt x="387037" y="1177705"/>
                  <a:pt x="402880" y="1167897"/>
                </a:cubicBezTo>
                <a:cubicBezTo>
                  <a:pt x="418723" y="1158089"/>
                  <a:pt x="436076" y="1149789"/>
                  <a:pt x="448147" y="1140736"/>
                </a:cubicBezTo>
                <a:cubicBezTo>
                  <a:pt x="460218" y="1131683"/>
                  <a:pt x="469271" y="1121875"/>
                  <a:pt x="475307" y="1113576"/>
                </a:cubicBezTo>
                <a:cubicBezTo>
                  <a:pt x="481343" y="1105277"/>
                  <a:pt x="476062" y="1097732"/>
                  <a:pt x="484361" y="1090942"/>
                </a:cubicBezTo>
                <a:cubicBezTo>
                  <a:pt x="492660" y="1084152"/>
                  <a:pt x="516048" y="1081134"/>
                  <a:pt x="525101" y="1072835"/>
                </a:cubicBezTo>
                <a:cubicBezTo>
                  <a:pt x="534154" y="1064536"/>
                  <a:pt x="534910" y="1047184"/>
                  <a:pt x="538682" y="1041148"/>
                </a:cubicBezTo>
                <a:cubicBezTo>
                  <a:pt x="542454" y="1035112"/>
                  <a:pt x="547735" y="1036621"/>
                  <a:pt x="547735" y="1036621"/>
                </a:cubicBezTo>
                <a:cubicBezTo>
                  <a:pt x="557543" y="1031340"/>
                  <a:pt x="580931" y="1017760"/>
                  <a:pt x="597529" y="1009461"/>
                </a:cubicBezTo>
                <a:cubicBezTo>
                  <a:pt x="614127" y="1001162"/>
                  <a:pt x="632988" y="991354"/>
                  <a:pt x="647323" y="986827"/>
                </a:cubicBezTo>
                <a:cubicBezTo>
                  <a:pt x="661658" y="982300"/>
                  <a:pt x="675238" y="983810"/>
                  <a:pt x="683537" y="982301"/>
                </a:cubicBezTo>
                <a:cubicBezTo>
                  <a:pt x="691836" y="980792"/>
                  <a:pt x="689573" y="980037"/>
                  <a:pt x="697117" y="977774"/>
                </a:cubicBezTo>
                <a:cubicBezTo>
                  <a:pt x="704661" y="975511"/>
                  <a:pt x="721259" y="973247"/>
                  <a:pt x="728804" y="968720"/>
                </a:cubicBezTo>
                <a:cubicBezTo>
                  <a:pt x="736349" y="964193"/>
                  <a:pt x="737104" y="957404"/>
                  <a:pt x="742385" y="950614"/>
                </a:cubicBezTo>
                <a:cubicBezTo>
                  <a:pt x="747666" y="943824"/>
                  <a:pt x="752947" y="934770"/>
                  <a:pt x="760492" y="927980"/>
                </a:cubicBezTo>
                <a:cubicBezTo>
                  <a:pt x="768037" y="921190"/>
                  <a:pt x="777844" y="916663"/>
                  <a:pt x="787652" y="909873"/>
                </a:cubicBezTo>
                <a:cubicBezTo>
                  <a:pt x="797460" y="903083"/>
                  <a:pt x="811040" y="892520"/>
                  <a:pt x="819339" y="887239"/>
                </a:cubicBezTo>
                <a:cubicBezTo>
                  <a:pt x="827638" y="881958"/>
                  <a:pt x="830656" y="881958"/>
                  <a:pt x="837446" y="878186"/>
                </a:cubicBezTo>
                <a:cubicBezTo>
                  <a:pt x="844236" y="874414"/>
                  <a:pt x="848763" y="869133"/>
                  <a:pt x="860080" y="864606"/>
                </a:cubicBezTo>
                <a:cubicBezTo>
                  <a:pt x="871397" y="860079"/>
                  <a:pt x="888749" y="854043"/>
                  <a:pt x="905347" y="851025"/>
                </a:cubicBezTo>
                <a:cubicBezTo>
                  <a:pt x="921945" y="848007"/>
                  <a:pt x="944579" y="848762"/>
                  <a:pt x="959668" y="846499"/>
                </a:cubicBezTo>
                <a:cubicBezTo>
                  <a:pt x="974757" y="844236"/>
                  <a:pt x="984565" y="841217"/>
                  <a:pt x="995882" y="837445"/>
                </a:cubicBezTo>
                <a:cubicBezTo>
                  <a:pt x="1007199" y="833673"/>
                  <a:pt x="1013234" y="827637"/>
                  <a:pt x="1027569" y="823865"/>
                </a:cubicBezTo>
                <a:cubicBezTo>
                  <a:pt x="1041904" y="820093"/>
                  <a:pt x="1069064" y="819339"/>
                  <a:pt x="1081890" y="814812"/>
                </a:cubicBezTo>
                <a:cubicBezTo>
                  <a:pt x="1094716" y="810285"/>
                  <a:pt x="1096224" y="800477"/>
                  <a:pt x="1104523" y="796705"/>
                </a:cubicBezTo>
                <a:cubicBezTo>
                  <a:pt x="1112822" y="792933"/>
                  <a:pt x="1121876" y="796705"/>
                  <a:pt x="1131684" y="792178"/>
                </a:cubicBezTo>
                <a:cubicBezTo>
                  <a:pt x="1141492" y="787651"/>
                  <a:pt x="1152054" y="774825"/>
                  <a:pt x="1163371" y="769544"/>
                </a:cubicBezTo>
                <a:cubicBezTo>
                  <a:pt x="1174688" y="764263"/>
                  <a:pt x="1183741" y="765018"/>
                  <a:pt x="1199585" y="760491"/>
                </a:cubicBezTo>
                <a:cubicBezTo>
                  <a:pt x="1215429" y="755964"/>
                  <a:pt x="1242589" y="749174"/>
                  <a:pt x="1258432" y="742384"/>
                </a:cubicBezTo>
                <a:cubicBezTo>
                  <a:pt x="1274276" y="735594"/>
                  <a:pt x="1283329" y="725786"/>
                  <a:pt x="1294646" y="719750"/>
                </a:cubicBezTo>
                <a:cubicBezTo>
                  <a:pt x="1305963" y="713714"/>
                  <a:pt x="1313507" y="711451"/>
                  <a:pt x="1326333" y="706170"/>
                </a:cubicBezTo>
                <a:cubicBezTo>
                  <a:pt x="1339159" y="700889"/>
                  <a:pt x="1357265" y="694099"/>
                  <a:pt x="1371600" y="688063"/>
                </a:cubicBezTo>
                <a:cubicBezTo>
                  <a:pt x="1385935" y="682027"/>
                  <a:pt x="1412341" y="669956"/>
                  <a:pt x="1412341" y="669956"/>
                </a:cubicBezTo>
                <a:cubicBezTo>
                  <a:pt x="1424412" y="664675"/>
                  <a:pt x="1435729" y="661657"/>
                  <a:pt x="1444028" y="656376"/>
                </a:cubicBezTo>
                <a:cubicBezTo>
                  <a:pt x="1452327" y="651095"/>
                  <a:pt x="1451573" y="644305"/>
                  <a:pt x="1462135" y="638269"/>
                </a:cubicBezTo>
                <a:cubicBezTo>
                  <a:pt x="1472697" y="632233"/>
                  <a:pt x="1495331" y="626198"/>
                  <a:pt x="1507402" y="620162"/>
                </a:cubicBezTo>
                <a:cubicBezTo>
                  <a:pt x="1519473" y="614126"/>
                  <a:pt x="1524755" y="605073"/>
                  <a:pt x="1534563" y="602055"/>
                </a:cubicBezTo>
                <a:cubicBezTo>
                  <a:pt x="1544371" y="599037"/>
                  <a:pt x="1555688" y="603564"/>
                  <a:pt x="1566250" y="602055"/>
                </a:cubicBezTo>
                <a:cubicBezTo>
                  <a:pt x="1576812" y="600546"/>
                  <a:pt x="1584357" y="595265"/>
                  <a:pt x="1597937" y="593002"/>
                </a:cubicBezTo>
                <a:cubicBezTo>
                  <a:pt x="1611517" y="590739"/>
                  <a:pt x="1647731" y="588475"/>
                  <a:pt x="1647731" y="588475"/>
                </a:cubicBezTo>
                <a:cubicBezTo>
                  <a:pt x="1665083" y="586966"/>
                  <a:pt x="1683945" y="583948"/>
                  <a:pt x="1702052" y="583948"/>
                </a:cubicBezTo>
                <a:cubicBezTo>
                  <a:pt x="1720159" y="583948"/>
                  <a:pt x="1740530" y="589984"/>
                  <a:pt x="1756373" y="588475"/>
                </a:cubicBezTo>
                <a:cubicBezTo>
                  <a:pt x="1772216" y="586966"/>
                  <a:pt x="1785796" y="580176"/>
                  <a:pt x="1797113" y="574895"/>
                </a:cubicBezTo>
                <a:cubicBezTo>
                  <a:pt x="1808430" y="569614"/>
                  <a:pt x="1814466" y="563578"/>
                  <a:pt x="1824274" y="556788"/>
                </a:cubicBezTo>
                <a:cubicBezTo>
                  <a:pt x="1834082" y="549998"/>
                  <a:pt x="1840118" y="537926"/>
                  <a:pt x="1855961" y="534154"/>
                </a:cubicBezTo>
                <a:cubicBezTo>
                  <a:pt x="1871805" y="530382"/>
                  <a:pt x="1904246" y="537172"/>
                  <a:pt x="1919335" y="534154"/>
                </a:cubicBezTo>
                <a:cubicBezTo>
                  <a:pt x="1934424" y="531136"/>
                  <a:pt x="1935178" y="520574"/>
                  <a:pt x="1946495" y="516047"/>
                </a:cubicBezTo>
                <a:cubicBezTo>
                  <a:pt x="1957812" y="511520"/>
                  <a:pt x="1972147" y="508503"/>
                  <a:pt x="1987236" y="506994"/>
                </a:cubicBezTo>
                <a:cubicBezTo>
                  <a:pt x="2002325" y="505485"/>
                  <a:pt x="2023450" y="511521"/>
                  <a:pt x="2037030" y="506994"/>
                </a:cubicBezTo>
                <a:cubicBezTo>
                  <a:pt x="2050610" y="502467"/>
                  <a:pt x="2058155" y="485869"/>
                  <a:pt x="2068717" y="479833"/>
                </a:cubicBezTo>
                <a:cubicBezTo>
                  <a:pt x="2079279" y="473797"/>
                  <a:pt x="2100404" y="470780"/>
                  <a:pt x="2100404" y="470780"/>
                </a:cubicBezTo>
                <a:cubicBezTo>
                  <a:pt x="2110966" y="467762"/>
                  <a:pt x="2110967" y="464744"/>
                  <a:pt x="2132092" y="461726"/>
                </a:cubicBezTo>
                <a:cubicBezTo>
                  <a:pt x="2153217" y="458708"/>
                  <a:pt x="2206783" y="457200"/>
                  <a:pt x="2227153" y="452673"/>
                </a:cubicBezTo>
                <a:cubicBezTo>
                  <a:pt x="2247523" y="448146"/>
                  <a:pt x="2239978" y="440602"/>
                  <a:pt x="2254313" y="434566"/>
                </a:cubicBezTo>
                <a:cubicBezTo>
                  <a:pt x="2268648" y="428530"/>
                  <a:pt x="2295054" y="420231"/>
                  <a:pt x="2313161" y="416459"/>
                </a:cubicBezTo>
                <a:cubicBezTo>
                  <a:pt x="2331268" y="412687"/>
                  <a:pt x="2350129" y="414195"/>
                  <a:pt x="2362955" y="411932"/>
                </a:cubicBezTo>
                <a:cubicBezTo>
                  <a:pt x="2375781" y="409669"/>
                  <a:pt x="2379553" y="407406"/>
                  <a:pt x="2390115" y="402879"/>
                </a:cubicBezTo>
                <a:cubicBezTo>
                  <a:pt x="2400677" y="398352"/>
                  <a:pt x="2414258" y="389299"/>
                  <a:pt x="2426329" y="384772"/>
                </a:cubicBezTo>
                <a:cubicBezTo>
                  <a:pt x="2438400" y="380245"/>
                  <a:pt x="2448963" y="380999"/>
                  <a:pt x="2462543" y="375718"/>
                </a:cubicBezTo>
                <a:cubicBezTo>
                  <a:pt x="2476123" y="370437"/>
                  <a:pt x="2496493" y="359121"/>
                  <a:pt x="2507810" y="353085"/>
                </a:cubicBezTo>
                <a:cubicBezTo>
                  <a:pt x="2519127" y="347050"/>
                  <a:pt x="2519882" y="344786"/>
                  <a:pt x="2530444" y="339505"/>
                </a:cubicBezTo>
                <a:cubicBezTo>
                  <a:pt x="2541006" y="334224"/>
                  <a:pt x="2557605" y="325925"/>
                  <a:pt x="2571185" y="321398"/>
                </a:cubicBezTo>
                <a:cubicBezTo>
                  <a:pt x="2584765" y="316871"/>
                  <a:pt x="2601363" y="315362"/>
                  <a:pt x="2611925" y="312344"/>
                </a:cubicBezTo>
                <a:cubicBezTo>
                  <a:pt x="2622487" y="309326"/>
                  <a:pt x="2624751" y="304800"/>
                  <a:pt x="2634559" y="303291"/>
                </a:cubicBezTo>
                <a:cubicBezTo>
                  <a:pt x="2644367" y="301782"/>
                  <a:pt x="2670773" y="303291"/>
                  <a:pt x="2670773" y="303291"/>
                </a:cubicBezTo>
                <a:cubicBezTo>
                  <a:pt x="2685862" y="303291"/>
                  <a:pt x="2711514" y="305554"/>
                  <a:pt x="2725094" y="303291"/>
                </a:cubicBezTo>
                <a:cubicBezTo>
                  <a:pt x="2738674" y="301028"/>
                  <a:pt x="2739428" y="293483"/>
                  <a:pt x="2752254" y="289711"/>
                </a:cubicBezTo>
                <a:cubicBezTo>
                  <a:pt x="2765080" y="285939"/>
                  <a:pt x="2802048" y="280657"/>
                  <a:pt x="2802048" y="280657"/>
                </a:cubicBezTo>
                <a:cubicBezTo>
                  <a:pt x="2819400" y="277639"/>
                  <a:pt x="2843543" y="274622"/>
                  <a:pt x="2856369" y="271604"/>
                </a:cubicBezTo>
                <a:cubicBezTo>
                  <a:pt x="2869195" y="268586"/>
                  <a:pt x="2869949" y="265568"/>
                  <a:pt x="2879002" y="262550"/>
                </a:cubicBezTo>
                <a:cubicBezTo>
                  <a:pt x="2888056" y="259532"/>
                  <a:pt x="2898619" y="255760"/>
                  <a:pt x="2910690" y="253497"/>
                </a:cubicBezTo>
                <a:cubicBezTo>
                  <a:pt x="2922761" y="251234"/>
                  <a:pt x="2934078" y="250479"/>
                  <a:pt x="2951430" y="248970"/>
                </a:cubicBezTo>
                <a:cubicBezTo>
                  <a:pt x="2968782" y="247461"/>
                  <a:pt x="2997452" y="245952"/>
                  <a:pt x="3014804" y="244443"/>
                </a:cubicBezTo>
                <a:cubicBezTo>
                  <a:pt x="3032156" y="242934"/>
                  <a:pt x="3041210" y="240671"/>
                  <a:pt x="3055545" y="239917"/>
                </a:cubicBezTo>
                <a:cubicBezTo>
                  <a:pt x="3069880" y="239163"/>
                  <a:pt x="3084214" y="240671"/>
                  <a:pt x="3100812" y="239917"/>
                </a:cubicBezTo>
                <a:cubicBezTo>
                  <a:pt x="3117410" y="239163"/>
                  <a:pt x="3141553" y="236899"/>
                  <a:pt x="3155133" y="235390"/>
                </a:cubicBezTo>
                <a:cubicBezTo>
                  <a:pt x="3168713" y="233881"/>
                  <a:pt x="3174750" y="234635"/>
                  <a:pt x="3182294" y="230863"/>
                </a:cubicBezTo>
                <a:cubicBezTo>
                  <a:pt x="3189839" y="227091"/>
                  <a:pt x="3189083" y="215019"/>
                  <a:pt x="3200400" y="212756"/>
                </a:cubicBezTo>
                <a:cubicBezTo>
                  <a:pt x="3211717" y="210493"/>
                  <a:pt x="3232088" y="216529"/>
                  <a:pt x="3250195" y="217283"/>
                </a:cubicBezTo>
                <a:cubicBezTo>
                  <a:pt x="3268302" y="218038"/>
                  <a:pt x="3309042" y="217283"/>
                  <a:pt x="3309042" y="217283"/>
                </a:cubicBezTo>
                <a:cubicBezTo>
                  <a:pt x="3326394" y="217283"/>
                  <a:pt x="3346010" y="218038"/>
                  <a:pt x="3354309" y="217283"/>
                </a:cubicBezTo>
                <a:cubicBezTo>
                  <a:pt x="3362608" y="216529"/>
                  <a:pt x="3349028" y="214265"/>
                  <a:pt x="3358836" y="212756"/>
                </a:cubicBezTo>
                <a:cubicBezTo>
                  <a:pt x="3368644" y="211247"/>
                  <a:pt x="3398822" y="212001"/>
                  <a:pt x="3413157" y="208229"/>
                </a:cubicBezTo>
                <a:cubicBezTo>
                  <a:pt x="3427492" y="204457"/>
                  <a:pt x="3433527" y="193140"/>
                  <a:pt x="3444844" y="190122"/>
                </a:cubicBezTo>
                <a:cubicBezTo>
                  <a:pt x="3456161" y="187104"/>
                  <a:pt x="3471250" y="192385"/>
                  <a:pt x="3481058" y="190122"/>
                </a:cubicBezTo>
                <a:cubicBezTo>
                  <a:pt x="3490866" y="187859"/>
                  <a:pt x="3496148" y="179560"/>
                  <a:pt x="3503692" y="176542"/>
                </a:cubicBezTo>
                <a:cubicBezTo>
                  <a:pt x="3511236" y="173524"/>
                  <a:pt x="3515008" y="175788"/>
                  <a:pt x="3526325" y="172016"/>
                </a:cubicBezTo>
                <a:cubicBezTo>
                  <a:pt x="3537642" y="168244"/>
                  <a:pt x="3556504" y="156927"/>
                  <a:pt x="3571593" y="153909"/>
                </a:cubicBezTo>
                <a:cubicBezTo>
                  <a:pt x="3586682" y="150891"/>
                  <a:pt x="3616860" y="153909"/>
                  <a:pt x="3616860" y="153909"/>
                </a:cubicBezTo>
                <a:lnTo>
                  <a:pt x="3779822" y="158435"/>
                </a:lnTo>
                <a:cubicBezTo>
                  <a:pt x="3815281" y="159189"/>
                  <a:pt x="3814527" y="159189"/>
                  <a:pt x="3829616" y="158435"/>
                </a:cubicBezTo>
                <a:cubicBezTo>
                  <a:pt x="3844705" y="157681"/>
                  <a:pt x="3860549" y="155418"/>
                  <a:pt x="3870357" y="153909"/>
                </a:cubicBezTo>
                <a:cubicBezTo>
                  <a:pt x="3880165" y="152400"/>
                  <a:pt x="3883183" y="150891"/>
                  <a:pt x="3888464" y="149382"/>
                </a:cubicBezTo>
                <a:cubicBezTo>
                  <a:pt x="3893745" y="147873"/>
                  <a:pt x="3890727" y="147873"/>
                  <a:pt x="3902044" y="144855"/>
                </a:cubicBezTo>
                <a:cubicBezTo>
                  <a:pt x="3913361" y="141837"/>
                  <a:pt x="3941276" y="132784"/>
                  <a:pt x="3956365" y="131275"/>
                </a:cubicBezTo>
                <a:cubicBezTo>
                  <a:pt x="3971454" y="129766"/>
                  <a:pt x="3981262" y="136556"/>
                  <a:pt x="3992579" y="135802"/>
                </a:cubicBezTo>
                <a:cubicBezTo>
                  <a:pt x="4003896" y="135048"/>
                  <a:pt x="4024266" y="126748"/>
                  <a:pt x="4024266" y="126748"/>
                </a:cubicBezTo>
                <a:cubicBezTo>
                  <a:pt x="4034828" y="123730"/>
                  <a:pt x="4043127" y="120713"/>
                  <a:pt x="4055953" y="117695"/>
                </a:cubicBezTo>
                <a:cubicBezTo>
                  <a:pt x="4068779" y="114677"/>
                  <a:pt x="4086885" y="110904"/>
                  <a:pt x="4101220" y="108641"/>
                </a:cubicBezTo>
                <a:cubicBezTo>
                  <a:pt x="4115555" y="106378"/>
                  <a:pt x="4130644" y="104869"/>
                  <a:pt x="4141961" y="104115"/>
                </a:cubicBezTo>
                <a:cubicBezTo>
                  <a:pt x="4153278" y="103361"/>
                  <a:pt x="4169121" y="104115"/>
                  <a:pt x="4169121" y="104115"/>
                </a:cubicBezTo>
                <a:cubicBezTo>
                  <a:pt x="4178929" y="104115"/>
                  <a:pt x="4186473" y="104869"/>
                  <a:pt x="4200808" y="104115"/>
                </a:cubicBezTo>
                <a:cubicBezTo>
                  <a:pt x="4215143" y="103361"/>
                  <a:pt x="4240794" y="100342"/>
                  <a:pt x="4255129" y="99588"/>
                </a:cubicBezTo>
                <a:cubicBezTo>
                  <a:pt x="4269464" y="98834"/>
                  <a:pt x="4273236" y="101097"/>
                  <a:pt x="4286816" y="99588"/>
                </a:cubicBezTo>
                <a:cubicBezTo>
                  <a:pt x="4300396" y="98079"/>
                  <a:pt x="4324539" y="94306"/>
                  <a:pt x="4336610" y="90534"/>
                </a:cubicBezTo>
                <a:cubicBezTo>
                  <a:pt x="4348681" y="86762"/>
                  <a:pt x="4349436" y="79217"/>
                  <a:pt x="4359244" y="76954"/>
                </a:cubicBezTo>
                <a:cubicBezTo>
                  <a:pt x="4369052" y="74691"/>
                  <a:pt x="4395458" y="76954"/>
                  <a:pt x="4395458" y="76954"/>
                </a:cubicBezTo>
                <a:cubicBezTo>
                  <a:pt x="4408284" y="76954"/>
                  <a:pt x="4424881" y="79972"/>
                  <a:pt x="4436198" y="76954"/>
                </a:cubicBezTo>
                <a:cubicBezTo>
                  <a:pt x="4447515" y="73936"/>
                  <a:pt x="4452797" y="61865"/>
                  <a:pt x="4463359" y="58847"/>
                </a:cubicBezTo>
                <a:cubicBezTo>
                  <a:pt x="4473921" y="55829"/>
                  <a:pt x="4489011" y="60356"/>
                  <a:pt x="4499573" y="58847"/>
                </a:cubicBezTo>
                <a:cubicBezTo>
                  <a:pt x="4510135" y="57338"/>
                  <a:pt x="4515416" y="52057"/>
                  <a:pt x="4526733" y="49794"/>
                </a:cubicBezTo>
                <a:cubicBezTo>
                  <a:pt x="4538050" y="47531"/>
                  <a:pt x="4553894" y="46022"/>
                  <a:pt x="4567474" y="45267"/>
                </a:cubicBezTo>
                <a:cubicBezTo>
                  <a:pt x="4581054" y="44513"/>
                  <a:pt x="4596897" y="47530"/>
                  <a:pt x="4608214" y="45267"/>
                </a:cubicBezTo>
                <a:cubicBezTo>
                  <a:pt x="4619531" y="43004"/>
                  <a:pt x="4635375" y="31687"/>
                  <a:pt x="4635375" y="31687"/>
                </a:cubicBezTo>
                <a:lnTo>
                  <a:pt x="4653482" y="22633"/>
                </a:lnTo>
                <a:cubicBezTo>
                  <a:pt x="4659518" y="19615"/>
                  <a:pt x="4661027" y="16598"/>
                  <a:pt x="4671589" y="13580"/>
                </a:cubicBezTo>
                <a:cubicBezTo>
                  <a:pt x="4682151" y="10562"/>
                  <a:pt x="4704030" y="6035"/>
                  <a:pt x="4716856" y="4526"/>
                </a:cubicBezTo>
                <a:cubicBezTo>
                  <a:pt x="4729682" y="3017"/>
                  <a:pt x="4748543" y="4526"/>
                  <a:pt x="4748543" y="4526"/>
                </a:cubicBezTo>
                <a:lnTo>
                  <a:pt x="4771177" y="4526"/>
                </a:lnTo>
                <a:cubicBezTo>
                  <a:pt x="4776458" y="4526"/>
                  <a:pt x="4776458" y="5280"/>
                  <a:pt x="4780230" y="4526"/>
                </a:cubicBezTo>
                <a:cubicBezTo>
                  <a:pt x="4784002" y="3772"/>
                  <a:pt x="4788529" y="0"/>
                  <a:pt x="4793810" y="0"/>
                </a:cubicBezTo>
                <a:cubicBezTo>
                  <a:pt x="4799091" y="0"/>
                  <a:pt x="4804372" y="3772"/>
                  <a:pt x="4811917" y="4526"/>
                </a:cubicBezTo>
                <a:cubicBezTo>
                  <a:pt x="4819462" y="5280"/>
                  <a:pt x="4829270" y="4903"/>
                  <a:pt x="4839078" y="4526"/>
                </a:cubicBezTo>
              </a:path>
            </a:pathLst>
          </a:custGeom>
          <a:noFill/>
          <a:ln w="254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1969129" y="1891420"/>
            <a:ext cx="4839077" cy="1272766"/>
          </a:xfrm>
          <a:custGeom>
            <a:avLst/>
            <a:gdLst>
              <a:gd name="connsiteX0" fmla="*/ 0 w 4839077"/>
              <a:gd name="connsiteY0" fmla="*/ 1272766 h 1272766"/>
              <a:gd name="connsiteX1" fmla="*/ 99588 w 4839077"/>
              <a:gd name="connsiteY1" fmla="*/ 1254659 h 1272766"/>
              <a:gd name="connsiteX2" fmla="*/ 149382 w 4839077"/>
              <a:gd name="connsiteY2" fmla="*/ 1222972 h 1272766"/>
              <a:gd name="connsiteX3" fmla="*/ 199176 w 4839077"/>
              <a:gd name="connsiteY3" fmla="*/ 1209392 h 1272766"/>
              <a:gd name="connsiteX4" fmla="*/ 239917 w 4839077"/>
              <a:gd name="connsiteY4" fmla="*/ 1195812 h 1272766"/>
              <a:gd name="connsiteX5" fmla="*/ 289711 w 4839077"/>
              <a:gd name="connsiteY5" fmla="*/ 1164125 h 1272766"/>
              <a:gd name="connsiteX6" fmla="*/ 330451 w 4839077"/>
              <a:gd name="connsiteY6" fmla="*/ 1150544 h 1272766"/>
              <a:gd name="connsiteX7" fmla="*/ 393825 w 4839077"/>
              <a:gd name="connsiteY7" fmla="*/ 1127911 h 1272766"/>
              <a:gd name="connsiteX8" fmla="*/ 430039 w 4839077"/>
              <a:gd name="connsiteY8" fmla="*/ 1118857 h 1272766"/>
              <a:gd name="connsiteX9" fmla="*/ 448146 w 4839077"/>
              <a:gd name="connsiteY9" fmla="*/ 1096224 h 1272766"/>
              <a:gd name="connsiteX10" fmla="*/ 479833 w 4839077"/>
              <a:gd name="connsiteY10" fmla="*/ 1087170 h 1272766"/>
              <a:gd name="connsiteX11" fmla="*/ 506994 w 4839077"/>
              <a:gd name="connsiteY11" fmla="*/ 1069063 h 1272766"/>
              <a:gd name="connsiteX12" fmla="*/ 556788 w 4839077"/>
              <a:gd name="connsiteY12" fmla="*/ 1055483 h 1272766"/>
              <a:gd name="connsiteX13" fmla="*/ 611109 w 4839077"/>
              <a:gd name="connsiteY13" fmla="*/ 1028323 h 1272766"/>
              <a:gd name="connsiteX14" fmla="*/ 633742 w 4839077"/>
              <a:gd name="connsiteY14" fmla="*/ 1014742 h 1272766"/>
              <a:gd name="connsiteX15" fmla="*/ 669956 w 4839077"/>
              <a:gd name="connsiteY15" fmla="*/ 992109 h 1272766"/>
              <a:gd name="connsiteX16" fmla="*/ 710697 w 4839077"/>
              <a:gd name="connsiteY16" fmla="*/ 978529 h 1272766"/>
              <a:gd name="connsiteX17" fmla="*/ 760491 w 4839077"/>
              <a:gd name="connsiteY17" fmla="*/ 974002 h 1272766"/>
              <a:gd name="connsiteX18" fmla="*/ 801231 w 4839077"/>
              <a:gd name="connsiteY18" fmla="*/ 951368 h 1272766"/>
              <a:gd name="connsiteX19" fmla="*/ 851025 w 4839077"/>
              <a:gd name="connsiteY19" fmla="*/ 937788 h 1272766"/>
              <a:gd name="connsiteX20" fmla="*/ 905346 w 4839077"/>
              <a:gd name="connsiteY20" fmla="*/ 933261 h 1272766"/>
              <a:gd name="connsiteX21" fmla="*/ 941560 w 4839077"/>
              <a:gd name="connsiteY21" fmla="*/ 928734 h 1272766"/>
              <a:gd name="connsiteX22" fmla="*/ 986827 w 4839077"/>
              <a:gd name="connsiteY22" fmla="*/ 919681 h 1272766"/>
              <a:gd name="connsiteX23" fmla="*/ 1018515 w 4839077"/>
              <a:gd name="connsiteY23" fmla="*/ 901574 h 1272766"/>
              <a:gd name="connsiteX24" fmla="*/ 1041148 w 4839077"/>
              <a:gd name="connsiteY24" fmla="*/ 874414 h 1272766"/>
              <a:gd name="connsiteX25" fmla="*/ 1063782 w 4839077"/>
              <a:gd name="connsiteY25" fmla="*/ 856307 h 1272766"/>
              <a:gd name="connsiteX26" fmla="*/ 1104522 w 4839077"/>
              <a:gd name="connsiteY26" fmla="*/ 847253 h 1272766"/>
              <a:gd name="connsiteX27" fmla="*/ 1136210 w 4839077"/>
              <a:gd name="connsiteY27" fmla="*/ 842727 h 1272766"/>
              <a:gd name="connsiteX28" fmla="*/ 1158843 w 4839077"/>
              <a:gd name="connsiteY28" fmla="*/ 820093 h 1272766"/>
              <a:gd name="connsiteX29" fmla="*/ 1158843 w 4839077"/>
              <a:gd name="connsiteY29" fmla="*/ 815566 h 1272766"/>
              <a:gd name="connsiteX30" fmla="*/ 1186004 w 4839077"/>
              <a:gd name="connsiteY30" fmla="*/ 801986 h 1272766"/>
              <a:gd name="connsiteX31" fmla="*/ 1262958 w 4839077"/>
              <a:gd name="connsiteY31" fmla="*/ 792932 h 1272766"/>
              <a:gd name="connsiteX32" fmla="*/ 1308225 w 4839077"/>
              <a:gd name="connsiteY32" fmla="*/ 797459 h 1272766"/>
              <a:gd name="connsiteX33" fmla="*/ 1344439 w 4839077"/>
              <a:gd name="connsiteY33" fmla="*/ 783879 h 1272766"/>
              <a:gd name="connsiteX34" fmla="*/ 1362546 w 4839077"/>
              <a:gd name="connsiteY34" fmla="*/ 770299 h 1272766"/>
              <a:gd name="connsiteX35" fmla="*/ 1394233 w 4839077"/>
              <a:gd name="connsiteY35" fmla="*/ 747665 h 1272766"/>
              <a:gd name="connsiteX36" fmla="*/ 1425921 w 4839077"/>
              <a:gd name="connsiteY36" fmla="*/ 734085 h 1272766"/>
              <a:gd name="connsiteX37" fmla="*/ 1448554 w 4839077"/>
              <a:gd name="connsiteY37" fmla="*/ 720505 h 1272766"/>
              <a:gd name="connsiteX38" fmla="*/ 1475715 w 4839077"/>
              <a:gd name="connsiteY38" fmla="*/ 702398 h 1272766"/>
              <a:gd name="connsiteX39" fmla="*/ 1489295 w 4839077"/>
              <a:gd name="connsiteY39" fmla="*/ 697871 h 1272766"/>
              <a:gd name="connsiteX40" fmla="*/ 1516455 w 4839077"/>
              <a:gd name="connsiteY40" fmla="*/ 688818 h 1272766"/>
              <a:gd name="connsiteX41" fmla="*/ 1534562 w 4839077"/>
              <a:gd name="connsiteY41" fmla="*/ 679764 h 1272766"/>
              <a:gd name="connsiteX42" fmla="*/ 1570776 w 4839077"/>
              <a:gd name="connsiteY42" fmla="*/ 661657 h 1272766"/>
              <a:gd name="connsiteX43" fmla="*/ 1593410 w 4839077"/>
              <a:gd name="connsiteY43" fmla="*/ 652604 h 1272766"/>
              <a:gd name="connsiteX44" fmla="*/ 1620570 w 4839077"/>
              <a:gd name="connsiteY44" fmla="*/ 652604 h 1272766"/>
              <a:gd name="connsiteX45" fmla="*/ 1647730 w 4839077"/>
              <a:gd name="connsiteY45" fmla="*/ 643550 h 1272766"/>
              <a:gd name="connsiteX46" fmla="*/ 1692998 w 4839077"/>
              <a:gd name="connsiteY46" fmla="*/ 620917 h 1272766"/>
              <a:gd name="connsiteX47" fmla="*/ 1738265 w 4839077"/>
              <a:gd name="connsiteY47" fmla="*/ 611863 h 1272766"/>
              <a:gd name="connsiteX48" fmla="*/ 1760899 w 4839077"/>
              <a:gd name="connsiteY48" fmla="*/ 598283 h 1272766"/>
              <a:gd name="connsiteX49" fmla="*/ 1828800 w 4839077"/>
              <a:gd name="connsiteY49" fmla="*/ 598283 h 1272766"/>
              <a:gd name="connsiteX50" fmla="*/ 1851433 w 4839077"/>
              <a:gd name="connsiteY50" fmla="*/ 584703 h 1272766"/>
              <a:gd name="connsiteX51" fmla="*/ 1896701 w 4839077"/>
              <a:gd name="connsiteY51" fmla="*/ 571123 h 1272766"/>
              <a:gd name="connsiteX52" fmla="*/ 1955548 w 4839077"/>
              <a:gd name="connsiteY52" fmla="*/ 553016 h 1272766"/>
              <a:gd name="connsiteX53" fmla="*/ 2032503 w 4839077"/>
              <a:gd name="connsiteY53" fmla="*/ 534909 h 1272766"/>
              <a:gd name="connsiteX54" fmla="*/ 2077770 w 4839077"/>
              <a:gd name="connsiteY54" fmla="*/ 521329 h 1272766"/>
              <a:gd name="connsiteX55" fmla="*/ 2100404 w 4839077"/>
              <a:gd name="connsiteY55" fmla="*/ 521329 h 1272766"/>
              <a:gd name="connsiteX56" fmla="*/ 2136618 w 4839077"/>
              <a:gd name="connsiteY56" fmla="*/ 521329 h 1272766"/>
              <a:gd name="connsiteX57" fmla="*/ 2186412 w 4839077"/>
              <a:gd name="connsiteY57" fmla="*/ 516802 h 1272766"/>
              <a:gd name="connsiteX58" fmla="*/ 2209045 w 4839077"/>
              <a:gd name="connsiteY58" fmla="*/ 507748 h 1272766"/>
              <a:gd name="connsiteX59" fmla="*/ 2240732 w 4839077"/>
              <a:gd name="connsiteY59" fmla="*/ 489641 h 1272766"/>
              <a:gd name="connsiteX60" fmla="*/ 2299580 w 4839077"/>
              <a:gd name="connsiteY60" fmla="*/ 467008 h 1272766"/>
              <a:gd name="connsiteX61" fmla="*/ 2344847 w 4839077"/>
              <a:gd name="connsiteY61" fmla="*/ 471534 h 1272766"/>
              <a:gd name="connsiteX62" fmla="*/ 2390115 w 4839077"/>
              <a:gd name="connsiteY62" fmla="*/ 457954 h 1272766"/>
              <a:gd name="connsiteX63" fmla="*/ 2417275 w 4839077"/>
              <a:gd name="connsiteY63" fmla="*/ 453428 h 1272766"/>
              <a:gd name="connsiteX64" fmla="*/ 2439909 w 4839077"/>
              <a:gd name="connsiteY64" fmla="*/ 444374 h 1272766"/>
              <a:gd name="connsiteX65" fmla="*/ 2453489 w 4839077"/>
              <a:gd name="connsiteY65" fmla="*/ 430794 h 1272766"/>
              <a:gd name="connsiteX66" fmla="*/ 2476122 w 4839077"/>
              <a:gd name="connsiteY66" fmla="*/ 417214 h 1272766"/>
              <a:gd name="connsiteX67" fmla="*/ 2557604 w 4839077"/>
              <a:gd name="connsiteY67" fmla="*/ 408160 h 1272766"/>
              <a:gd name="connsiteX68" fmla="*/ 2630031 w 4839077"/>
              <a:gd name="connsiteY68" fmla="*/ 390053 h 1272766"/>
              <a:gd name="connsiteX69" fmla="*/ 2679825 w 4839077"/>
              <a:gd name="connsiteY69" fmla="*/ 376473 h 1272766"/>
              <a:gd name="connsiteX70" fmla="*/ 2716039 w 4839077"/>
              <a:gd name="connsiteY70" fmla="*/ 371946 h 1272766"/>
              <a:gd name="connsiteX71" fmla="*/ 2815627 w 4839077"/>
              <a:gd name="connsiteY71" fmla="*/ 349313 h 1272766"/>
              <a:gd name="connsiteX72" fmla="*/ 2883528 w 4839077"/>
              <a:gd name="connsiteY72" fmla="*/ 335732 h 1272766"/>
              <a:gd name="connsiteX73" fmla="*/ 2928796 w 4839077"/>
              <a:gd name="connsiteY73" fmla="*/ 331206 h 1272766"/>
              <a:gd name="connsiteX74" fmla="*/ 2960483 w 4839077"/>
              <a:gd name="connsiteY74" fmla="*/ 317626 h 1272766"/>
              <a:gd name="connsiteX75" fmla="*/ 3037437 w 4839077"/>
              <a:gd name="connsiteY75" fmla="*/ 308572 h 1272766"/>
              <a:gd name="connsiteX76" fmla="*/ 3091758 w 4839077"/>
              <a:gd name="connsiteY76" fmla="*/ 304045 h 1272766"/>
              <a:gd name="connsiteX77" fmla="*/ 3141552 w 4839077"/>
              <a:gd name="connsiteY77" fmla="*/ 299519 h 1272766"/>
              <a:gd name="connsiteX78" fmla="*/ 3186820 w 4839077"/>
              <a:gd name="connsiteY78" fmla="*/ 299519 h 1272766"/>
              <a:gd name="connsiteX79" fmla="*/ 3236614 w 4839077"/>
              <a:gd name="connsiteY79" fmla="*/ 294992 h 1272766"/>
              <a:gd name="connsiteX80" fmla="*/ 3272827 w 4839077"/>
              <a:gd name="connsiteY80" fmla="*/ 294992 h 1272766"/>
              <a:gd name="connsiteX81" fmla="*/ 3290934 w 4839077"/>
              <a:gd name="connsiteY81" fmla="*/ 272358 h 1272766"/>
              <a:gd name="connsiteX82" fmla="*/ 3322621 w 4839077"/>
              <a:gd name="connsiteY82" fmla="*/ 267831 h 1272766"/>
              <a:gd name="connsiteX83" fmla="*/ 3367889 w 4839077"/>
              <a:gd name="connsiteY83" fmla="*/ 258778 h 1272766"/>
              <a:gd name="connsiteX84" fmla="*/ 3385996 w 4839077"/>
              <a:gd name="connsiteY84" fmla="*/ 245198 h 1272766"/>
              <a:gd name="connsiteX85" fmla="*/ 3417683 w 4839077"/>
              <a:gd name="connsiteY85" fmla="*/ 240671 h 1272766"/>
              <a:gd name="connsiteX86" fmla="*/ 3444843 w 4839077"/>
              <a:gd name="connsiteY86" fmla="*/ 236144 h 1272766"/>
              <a:gd name="connsiteX87" fmla="*/ 3508218 w 4839077"/>
              <a:gd name="connsiteY87" fmla="*/ 236144 h 1272766"/>
              <a:gd name="connsiteX88" fmla="*/ 3580645 w 4839077"/>
              <a:gd name="connsiteY88" fmla="*/ 236144 h 1272766"/>
              <a:gd name="connsiteX89" fmla="*/ 3621386 w 4839077"/>
              <a:gd name="connsiteY89" fmla="*/ 236144 h 1272766"/>
              <a:gd name="connsiteX90" fmla="*/ 3653073 w 4839077"/>
              <a:gd name="connsiteY90" fmla="*/ 227091 h 1272766"/>
              <a:gd name="connsiteX91" fmla="*/ 3702867 w 4839077"/>
              <a:gd name="connsiteY91" fmla="*/ 227091 h 1272766"/>
              <a:gd name="connsiteX92" fmla="*/ 3793402 w 4839077"/>
              <a:gd name="connsiteY92" fmla="*/ 222564 h 1272766"/>
              <a:gd name="connsiteX93" fmla="*/ 3829616 w 4839077"/>
              <a:gd name="connsiteY93" fmla="*/ 222564 h 1272766"/>
              <a:gd name="connsiteX94" fmla="*/ 3902043 w 4839077"/>
              <a:gd name="connsiteY94" fmla="*/ 195404 h 1272766"/>
              <a:gd name="connsiteX95" fmla="*/ 3983524 w 4839077"/>
              <a:gd name="connsiteY95" fmla="*/ 168243 h 1272766"/>
              <a:gd name="connsiteX96" fmla="*/ 4024265 w 4839077"/>
              <a:gd name="connsiteY96" fmla="*/ 150136 h 1272766"/>
              <a:gd name="connsiteX97" fmla="*/ 4092166 w 4839077"/>
              <a:gd name="connsiteY97" fmla="*/ 127503 h 1272766"/>
              <a:gd name="connsiteX98" fmla="*/ 4123853 w 4839077"/>
              <a:gd name="connsiteY98" fmla="*/ 127503 h 1272766"/>
              <a:gd name="connsiteX99" fmla="*/ 4137433 w 4839077"/>
              <a:gd name="connsiteY99" fmla="*/ 109396 h 1272766"/>
              <a:gd name="connsiteX100" fmla="*/ 4187227 w 4839077"/>
              <a:gd name="connsiteY100" fmla="*/ 104869 h 1272766"/>
              <a:gd name="connsiteX101" fmla="*/ 4255128 w 4839077"/>
              <a:gd name="connsiteY101" fmla="*/ 95816 h 1272766"/>
              <a:gd name="connsiteX102" fmla="*/ 4309449 w 4839077"/>
              <a:gd name="connsiteY102" fmla="*/ 95816 h 1272766"/>
              <a:gd name="connsiteX103" fmla="*/ 4327556 w 4839077"/>
              <a:gd name="connsiteY103" fmla="*/ 91289 h 1272766"/>
              <a:gd name="connsiteX104" fmla="*/ 4341136 w 4839077"/>
              <a:gd name="connsiteY104" fmla="*/ 82235 h 1272766"/>
              <a:gd name="connsiteX105" fmla="*/ 4372823 w 4839077"/>
              <a:gd name="connsiteY105" fmla="*/ 64129 h 1272766"/>
              <a:gd name="connsiteX106" fmla="*/ 4422618 w 4839077"/>
              <a:gd name="connsiteY106" fmla="*/ 64129 h 1272766"/>
              <a:gd name="connsiteX107" fmla="*/ 4454305 w 4839077"/>
              <a:gd name="connsiteY107" fmla="*/ 55075 h 1272766"/>
              <a:gd name="connsiteX108" fmla="*/ 4476938 w 4839077"/>
              <a:gd name="connsiteY108" fmla="*/ 46022 h 1272766"/>
              <a:gd name="connsiteX109" fmla="*/ 4513152 w 4839077"/>
              <a:gd name="connsiteY109" fmla="*/ 41495 h 1272766"/>
              <a:gd name="connsiteX110" fmla="*/ 4544839 w 4839077"/>
              <a:gd name="connsiteY110" fmla="*/ 32441 h 1272766"/>
              <a:gd name="connsiteX111" fmla="*/ 4585580 w 4839077"/>
              <a:gd name="connsiteY111" fmla="*/ 32441 h 1272766"/>
              <a:gd name="connsiteX112" fmla="*/ 4626321 w 4839077"/>
              <a:gd name="connsiteY112" fmla="*/ 32441 h 1272766"/>
              <a:gd name="connsiteX113" fmla="*/ 4644427 w 4839077"/>
              <a:gd name="connsiteY113" fmla="*/ 18861 h 1272766"/>
              <a:gd name="connsiteX114" fmla="*/ 4676115 w 4839077"/>
              <a:gd name="connsiteY114" fmla="*/ 14334 h 1272766"/>
              <a:gd name="connsiteX115" fmla="*/ 4725909 w 4839077"/>
              <a:gd name="connsiteY115" fmla="*/ 9808 h 1272766"/>
              <a:gd name="connsiteX116" fmla="*/ 4734962 w 4839077"/>
              <a:gd name="connsiteY116" fmla="*/ 5281 h 1272766"/>
              <a:gd name="connsiteX117" fmla="*/ 4784756 w 4839077"/>
              <a:gd name="connsiteY117" fmla="*/ 754 h 1272766"/>
              <a:gd name="connsiteX118" fmla="*/ 4811917 w 4839077"/>
              <a:gd name="connsiteY118" fmla="*/ 754 h 1272766"/>
              <a:gd name="connsiteX119" fmla="*/ 4830023 w 4839077"/>
              <a:gd name="connsiteY119" fmla="*/ 754 h 1272766"/>
              <a:gd name="connsiteX120" fmla="*/ 4839077 w 4839077"/>
              <a:gd name="connsiteY120" fmla="*/ 5281 h 127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839077" h="1272766">
                <a:moveTo>
                  <a:pt x="0" y="1272766"/>
                </a:moveTo>
                <a:cubicBezTo>
                  <a:pt x="37345" y="1267862"/>
                  <a:pt x="74691" y="1262958"/>
                  <a:pt x="99588" y="1254659"/>
                </a:cubicBezTo>
                <a:cubicBezTo>
                  <a:pt x="124485" y="1246360"/>
                  <a:pt x="132784" y="1230516"/>
                  <a:pt x="149382" y="1222972"/>
                </a:cubicBezTo>
                <a:cubicBezTo>
                  <a:pt x="165980" y="1215428"/>
                  <a:pt x="184087" y="1213919"/>
                  <a:pt x="199176" y="1209392"/>
                </a:cubicBezTo>
                <a:cubicBezTo>
                  <a:pt x="214265" y="1204865"/>
                  <a:pt x="224828" y="1203356"/>
                  <a:pt x="239917" y="1195812"/>
                </a:cubicBezTo>
                <a:cubicBezTo>
                  <a:pt x="255006" y="1188268"/>
                  <a:pt x="274622" y="1171670"/>
                  <a:pt x="289711" y="1164125"/>
                </a:cubicBezTo>
                <a:cubicBezTo>
                  <a:pt x="304800" y="1156580"/>
                  <a:pt x="330451" y="1150544"/>
                  <a:pt x="330451" y="1150544"/>
                </a:cubicBezTo>
                <a:cubicBezTo>
                  <a:pt x="347803" y="1144508"/>
                  <a:pt x="377227" y="1133192"/>
                  <a:pt x="393825" y="1127911"/>
                </a:cubicBezTo>
                <a:cubicBezTo>
                  <a:pt x="410423" y="1122630"/>
                  <a:pt x="420986" y="1124138"/>
                  <a:pt x="430039" y="1118857"/>
                </a:cubicBezTo>
                <a:cubicBezTo>
                  <a:pt x="439093" y="1113576"/>
                  <a:pt x="439847" y="1101505"/>
                  <a:pt x="448146" y="1096224"/>
                </a:cubicBezTo>
                <a:cubicBezTo>
                  <a:pt x="456445" y="1090943"/>
                  <a:pt x="470025" y="1091697"/>
                  <a:pt x="479833" y="1087170"/>
                </a:cubicBezTo>
                <a:cubicBezTo>
                  <a:pt x="489641" y="1082643"/>
                  <a:pt x="494168" y="1074344"/>
                  <a:pt x="506994" y="1069063"/>
                </a:cubicBezTo>
                <a:cubicBezTo>
                  <a:pt x="519820" y="1063782"/>
                  <a:pt x="539436" y="1062273"/>
                  <a:pt x="556788" y="1055483"/>
                </a:cubicBezTo>
                <a:cubicBezTo>
                  <a:pt x="574141" y="1048693"/>
                  <a:pt x="598283" y="1035113"/>
                  <a:pt x="611109" y="1028323"/>
                </a:cubicBezTo>
                <a:cubicBezTo>
                  <a:pt x="623935" y="1021533"/>
                  <a:pt x="633742" y="1014742"/>
                  <a:pt x="633742" y="1014742"/>
                </a:cubicBezTo>
                <a:cubicBezTo>
                  <a:pt x="643550" y="1008706"/>
                  <a:pt x="657130" y="998144"/>
                  <a:pt x="669956" y="992109"/>
                </a:cubicBezTo>
                <a:cubicBezTo>
                  <a:pt x="682782" y="986074"/>
                  <a:pt x="695608" y="981547"/>
                  <a:pt x="710697" y="978529"/>
                </a:cubicBezTo>
                <a:cubicBezTo>
                  <a:pt x="725786" y="975511"/>
                  <a:pt x="745402" y="978529"/>
                  <a:pt x="760491" y="974002"/>
                </a:cubicBezTo>
                <a:cubicBezTo>
                  <a:pt x="775580" y="969475"/>
                  <a:pt x="786142" y="957404"/>
                  <a:pt x="801231" y="951368"/>
                </a:cubicBezTo>
                <a:cubicBezTo>
                  <a:pt x="816320" y="945332"/>
                  <a:pt x="833673" y="940806"/>
                  <a:pt x="851025" y="937788"/>
                </a:cubicBezTo>
                <a:cubicBezTo>
                  <a:pt x="868377" y="934770"/>
                  <a:pt x="890257" y="934770"/>
                  <a:pt x="905346" y="933261"/>
                </a:cubicBezTo>
                <a:cubicBezTo>
                  <a:pt x="920435" y="931752"/>
                  <a:pt x="927980" y="930997"/>
                  <a:pt x="941560" y="928734"/>
                </a:cubicBezTo>
                <a:cubicBezTo>
                  <a:pt x="955140" y="926471"/>
                  <a:pt x="974001" y="924208"/>
                  <a:pt x="986827" y="919681"/>
                </a:cubicBezTo>
                <a:cubicBezTo>
                  <a:pt x="999653" y="915154"/>
                  <a:pt x="1009462" y="909118"/>
                  <a:pt x="1018515" y="901574"/>
                </a:cubicBezTo>
                <a:cubicBezTo>
                  <a:pt x="1027568" y="894030"/>
                  <a:pt x="1033604" y="881958"/>
                  <a:pt x="1041148" y="874414"/>
                </a:cubicBezTo>
                <a:cubicBezTo>
                  <a:pt x="1048692" y="866870"/>
                  <a:pt x="1053220" y="860834"/>
                  <a:pt x="1063782" y="856307"/>
                </a:cubicBezTo>
                <a:cubicBezTo>
                  <a:pt x="1074344" y="851780"/>
                  <a:pt x="1092451" y="849516"/>
                  <a:pt x="1104522" y="847253"/>
                </a:cubicBezTo>
                <a:cubicBezTo>
                  <a:pt x="1116593" y="844990"/>
                  <a:pt x="1127157" y="847254"/>
                  <a:pt x="1136210" y="842727"/>
                </a:cubicBezTo>
                <a:cubicBezTo>
                  <a:pt x="1145263" y="838200"/>
                  <a:pt x="1155071" y="824620"/>
                  <a:pt x="1158843" y="820093"/>
                </a:cubicBezTo>
                <a:cubicBezTo>
                  <a:pt x="1162615" y="815566"/>
                  <a:pt x="1154316" y="818584"/>
                  <a:pt x="1158843" y="815566"/>
                </a:cubicBezTo>
                <a:cubicBezTo>
                  <a:pt x="1163370" y="812548"/>
                  <a:pt x="1168652" y="805758"/>
                  <a:pt x="1186004" y="801986"/>
                </a:cubicBezTo>
                <a:cubicBezTo>
                  <a:pt x="1203356" y="798214"/>
                  <a:pt x="1242588" y="793687"/>
                  <a:pt x="1262958" y="792932"/>
                </a:cubicBezTo>
                <a:cubicBezTo>
                  <a:pt x="1283328" y="792178"/>
                  <a:pt x="1294645" y="798968"/>
                  <a:pt x="1308225" y="797459"/>
                </a:cubicBezTo>
                <a:cubicBezTo>
                  <a:pt x="1321805" y="795950"/>
                  <a:pt x="1335386" y="788406"/>
                  <a:pt x="1344439" y="783879"/>
                </a:cubicBezTo>
                <a:cubicBezTo>
                  <a:pt x="1353492" y="779352"/>
                  <a:pt x="1354247" y="776335"/>
                  <a:pt x="1362546" y="770299"/>
                </a:cubicBezTo>
                <a:cubicBezTo>
                  <a:pt x="1370845" y="764263"/>
                  <a:pt x="1383671" y="753701"/>
                  <a:pt x="1394233" y="747665"/>
                </a:cubicBezTo>
                <a:cubicBezTo>
                  <a:pt x="1404795" y="741629"/>
                  <a:pt x="1416868" y="738612"/>
                  <a:pt x="1425921" y="734085"/>
                </a:cubicBezTo>
                <a:cubicBezTo>
                  <a:pt x="1434974" y="729558"/>
                  <a:pt x="1440255" y="725786"/>
                  <a:pt x="1448554" y="720505"/>
                </a:cubicBezTo>
                <a:cubicBezTo>
                  <a:pt x="1456853" y="715224"/>
                  <a:pt x="1468925" y="706170"/>
                  <a:pt x="1475715" y="702398"/>
                </a:cubicBezTo>
                <a:cubicBezTo>
                  <a:pt x="1482505" y="698626"/>
                  <a:pt x="1489295" y="697871"/>
                  <a:pt x="1489295" y="697871"/>
                </a:cubicBezTo>
                <a:cubicBezTo>
                  <a:pt x="1496085" y="695608"/>
                  <a:pt x="1508911" y="691836"/>
                  <a:pt x="1516455" y="688818"/>
                </a:cubicBezTo>
                <a:cubicBezTo>
                  <a:pt x="1523999" y="685800"/>
                  <a:pt x="1534562" y="679764"/>
                  <a:pt x="1534562" y="679764"/>
                </a:cubicBezTo>
                <a:cubicBezTo>
                  <a:pt x="1543616" y="675237"/>
                  <a:pt x="1560968" y="666184"/>
                  <a:pt x="1570776" y="661657"/>
                </a:cubicBezTo>
                <a:cubicBezTo>
                  <a:pt x="1580584" y="657130"/>
                  <a:pt x="1585111" y="654113"/>
                  <a:pt x="1593410" y="652604"/>
                </a:cubicBezTo>
                <a:cubicBezTo>
                  <a:pt x="1601709" y="651095"/>
                  <a:pt x="1611517" y="654113"/>
                  <a:pt x="1620570" y="652604"/>
                </a:cubicBezTo>
                <a:cubicBezTo>
                  <a:pt x="1629623" y="651095"/>
                  <a:pt x="1635659" y="648831"/>
                  <a:pt x="1647730" y="643550"/>
                </a:cubicBezTo>
                <a:cubicBezTo>
                  <a:pt x="1659801" y="638269"/>
                  <a:pt x="1677909" y="626198"/>
                  <a:pt x="1692998" y="620917"/>
                </a:cubicBezTo>
                <a:cubicBezTo>
                  <a:pt x="1708087" y="615636"/>
                  <a:pt x="1726948" y="615635"/>
                  <a:pt x="1738265" y="611863"/>
                </a:cubicBezTo>
                <a:cubicBezTo>
                  <a:pt x="1749582" y="608091"/>
                  <a:pt x="1745810" y="600546"/>
                  <a:pt x="1760899" y="598283"/>
                </a:cubicBezTo>
                <a:cubicBezTo>
                  <a:pt x="1775988" y="596020"/>
                  <a:pt x="1813711" y="600546"/>
                  <a:pt x="1828800" y="598283"/>
                </a:cubicBezTo>
                <a:cubicBezTo>
                  <a:pt x="1843889" y="596020"/>
                  <a:pt x="1840116" y="589230"/>
                  <a:pt x="1851433" y="584703"/>
                </a:cubicBezTo>
                <a:cubicBezTo>
                  <a:pt x="1862750" y="580176"/>
                  <a:pt x="1896701" y="571123"/>
                  <a:pt x="1896701" y="571123"/>
                </a:cubicBezTo>
                <a:cubicBezTo>
                  <a:pt x="1914053" y="565842"/>
                  <a:pt x="1932914" y="559052"/>
                  <a:pt x="1955548" y="553016"/>
                </a:cubicBezTo>
                <a:cubicBezTo>
                  <a:pt x="1978182" y="546980"/>
                  <a:pt x="2012133" y="540190"/>
                  <a:pt x="2032503" y="534909"/>
                </a:cubicBezTo>
                <a:cubicBezTo>
                  <a:pt x="2052873" y="529628"/>
                  <a:pt x="2066453" y="523592"/>
                  <a:pt x="2077770" y="521329"/>
                </a:cubicBezTo>
                <a:cubicBezTo>
                  <a:pt x="2089087" y="519066"/>
                  <a:pt x="2100404" y="521329"/>
                  <a:pt x="2100404" y="521329"/>
                </a:cubicBezTo>
                <a:cubicBezTo>
                  <a:pt x="2110212" y="521329"/>
                  <a:pt x="2122283" y="522083"/>
                  <a:pt x="2136618" y="521329"/>
                </a:cubicBezTo>
                <a:cubicBezTo>
                  <a:pt x="2150953" y="520575"/>
                  <a:pt x="2174341" y="519065"/>
                  <a:pt x="2186412" y="516802"/>
                </a:cubicBezTo>
                <a:cubicBezTo>
                  <a:pt x="2198483" y="514539"/>
                  <a:pt x="2199992" y="512275"/>
                  <a:pt x="2209045" y="507748"/>
                </a:cubicBezTo>
                <a:cubicBezTo>
                  <a:pt x="2218098" y="503221"/>
                  <a:pt x="2225643" y="496431"/>
                  <a:pt x="2240732" y="489641"/>
                </a:cubicBezTo>
                <a:cubicBezTo>
                  <a:pt x="2255821" y="482851"/>
                  <a:pt x="2282228" y="470026"/>
                  <a:pt x="2299580" y="467008"/>
                </a:cubicBezTo>
                <a:cubicBezTo>
                  <a:pt x="2316932" y="463990"/>
                  <a:pt x="2329758" y="473043"/>
                  <a:pt x="2344847" y="471534"/>
                </a:cubicBezTo>
                <a:cubicBezTo>
                  <a:pt x="2359936" y="470025"/>
                  <a:pt x="2378044" y="460972"/>
                  <a:pt x="2390115" y="457954"/>
                </a:cubicBezTo>
                <a:cubicBezTo>
                  <a:pt x="2402186" y="454936"/>
                  <a:pt x="2408976" y="455691"/>
                  <a:pt x="2417275" y="453428"/>
                </a:cubicBezTo>
                <a:cubicBezTo>
                  <a:pt x="2425574" y="451165"/>
                  <a:pt x="2433873" y="448146"/>
                  <a:pt x="2439909" y="444374"/>
                </a:cubicBezTo>
                <a:cubicBezTo>
                  <a:pt x="2445945" y="440602"/>
                  <a:pt x="2447454" y="435321"/>
                  <a:pt x="2453489" y="430794"/>
                </a:cubicBezTo>
                <a:cubicBezTo>
                  <a:pt x="2459524" y="426267"/>
                  <a:pt x="2458770" y="420986"/>
                  <a:pt x="2476122" y="417214"/>
                </a:cubicBezTo>
                <a:cubicBezTo>
                  <a:pt x="2493474" y="413442"/>
                  <a:pt x="2531952" y="412687"/>
                  <a:pt x="2557604" y="408160"/>
                </a:cubicBezTo>
                <a:cubicBezTo>
                  <a:pt x="2583256" y="403633"/>
                  <a:pt x="2609661" y="395334"/>
                  <a:pt x="2630031" y="390053"/>
                </a:cubicBezTo>
                <a:cubicBezTo>
                  <a:pt x="2650401" y="384772"/>
                  <a:pt x="2665490" y="379491"/>
                  <a:pt x="2679825" y="376473"/>
                </a:cubicBezTo>
                <a:cubicBezTo>
                  <a:pt x="2694160" y="373455"/>
                  <a:pt x="2693405" y="376473"/>
                  <a:pt x="2716039" y="371946"/>
                </a:cubicBezTo>
                <a:cubicBezTo>
                  <a:pt x="2738673" y="367419"/>
                  <a:pt x="2787712" y="355349"/>
                  <a:pt x="2815627" y="349313"/>
                </a:cubicBezTo>
                <a:cubicBezTo>
                  <a:pt x="2843542" y="343277"/>
                  <a:pt x="2864667" y="338750"/>
                  <a:pt x="2883528" y="335732"/>
                </a:cubicBezTo>
                <a:cubicBezTo>
                  <a:pt x="2902390" y="332714"/>
                  <a:pt x="2915970" y="334224"/>
                  <a:pt x="2928796" y="331206"/>
                </a:cubicBezTo>
                <a:cubicBezTo>
                  <a:pt x="2941622" y="328188"/>
                  <a:pt x="2942376" y="321398"/>
                  <a:pt x="2960483" y="317626"/>
                </a:cubicBezTo>
                <a:cubicBezTo>
                  <a:pt x="2978590" y="313854"/>
                  <a:pt x="3015558" y="310836"/>
                  <a:pt x="3037437" y="308572"/>
                </a:cubicBezTo>
                <a:cubicBezTo>
                  <a:pt x="3059316" y="306308"/>
                  <a:pt x="3091758" y="304045"/>
                  <a:pt x="3091758" y="304045"/>
                </a:cubicBezTo>
                <a:cubicBezTo>
                  <a:pt x="3109110" y="302536"/>
                  <a:pt x="3125708" y="300273"/>
                  <a:pt x="3141552" y="299519"/>
                </a:cubicBezTo>
                <a:cubicBezTo>
                  <a:pt x="3157396" y="298765"/>
                  <a:pt x="3170976" y="300274"/>
                  <a:pt x="3186820" y="299519"/>
                </a:cubicBezTo>
                <a:cubicBezTo>
                  <a:pt x="3202664" y="298765"/>
                  <a:pt x="3222280" y="295746"/>
                  <a:pt x="3236614" y="294992"/>
                </a:cubicBezTo>
                <a:cubicBezTo>
                  <a:pt x="3250948" y="294238"/>
                  <a:pt x="3263774" y="298764"/>
                  <a:pt x="3272827" y="294992"/>
                </a:cubicBezTo>
                <a:cubicBezTo>
                  <a:pt x="3281880" y="291220"/>
                  <a:pt x="3282635" y="276885"/>
                  <a:pt x="3290934" y="272358"/>
                </a:cubicBezTo>
                <a:cubicBezTo>
                  <a:pt x="3299233" y="267831"/>
                  <a:pt x="3309795" y="270094"/>
                  <a:pt x="3322621" y="267831"/>
                </a:cubicBezTo>
                <a:cubicBezTo>
                  <a:pt x="3335447" y="265568"/>
                  <a:pt x="3357327" y="262550"/>
                  <a:pt x="3367889" y="258778"/>
                </a:cubicBezTo>
                <a:cubicBezTo>
                  <a:pt x="3378451" y="255006"/>
                  <a:pt x="3377697" y="248216"/>
                  <a:pt x="3385996" y="245198"/>
                </a:cubicBezTo>
                <a:cubicBezTo>
                  <a:pt x="3394295" y="242180"/>
                  <a:pt x="3407875" y="242180"/>
                  <a:pt x="3417683" y="240671"/>
                </a:cubicBezTo>
                <a:cubicBezTo>
                  <a:pt x="3427491" y="239162"/>
                  <a:pt x="3429754" y="236898"/>
                  <a:pt x="3444843" y="236144"/>
                </a:cubicBezTo>
                <a:cubicBezTo>
                  <a:pt x="3459932" y="235390"/>
                  <a:pt x="3508218" y="236144"/>
                  <a:pt x="3508218" y="236144"/>
                </a:cubicBezTo>
                <a:lnTo>
                  <a:pt x="3580645" y="236144"/>
                </a:lnTo>
                <a:cubicBezTo>
                  <a:pt x="3599506" y="236144"/>
                  <a:pt x="3609315" y="237653"/>
                  <a:pt x="3621386" y="236144"/>
                </a:cubicBezTo>
                <a:cubicBezTo>
                  <a:pt x="3633457" y="234635"/>
                  <a:pt x="3639493" y="228600"/>
                  <a:pt x="3653073" y="227091"/>
                </a:cubicBezTo>
                <a:cubicBezTo>
                  <a:pt x="3666653" y="225582"/>
                  <a:pt x="3679479" y="227845"/>
                  <a:pt x="3702867" y="227091"/>
                </a:cubicBezTo>
                <a:cubicBezTo>
                  <a:pt x="3726255" y="226337"/>
                  <a:pt x="3772277" y="223319"/>
                  <a:pt x="3793402" y="222564"/>
                </a:cubicBezTo>
                <a:cubicBezTo>
                  <a:pt x="3814527" y="221810"/>
                  <a:pt x="3811509" y="227091"/>
                  <a:pt x="3829616" y="222564"/>
                </a:cubicBezTo>
                <a:cubicBezTo>
                  <a:pt x="3847723" y="218037"/>
                  <a:pt x="3876392" y="204458"/>
                  <a:pt x="3902043" y="195404"/>
                </a:cubicBezTo>
                <a:cubicBezTo>
                  <a:pt x="3927694" y="186351"/>
                  <a:pt x="3963154" y="175788"/>
                  <a:pt x="3983524" y="168243"/>
                </a:cubicBezTo>
                <a:cubicBezTo>
                  <a:pt x="4003894" y="160698"/>
                  <a:pt x="4006158" y="156926"/>
                  <a:pt x="4024265" y="150136"/>
                </a:cubicBezTo>
                <a:cubicBezTo>
                  <a:pt x="4042372" y="143346"/>
                  <a:pt x="4075568" y="131275"/>
                  <a:pt x="4092166" y="127503"/>
                </a:cubicBezTo>
                <a:cubicBezTo>
                  <a:pt x="4108764" y="123731"/>
                  <a:pt x="4116309" y="130521"/>
                  <a:pt x="4123853" y="127503"/>
                </a:cubicBezTo>
                <a:cubicBezTo>
                  <a:pt x="4131397" y="124485"/>
                  <a:pt x="4126871" y="113168"/>
                  <a:pt x="4137433" y="109396"/>
                </a:cubicBezTo>
                <a:cubicBezTo>
                  <a:pt x="4147995" y="105624"/>
                  <a:pt x="4167611" y="107132"/>
                  <a:pt x="4187227" y="104869"/>
                </a:cubicBezTo>
                <a:cubicBezTo>
                  <a:pt x="4206843" y="102606"/>
                  <a:pt x="4234758" y="97325"/>
                  <a:pt x="4255128" y="95816"/>
                </a:cubicBezTo>
                <a:cubicBezTo>
                  <a:pt x="4275498" y="94307"/>
                  <a:pt x="4297378" y="96570"/>
                  <a:pt x="4309449" y="95816"/>
                </a:cubicBezTo>
                <a:cubicBezTo>
                  <a:pt x="4321520" y="95062"/>
                  <a:pt x="4322275" y="93552"/>
                  <a:pt x="4327556" y="91289"/>
                </a:cubicBezTo>
                <a:cubicBezTo>
                  <a:pt x="4332837" y="89026"/>
                  <a:pt x="4333592" y="86762"/>
                  <a:pt x="4341136" y="82235"/>
                </a:cubicBezTo>
                <a:cubicBezTo>
                  <a:pt x="4348680" y="77708"/>
                  <a:pt x="4359243" y="67147"/>
                  <a:pt x="4372823" y="64129"/>
                </a:cubicBezTo>
                <a:cubicBezTo>
                  <a:pt x="4386403" y="61111"/>
                  <a:pt x="4409038" y="65638"/>
                  <a:pt x="4422618" y="64129"/>
                </a:cubicBezTo>
                <a:cubicBezTo>
                  <a:pt x="4436198" y="62620"/>
                  <a:pt x="4445252" y="58093"/>
                  <a:pt x="4454305" y="55075"/>
                </a:cubicBezTo>
                <a:cubicBezTo>
                  <a:pt x="4463358" y="52057"/>
                  <a:pt x="4467130" y="48285"/>
                  <a:pt x="4476938" y="46022"/>
                </a:cubicBezTo>
                <a:cubicBezTo>
                  <a:pt x="4486746" y="43759"/>
                  <a:pt x="4501835" y="43758"/>
                  <a:pt x="4513152" y="41495"/>
                </a:cubicBezTo>
                <a:cubicBezTo>
                  <a:pt x="4524469" y="39232"/>
                  <a:pt x="4532768" y="33950"/>
                  <a:pt x="4544839" y="32441"/>
                </a:cubicBezTo>
                <a:cubicBezTo>
                  <a:pt x="4556910" y="30932"/>
                  <a:pt x="4585580" y="32441"/>
                  <a:pt x="4585580" y="32441"/>
                </a:cubicBezTo>
                <a:cubicBezTo>
                  <a:pt x="4599160" y="32441"/>
                  <a:pt x="4616513" y="34704"/>
                  <a:pt x="4626321" y="32441"/>
                </a:cubicBezTo>
                <a:cubicBezTo>
                  <a:pt x="4636129" y="30178"/>
                  <a:pt x="4636128" y="21879"/>
                  <a:pt x="4644427" y="18861"/>
                </a:cubicBezTo>
                <a:cubicBezTo>
                  <a:pt x="4652726" y="15843"/>
                  <a:pt x="4662535" y="15843"/>
                  <a:pt x="4676115" y="14334"/>
                </a:cubicBezTo>
                <a:cubicBezTo>
                  <a:pt x="4689695" y="12825"/>
                  <a:pt x="4716101" y="11317"/>
                  <a:pt x="4725909" y="9808"/>
                </a:cubicBezTo>
                <a:cubicBezTo>
                  <a:pt x="4735717" y="8299"/>
                  <a:pt x="4725154" y="6790"/>
                  <a:pt x="4734962" y="5281"/>
                </a:cubicBezTo>
                <a:cubicBezTo>
                  <a:pt x="4744770" y="3772"/>
                  <a:pt x="4771930" y="1508"/>
                  <a:pt x="4784756" y="754"/>
                </a:cubicBezTo>
                <a:cubicBezTo>
                  <a:pt x="4797582" y="0"/>
                  <a:pt x="4811917" y="754"/>
                  <a:pt x="4811917" y="754"/>
                </a:cubicBezTo>
                <a:cubicBezTo>
                  <a:pt x="4819461" y="754"/>
                  <a:pt x="4825496" y="0"/>
                  <a:pt x="4830023" y="754"/>
                </a:cubicBezTo>
                <a:cubicBezTo>
                  <a:pt x="4834550" y="1508"/>
                  <a:pt x="4836813" y="3394"/>
                  <a:pt x="4839077" y="5281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 flipH="1">
            <a:off x="6815184" y="1715632"/>
            <a:ext cx="0" cy="309609"/>
          </a:xfrm>
          <a:prstGeom prst="line">
            <a:avLst/>
          </a:prstGeom>
          <a:noFill/>
          <a:ln w="127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flipH="1">
            <a:off x="6741107" y="1638677"/>
            <a:ext cx="0" cy="288626"/>
          </a:xfrm>
          <a:prstGeom prst="line">
            <a:avLst/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828784" y="4049408"/>
            <a:ext cx="7457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Pts at risk</a:t>
            </a:r>
            <a:endParaRPr lang="nl-NL" sz="1000" dirty="0"/>
          </a:p>
        </p:txBody>
      </p:sp>
      <p:sp>
        <p:nvSpPr>
          <p:cNvPr id="55" name="Rectangle 54"/>
          <p:cNvSpPr/>
          <p:nvPr/>
        </p:nvSpPr>
        <p:spPr>
          <a:xfrm>
            <a:off x="2149061" y="4402150"/>
            <a:ext cx="396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678</a:t>
            </a:r>
            <a:endParaRPr lang="nl-NL" sz="1000" dirty="0"/>
          </a:p>
        </p:txBody>
      </p:sp>
      <p:sp>
        <p:nvSpPr>
          <p:cNvPr id="56" name="Rectangle 55"/>
          <p:cNvSpPr/>
          <p:nvPr/>
        </p:nvSpPr>
        <p:spPr>
          <a:xfrm>
            <a:off x="2149061" y="4213491"/>
            <a:ext cx="396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673</a:t>
            </a:r>
            <a:endParaRPr lang="nl-NL" sz="1000" dirty="0"/>
          </a:p>
        </p:txBody>
      </p:sp>
      <p:sp>
        <p:nvSpPr>
          <p:cNvPr id="57" name="Rectangle 56"/>
          <p:cNvSpPr/>
          <p:nvPr/>
        </p:nvSpPr>
        <p:spPr>
          <a:xfrm>
            <a:off x="1692826" y="4213491"/>
            <a:ext cx="396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778</a:t>
            </a:r>
            <a:endParaRPr lang="nl-NL" sz="1000" dirty="0"/>
          </a:p>
        </p:txBody>
      </p:sp>
      <p:sp>
        <p:nvSpPr>
          <p:cNvPr id="58" name="Rectangle 57"/>
          <p:cNvSpPr/>
          <p:nvPr/>
        </p:nvSpPr>
        <p:spPr>
          <a:xfrm>
            <a:off x="1692826" y="4402150"/>
            <a:ext cx="396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776</a:t>
            </a:r>
            <a:endParaRPr lang="nl-NL" sz="1000" dirty="0"/>
          </a:p>
        </p:txBody>
      </p:sp>
      <p:sp>
        <p:nvSpPr>
          <p:cNvPr id="61" name="Rectangle 60"/>
          <p:cNvSpPr/>
          <p:nvPr/>
        </p:nvSpPr>
        <p:spPr>
          <a:xfrm>
            <a:off x="4157702" y="4402150"/>
            <a:ext cx="396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562</a:t>
            </a:r>
            <a:endParaRPr lang="nl-NL" sz="1000" dirty="0"/>
          </a:p>
        </p:txBody>
      </p:sp>
      <p:sp>
        <p:nvSpPr>
          <p:cNvPr id="62" name="Rectangle 61"/>
          <p:cNvSpPr/>
          <p:nvPr/>
        </p:nvSpPr>
        <p:spPr>
          <a:xfrm>
            <a:off x="4157702" y="4213491"/>
            <a:ext cx="396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573</a:t>
            </a:r>
            <a:endParaRPr lang="nl-NL" sz="1000" dirty="0"/>
          </a:p>
        </p:txBody>
      </p:sp>
      <p:sp>
        <p:nvSpPr>
          <p:cNvPr id="63" name="Rectangle 62"/>
          <p:cNvSpPr/>
          <p:nvPr/>
        </p:nvSpPr>
        <p:spPr>
          <a:xfrm>
            <a:off x="6554733" y="4402150"/>
            <a:ext cx="396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430</a:t>
            </a:r>
            <a:endParaRPr lang="nl-NL" sz="1000" dirty="0"/>
          </a:p>
        </p:txBody>
      </p:sp>
      <p:sp>
        <p:nvSpPr>
          <p:cNvPr id="64" name="Rectangle 63"/>
          <p:cNvSpPr/>
          <p:nvPr/>
        </p:nvSpPr>
        <p:spPr>
          <a:xfrm>
            <a:off x="6554733" y="4213491"/>
            <a:ext cx="396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451</a:t>
            </a:r>
            <a:endParaRPr lang="nl-NL" sz="1000" dirty="0"/>
          </a:p>
        </p:txBody>
      </p:sp>
      <p:sp>
        <p:nvSpPr>
          <p:cNvPr id="65" name="Rectangle 64"/>
          <p:cNvSpPr/>
          <p:nvPr/>
        </p:nvSpPr>
        <p:spPr>
          <a:xfrm>
            <a:off x="818366" y="4213491"/>
            <a:ext cx="6687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err="1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Aliskiren</a:t>
            </a:r>
            <a:endParaRPr lang="nl-NL" sz="1000" dirty="0"/>
          </a:p>
        </p:txBody>
      </p:sp>
      <p:sp>
        <p:nvSpPr>
          <p:cNvPr id="66" name="Rectangle 65"/>
          <p:cNvSpPr/>
          <p:nvPr/>
        </p:nvSpPr>
        <p:spPr>
          <a:xfrm>
            <a:off x="817563" y="440215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Placebo</a:t>
            </a:r>
            <a:endParaRPr lang="nl-NL" sz="1000" dirty="0"/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1892861" y="994904"/>
            <a:ext cx="0" cy="266756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1901757" y="3652736"/>
            <a:ext cx="5034064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V="1">
            <a:off x="1825556" y="1003571"/>
            <a:ext cx="80274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1825556" y="1267840"/>
            <a:ext cx="80274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V="1">
            <a:off x="1825556" y="1498062"/>
            <a:ext cx="80274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flipV="1">
            <a:off x="1825556" y="1723420"/>
            <a:ext cx="80274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flipV="1">
            <a:off x="1825556" y="1948778"/>
            <a:ext cx="80274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V="1">
            <a:off x="1825556" y="2178999"/>
            <a:ext cx="80274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1825556" y="2409221"/>
            <a:ext cx="80274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1825556" y="2639443"/>
            <a:ext cx="80274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flipV="1">
            <a:off x="1825556" y="2864801"/>
            <a:ext cx="80274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1825556" y="3085295"/>
            <a:ext cx="80274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flipV="1">
            <a:off x="1825556" y="3325244"/>
            <a:ext cx="80274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V="1">
            <a:off x="1836904" y="3652742"/>
            <a:ext cx="80274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1950396" y="3654363"/>
            <a:ext cx="0" cy="7133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2341124" y="3655984"/>
            <a:ext cx="0" cy="7133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flipH="1">
            <a:off x="4351507" y="3647878"/>
            <a:ext cx="0" cy="7133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6750996" y="3654363"/>
            <a:ext cx="0" cy="7133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flipH="1">
            <a:off x="1947169" y="1316854"/>
            <a:ext cx="0" cy="446843"/>
          </a:xfrm>
          <a:prstGeom prst="line">
            <a:avLst/>
          </a:prstGeom>
          <a:noFill/>
          <a:ln w="1587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H="1">
            <a:off x="2343705" y="1785891"/>
            <a:ext cx="0" cy="406893"/>
          </a:xfrm>
          <a:prstGeom prst="line">
            <a:avLst/>
          </a:prstGeom>
          <a:noFill/>
          <a:ln w="1587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H="1">
            <a:off x="4347099" y="2610035"/>
            <a:ext cx="0" cy="384699"/>
          </a:xfrm>
          <a:prstGeom prst="line">
            <a:avLst/>
          </a:prstGeom>
          <a:noFill/>
          <a:ln w="1587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6754428" y="2821619"/>
            <a:ext cx="0" cy="398016"/>
          </a:xfrm>
          <a:prstGeom prst="line">
            <a:avLst/>
          </a:prstGeom>
          <a:noFill/>
          <a:ln w="1587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6832847" y="2450236"/>
            <a:ext cx="0" cy="443884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H="1">
            <a:off x="4432917" y="2309673"/>
            <a:ext cx="0" cy="395057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2425084" y="1512163"/>
            <a:ext cx="0" cy="405414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 flipH="1">
            <a:off x="2030027" y="1244353"/>
            <a:ext cx="0" cy="433527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1947169" y="1544715"/>
            <a:ext cx="396536" cy="443883"/>
          </a:xfrm>
          <a:prstGeom prst="line">
            <a:avLst/>
          </a:prstGeom>
          <a:noFill/>
          <a:ln w="1587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>
            <a:off x="2345185" y="1990078"/>
            <a:ext cx="1998955" cy="818225"/>
          </a:xfrm>
          <a:prstGeom prst="line">
            <a:avLst/>
          </a:prstGeom>
          <a:noFill/>
          <a:ln w="1587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4350058" y="2814221"/>
            <a:ext cx="2405849" cy="210105"/>
          </a:xfrm>
          <a:prstGeom prst="line">
            <a:avLst/>
          </a:prstGeom>
          <a:noFill/>
          <a:ln w="1587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>
            <a:off x="4435876" y="2512381"/>
            <a:ext cx="2402889" cy="171636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>
            <a:off x="2426563" y="1713390"/>
            <a:ext cx="2009313" cy="796031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>
            <a:off x="2032986" y="1467775"/>
            <a:ext cx="393577" cy="245615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40" name="Rectangle 139"/>
          <p:cNvSpPr/>
          <p:nvPr/>
        </p:nvSpPr>
        <p:spPr>
          <a:xfrm>
            <a:off x="5364889" y="1168178"/>
            <a:ext cx="1447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Aliskiren</a:t>
            </a:r>
            <a:r>
              <a:rPr lang="en-US" sz="120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(808 pts)</a:t>
            </a:r>
          </a:p>
          <a:p>
            <a:pPr algn="l"/>
            <a:r>
              <a:rPr lang="en-US" sz="1200" b="0" dirty="0" smtClean="0">
                <a:solidFill>
                  <a:schemeClr val="bg2"/>
                </a:solidFill>
              </a:rPr>
              <a:t>Placebo (807 pts)</a:t>
            </a:r>
            <a:endParaRPr lang="nl-NL" sz="1200" b="0" dirty="0">
              <a:solidFill>
                <a:schemeClr val="bg2"/>
              </a:solidFill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5268060" y="1262747"/>
            <a:ext cx="103380" cy="100081"/>
          </a:xfrm>
          <a:prstGeom prst="ellipse">
            <a:avLst/>
          </a:prstGeom>
          <a:solidFill>
            <a:schemeClr val="accent3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5268060" y="1456520"/>
            <a:ext cx="103380" cy="96280"/>
          </a:xfrm>
          <a:prstGeom prst="ellipse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30400" tIns="115200" rIns="230400" bIns="115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228561" y="870001"/>
            <a:ext cx="567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3.200</a:t>
            </a:r>
            <a:endParaRPr lang="nl-NL" sz="1200" dirty="0"/>
          </a:p>
        </p:txBody>
      </p:sp>
      <p:sp>
        <p:nvSpPr>
          <p:cNvPr id="147" name="Rectangle 146"/>
          <p:cNvSpPr/>
          <p:nvPr/>
        </p:nvSpPr>
        <p:spPr>
          <a:xfrm>
            <a:off x="1228561" y="1368089"/>
            <a:ext cx="567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2.800</a:t>
            </a:r>
            <a:endParaRPr lang="nl-NL" sz="1200" dirty="0"/>
          </a:p>
        </p:txBody>
      </p:sp>
      <p:sp>
        <p:nvSpPr>
          <p:cNvPr id="148" name="Rectangle 147"/>
          <p:cNvSpPr/>
          <p:nvPr/>
        </p:nvSpPr>
        <p:spPr>
          <a:xfrm>
            <a:off x="1228561" y="1810420"/>
            <a:ext cx="567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2.400</a:t>
            </a:r>
            <a:endParaRPr lang="nl-NL" sz="1200" dirty="0"/>
          </a:p>
        </p:txBody>
      </p:sp>
      <p:sp>
        <p:nvSpPr>
          <p:cNvPr id="149" name="Rectangle 148"/>
          <p:cNvSpPr/>
          <p:nvPr/>
        </p:nvSpPr>
        <p:spPr>
          <a:xfrm>
            <a:off x="1228561" y="2263903"/>
            <a:ext cx="567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2.000</a:t>
            </a:r>
            <a:endParaRPr lang="nl-NL" sz="1200" dirty="0"/>
          </a:p>
        </p:txBody>
      </p:sp>
      <p:sp>
        <p:nvSpPr>
          <p:cNvPr id="150" name="Rectangle 149"/>
          <p:cNvSpPr/>
          <p:nvPr/>
        </p:nvSpPr>
        <p:spPr>
          <a:xfrm>
            <a:off x="1228561" y="2728536"/>
            <a:ext cx="567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1.600</a:t>
            </a:r>
            <a:endParaRPr lang="nl-NL" sz="1200" dirty="0"/>
          </a:p>
        </p:txBody>
      </p:sp>
      <p:sp>
        <p:nvSpPr>
          <p:cNvPr id="151" name="Rectangle 150"/>
          <p:cNvSpPr/>
          <p:nvPr/>
        </p:nvSpPr>
        <p:spPr>
          <a:xfrm>
            <a:off x="1228561" y="3193170"/>
            <a:ext cx="567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1.200</a:t>
            </a:r>
            <a:endParaRPr lang="nl-NL" sz="1200" dirty="0"/>
          </a:p>
        </p:txBody>
      </p:sp>
      <p:sp>
        <p:nvSpPr>
          <p:cNvPr id="152" name="Rectangle 151"/>
          <p:cNvSpPr/>
          <p:nvPr/>
        </p:nvSpPr>
        <p:spPr>
          <a:xfrm>
            <a:off x="1523003" y="3520274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200" dirty="0"/>
          </a:p>
        </p:txBody>
      </p:sp>
      <p:sp>
        <p:nvSpPr>
          <p:cNvPr id="153" name="Rectangle 152"/>
          <p:cNvSpPr/>
          <p:nvPr/>
        </p:nvSpPr>
        <p:spPr>
          <a:xfrm>
            <a:off x="1762379" y="3813923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BL</a:t>
            </a:r>
            <a:endParaRPr lang="nl-NL" sz="1200" dirty="0"/>
          </a:p>
        </p:txBody>
      </p:sp>
      <p:sp>
        <p:nvSpPr>
          <p:cNvPr id="154" name="Rectangle 153"/>
          <p:cNvSpPr/>
          <p:nvPr/>
        </p:nvSpPr>
        <p:spPr>
          <a:xfrm>
            <a:off x="2052146" y="3813923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err="1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Mth</a:t>
            </a:r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 1</a:t>
            </a:r>
            <a:endParaRPr lang="nl-NL" sz="1200" dirty="0"/>
          </a:p>
        </p:txBody>
      </p:sp>
      <p:sp>
        <p:nvSpPr>
          <p:cNvPr id="155" name="Rectangle 154"/>
          <p:cNvSpPr/>
          <p:nvPr/>
        </p:nvSpPr>
        <p:spPr>
          <a:xfrm>
            <a:off x="4066799" y="3813923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err="1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Mth</a:t>
            </a:r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 6</a:t>
            </a:r>
            <a:endParaRPr lang="nl-NL" sz="1200" dirty="0"/>
          </a:p>
        </p:txBody>
      </p:sp>
      <p:sp>
        <p:nvSpPr>
          <p:cNvPr id="156" name="Rectangle 155"/>
          <p:cNvSpPr/>
          <p:nvPr/>
        </p:nvSpPr>
        <p:spPr>
          <a:xfrm>
            <a:off x="6420240" y="3813923"/>
            <a:ext cx="654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kern="0" dirty="0" err="1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Mth</a:t>
            </a:r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 12</a:t>
            </a:r>
            <a:endParaRPr lang="nl-NL" sz="1200" dirty="0"/>
          </a:p>
        </p:txBody>
      </p:sp>
      <p:sp>
        <p:nvSpPr>
          <p:cNvPr id="157" name="Rectangle 156"/>
          <p:cNvSpPr/>
          <p:nvPr/>
        </p:nvSpPr>
        <p:spPr>
          <a:xfrm>
            <a:off x="2138194" y="1164579"/>
            <a:ext cx="5918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P=0.01</a:t>
            </a:r>
            <a:endParaRPr lang="nl-NL" sz="1000" dirty="0"/>
          </a:p>
        </p:txBody>
      </p:sp>
      <p:sp>
        <p:nvSpPr>
          <p:cNvPr id="158" name="Rectangle 157"/>
          <p:cNvSpPr/>
          <p:nvPr/>
        </p:nvSpPr>
        <p:spPr>
          <a:xfrm>
            <a:off x="4041336" y="1986051"/>
            <a:ext cx="5918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P&lt;0.01</a:t>
            </a:r>
            <a:endParaRPr lang="nl-NL" sz="1000" dirty="0"/>
          </a:p>
        </p:txBody>
      </p:sp>
      <p:sp>
        <p:nvSpPr>
          <p:cNvPr id="159" name="Rectangle 158"/>
          <p:cNvSpPr/>
          <p:nvPr/>
        </p:nvSpPr>
        <p:spPr>
          <a:xfrm>
            <a:off x="6412829" y="2138451"/>
            <a:ext cx="5918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P&lt;0.01</a:t>
            </a:r>
            <a:endParaRPr lang="nl-NL" sz="1000" dirty="0"/>
          </a:p>
        </p:txBody>
      </p:sp>
      <p:sp>
        <p:nvSpPr>
          <p:cNvPr id="67" name="Titel 1"/>
          <p:cNvSpPr txBox="1">
            <a:spLocks/>
          </p:cNvSpPr>
          <p:nvPr/>
        </p:nvSpPr>
        <p:spPr>
          <a:xfrm>
            <a:off x="1143000" y="277229"/>
            <a:ext cx="6858000" cy="857250"/>
          </a:xfrm>
          <a:prstGeom prst="rect">
            <a:avLst/>
          </a:prstGeom>
        </p:spPr>
        <p:txBody>
          <a:bodyPr vert="horz"/>
          <a:lstStyle/>
          <a:p>
            <a:pPr lvl="0" algn="l" defTabSz="935038"/>
            <a:r>
              <a:rPr lang="en-US" sz="2400" kern="0" dirty="0" smtClean="0">
                <a:solidFill>
                  <a:srgbClr val="E38E10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Change in NT-</a:t>
            </a:r>
            <a:r>
              <a:rPr lang="en-US" sz="2400" kern="0" dirty="0" err="1" smtClean="0">
                <a:solidFill>
                  <a:srgbClr val="E38E10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proBNP</a:t>
            </a:r>
            <a:r>
              <a:rPr lang="en-US" sz="2400" kern="0" dirty="0" smtClean="0">
                <a:solidFill>
                  <a:srgbClr val="E38E10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 With Time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1143000" y="130292"/>
            <a:ext cx="6858000" cy="857250"/>
          </a:xfrm>
          <a:prstGeom prst="rect">
            <a:avLst/>
          </a:prstGeom>
        </p:spPr>
        <p:txBody>
          <a:bodyPr vert="horz"/>
          <a:lstStyle/>
          <a:p>
            <a:pPr lvl="0" algn="l" defTabSz="935038"/>
            <a:r>
              <a:rPr lang="en-US" kern="0" dirty="0" smtClean="0">
                <a:solidFill>
                  <a:srgbClr val="E38E10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CV Death or HF Re-hospitalization and All-cause Death within 12 months by Diabetes Status</a:t>
            </a:r>
            <a:endParaRPr kumimoji="0" lang="nl-NL" b="1" i="0" u="none" strike="noStrike" kern="0" cap="none" spc="0" normalizeH="0" baseline="0" noProof="0" dirty="0">
              <a:ln>
                <a:noFill/>
              </a:ln>
              <a:solidFill>
                <a:srgbClr val="E38E10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15728" y="1266917"/>
            <a:ext cx="1423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Aliskiren</a:t>
            </a:r>
            <a:r>
              <a:rPr lang="en-US" sz="80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(148/489; 30.3%)</a:t>
            </a:r>
          </a:p>
          <a:p>
            <a:pPr algn="l"/>
            <a:r>
              <a:rPr lang="en-US" sz="800" b="0" dirty="0" smtClean="0">
                <a:solidFill>
                  <a:schemeClr val="bg2"/>
                </a:solidFill>
              </a:rPr>
              <a:t>Placebo (165/464; 35.6%)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009542" y="1003304"/>
            <a:ext cx="1027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No Diabetes</a:t>
            </a:r>
            <a:endParaRPr lang="nl-NL" sz="1200" b="0" dirty="0">
              <a:solidFill>
                <a:schemeClr val="bg2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979367" y="1287433"/>
            <a:ext cx="3195974" cy="1175430"/>
            <a:chOff x="979367" y="1287433"/>
            <a:chExt cx="3195974" cy="1175430"/>
          </a:xfrm>
        </p:grpSpPr>
        <p:cxnSp>
          <p:nvCxnSpPr>
            <p:cNvPr id="21" name="Straight Connector 20"/>
            <p:cNvCxnSpPr/>
            <p:nvPr/>
          </p:nvCxnSpPr>
          <p:spPr bwMode="auto">
            <a:xfrm flipH="1">
              <a:off x="1350873" y="1404938"/>
              <a:ext cx="0" cy="748763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 flipV="1">
              <a:off x="1354097" y="2158637"/>
              <a:ext cx="2628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1279749" y="1412100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 flipV="1">
              <a:off x="1279749" y="1562205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Rectangle 46"/>
            <p:cNvSpPr/>
            <p:nvPr/>
          </p:nvSpPr>
          <p:spPr>
            <a:xfrm>
              <a:off x="1223090" y="2216642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0</a:t>
              </a:r>
              <a:endParaRPr lang="nl-NL" sz="1000" dirty="0"/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flipH="1" flipV="1">
              <a:off x="1279749" y="1712310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H="1" flipV="1">
              <a:off x="1279749" y="1862415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 flipV="1">
              <a:off x="1279749" y="2012520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 flipV="1">
              <a:off x="1279749" y="2162625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16200000" flipH="1" flipV="1">
              <a:off x="1313086" y="2184057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6200000" flipH="1" flipV="1">
              <a:off x="1529780" y="2186438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6200000" flipH="1" flipV="1">
              <a:off x="1748855" y="2195963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16200000" flipH="1" flipV="1">
              <a:off x="1963168" y="2195963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rot="16200000" flipH="1" flipV="1">
              <a:off x="2677543" y="2195963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16200000" flipH="1" flipV="1">
              <a:off x="3937224" y="2191200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/>
          </p:nvSpPr>
          <p:spPr>
            <a:xfrm>
              <a:off x="1404518" y="2216642"/>
              <a:ext cx="325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30</a:t>
              </a:r>
              <a:endParaRPr lang="nl-NL" sz="10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628356" y="2216642"/>
              <a:ext cx="325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60</a:t>
              </a:r>
              <a:endParaRPr lang="nl-NL" sz="10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842669" y="2216642"/>
              <a:ext cx="325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90</a:t>
              </a:r>
              <a:endParaRPr lang="nl-NL" sz="10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21778" y="2216642"/>
              <a:ext cx="3962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190</a:t>
              </a:r>
              <a:endParaRPr lang="nl-NL" sz="10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779078" y="2216642"/>
              <a:ext cx="3962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365</a:t>
              </a:r>
              <a:endParaRPr lang="nl-NL" sz="10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049899" y="2040147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0</a:t>
              </a:r>
              <a:endParaRPr lang="nl-NL" sz="10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979367" y="1891124"/>
              <a:ext cx="3257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10</a:t>
              </a:r>
              <a:endParaRPr lang="nl-NL" sz="10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979367" y="1737035"/>
              <a:ext cx="3257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20</a:t>
              </a:r>
              <a:endParaRPr lang="nl-NL" sz="10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9367" y="1588012"/>
              <a:ext cx="3257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30</a:t>
              </a:r>
              <a:endParaRPr lang="nl-NL" sz="10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979367" y="1438989"/>
              <a:ext cx="3257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40</a:t>
              </a:r>
              <a:endParaRPr lang="nl-NL" sz="10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79367" y="1287433"/>
              <a:ext cx="3257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50</a:t>
              </a:r>
              <a:endParaRPr lang="nl-NL" sz="100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776885" y="1287433"/>
            <a:ext cx="3195974" cy="1175430"/>
            <a:chOff x="979367" y="1287433"/>
            <a:chExt cx="3195974" cy="1175430"/>
          </a:xfrm>
        </p:grpSpPr>
        <p:cxnSp>
          <p:nvCxnSpPr>
            <p:cNvPr id="104" name="Straight Connector 103"/>
            <p:cNvCxnSpPr/>
            <p:nvPr/>
          </p:nvCxnSpPr>
          <p:spPr bwMode="auto">
            <a:xfrm flipH="1">
              <a:off x="1350873" y="1404938"/>
              <a:ext cx="0" cy="748763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flipH="1" flipV="1">
              <a:off x="1354097" y="2158637"/>
              <a:ext cx="2628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flipH="1" flipV="1">
              <a:off x="1279749" y="1412100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flipH="1" flipV="1">
              <a:off x="1279749" y="1562205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Rectangle 107"/>
            <p:cNvSpPr/>
            <p:nvPr/>
          </p:nvSpPr>
          <p:spPr>
            <a:xfrm>
              <a:off x="1223090" y="2216642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0</a:t>
              </a:r>
              <a:endParaRPr lang="nl-NL" sz="1000" dirty="0"/>
            </a:p>
          </p:txBody>
        </p:sp>
        <p:cxnSp>
          <p:nvCxnSpPr>
            <p:cNvPr id="109" name="Straight Connector 108"/>
            <p:cNvCxnSpPr/>
            <p:nvPr/>
          </p:nvCxnSpPr>
          <p:spPr bwMode="auto">
            <a:xfrm flipH="1" flipV="1">
              <a:off x="1279749" y="1712310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H="1" flipV="1">
              <a:off x="1279749" y="1862415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flipH="1" flipV="1">
              <a:off x="1279749" y="2012520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 flipV="1">
              <a:off x="1279749" y="2162625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rot="16200000" flipH="1" flipV="1">
              <a:off x="1313086" y="2184057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rot="16200000" flipH="1" flipV="1">
              <a:off x="1529780" y="2186438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16200000" flipH="1" flipV="1">
              <a:off x="1748855" y="2195963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6200000" flipH="1" flipV="1">
              <a:off x="1963168" y="2195963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6200000" flipH="1" flipV="1">
              <a:off x="2677543" y="2195963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16200000" flipH="1" flipV="1">
              <a:off x="3937224" y="2191200"/>
              <a:ext cx="72000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Rectangle 118"/>
            <p:cNvSpPr/>
            <p:nvPr/>
          </p:nvSpPr>
          <p:spPr>
            <a:xfrm>
              <a:off x="1404518" y="2216642"/>
              <a:ext cx="325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30</a:t>
              </a:r>
              <a:endParaRPr lang="nl-NL" sz="10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628356" y="2216642"/>
              <a:ext cx="325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60</a:t>
              </a:r>
              <a:endParaRPr lang="nl-NL" sz="1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842669" y="2216642"/>
              <a:ext cx="325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90</a:t>
              </a:r>
              <a:endParaRPr lang="nl-NL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521778" y="2216642"/>
              <a:ext cx="3962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190</a:t>
              </a:r>
              <a:endParaRPr lang="nl-NL" sz="10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779078" y="2216642"/>
              <a:ext cx="3962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365</a:t>
              </a:r>
              <a:endParaRPr lang="nl-NL" sz="10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049899" y="2040147"/>
              <a:ext cx="2551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0</a:t>
              </a:r>
              <a:endParaRPr lang="nl-NL" sz="10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979367" y="1891124"/>
              <a:ext cx="3257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10</a:t>
              </a:r>
              <a:endParaRPr lang="nl-NL" sz="10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979367" y="1737035"/>
              <a:ext cx="3257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20</a:t>
              </a:r>
              <a:endParaRPr lang="nl-NL" sz="10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979367" y="1588012"/>
              <a:ext cx="3257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30</a:t>
              </a:r>
              <a:endParaRPr lang="nl-NL" sz="10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979367" y="1438989"/>
              <a:ext cx="3257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40</a:t>
              </a:r>
              <a:endParaRPr lang="nl-NL" sz="10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979367" y="1287433"/>
              <a:ext cx="3257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b="0" kern="0" dirty="0" smtClean="0">
                  <a:solidFill>
                    <a:schemeClr val="bg2"/>
                  </a:solidFill>
                  <a:ea typeface="ＭＳ Ｐゴシック" pitchFamily="-111" charset="-128"/>
                  <a:cs typeface="ＭＳ Ｐゴシック" pitchFamily="-111" charset="-128"/>
                </a:rPr>
                <a:t>50</a:t>
              </a:r>
              <a:endParaRPr lang="nl-NL" sz="1000" dirty="0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5206656" y="3269553"/>
            <a:ext cx="103380" cy="217440"/>
            <a:chOff x="5206656" y="3269553"/>
            <a:chExt cx="103380" cy="217440"/>
          </a:xfrm>
        </p:grpSpPr>
        <p:sp>
          <p:nvSpPr>
            <p:cNvPr id="52" name="Oval 51"/>
            <p:cNvSpPr/>
            <p:nvPr/>
          </p:nvSpPr>
          <p:spPr bwMode="auto">
            <a:xfrm>
              <a:off x="5206656" y="3269553"/>
              <a:ext cx="103380" cy="100081"/>
            </a:xfrm>
            <a:prstGeom prst="ellipse">
              <a:avLst/>
            </a:prstGeom>
            <a:solidFill>
              <a:schemeClr val="accent3">
                <a:lumMod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30400" tIns="115200" rIns="230400" bIns="1152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206656" y="3390713"/>
              <a:ext cx="103380" cy="9628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30400" tIns="115200" rIns="230400" bIns="1152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 bwMode="auto">
          <a:xfrm flipH="1">
            <a:off x="5150479" y="3357954"/>
            <a:ext cx="0" cy="748763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flipH="1" flipV="1">
            <a:off x="5153703" y="4111653"/>
            <a:ext cx="2628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 flipH="1" flipV="1">
            <a:off x="5079355" y="3365116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Rectangle 134"/>
          <p:cNvSpPr/>
          <p:nvPr/>
        </p:nvSpPr>
        <p:spPr>
          <a:xfrm>
            <a:off x="5022696" y="416965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000" dirty="0"/>
          </a:p>
        </p:txBody>
      </p:sp>
      <p:cxnSp>
        <p:nvCxnSpPr>
          <p:cNvPr id="136" name="Straight Connector 135"/>
          <p:cNvCxnSpPr/>
          <p:nvPr/>
        </p:nvCxnSpPr>
        <p:spPr bwMode="auto">
          <a:xfrm flipH="1" flipV="1">
            <a:off x="5079355" y="3618346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 flipH="1" flipV="1">
            <a:off x="5079355" y="3865543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 flipH="1" flipV="1">
            <a:off x="5079355" y="4115641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 rot="16200000" flipH="1" flipV="1">
            <a:off x="5112692" y="4137073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 rot="16200000" flipH="1" flipV="1">
            <a:off x="5329386" y="4139454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rot="16200000" flipH="1" flipV="1">
            <a:off x="5548461" y="4148979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 rot="16200000" flipH="1" flipV="1">
            <a:off x="5762774" y="4148979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 rot="16200000" flipH="1" flipV="1">
            <a:off x="6477149" y="4148979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 rot="16200000" flipH="1" flipV="1">
            <a:off x="7736830" y="4144216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Rectangle 145"/>
          <p:cNvSpPr/>
          <p:nvPr/>
        </p:nvSpPr>
        <p:spPr>
          <a:xfrm>
            <a:off x="5204124" y="4169658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30</a:t>
            </a:r>
            <a:endParaRPr lang="nl-NL" sz="1000" dirty="0"/>
          </a:p>
        </p:txBody>
      </p:sp>
      <p:sp>
        <p:nvSpPr>
          <p:cNvPr id="147" name="Rectangle 146"/>
          <p:cNvSpPr/>
          <p:nvPr/>
        </p:nvSpPr>
        <p:spPr>
          <a:xfrm>
            <a:off x="5427962" y="4169658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60</a:t>
            </a:r>
            <a:endParaRPr lang="nl-NL" sz="1000" dirty="0"/>
          </a:p>
        </p:txBody>
      </p:sp>
      <p:sp>
        <p:nvSpPr>
          <p:cNvPr id="148" name="Rectangle 147"/>
          <p:cNvSpPr/>
          <p:nvPr/>
        </p:nvSpPr>
        <p:spPr>
          <a:xfrm>
            <a:off x="5642275" y="4169658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90</a:t>
            </a:r>
            <a:endParaRPr lang="nl-NL" sz="1000" dirty="0"/>
          </a:p>
        </p:txBody>
      </p:sp>
      <p:sp>
        <p:nvSpPr>
          <p:cNvPr id="149" name="Rectangle 148"/>
          <p:cNvSpPr/>
          <p:nvPr/>
        </p:nvSpPr>
        <p:spPr>
          <a:xfrm>
            <a:off x="6321384" y="4169658"/>
            <a:ext cx="396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190</a:t>
            </a:r>
            <a:endParaRPr lang="nl-NL" sz="1000" dirty="0"/>
          </a:p>
        </p:txBody>
      </p:sp>
      <p:sp>
        <p:nvSpPr>
          <p:cNvPr id="150" name="Rectangle 149"/>
          <p:cNvSpPr/>
          <p:nvPr/>
        </p:nvSpPr>
        <p:spPr>
          <a:xfrm>
            <a:off x="7578684" y="4169658"/>
            <a:ext cx="396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365</a:t>
            </a:r>
            <a:endParaRPr lang="nl-NL" sz="1000" dirty="0"/>
          </a:p>
        </p:txBody>
      </p:sp>
      <p:sp>
        <p:nvSpPr>
          <p:cNvPr id="151" name="Rectangle 150"/>
          <p:cNvSpPr/>
          <p:nvPr/>
        </p:nvSpPr>
        <p:spPr>
          <a:xfrm>
            <a:off x="4849505" y="399316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000" dirty="0"/>
          </a:p>
        </p:txBody>
      </p:sp>
      <p:sp>
        <p:nvSpPr>
          <p:cNvPr id="153" name="Rectangle 152"/>
          <p:cNvSpPr/>
          <p:nvPr/>
        </p:nvSpPr>
        <p:spPr>
          <a:xfrm>
            <a:off x="4778973" y="3740163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10</a:t>
            </a:r>
            <a:endParaRPr lang="nl-NL" sz="1000" dirty="0"/>
          </a:p>
        </p:txBody>
      </p:sp>
      <p:sp>
        <p:nvSpPr>
          <p:cNvPr id="154" name="Rectangle 153"/>
          <p:cNvSpPr/>
          <p:nvPr/>
        </p:nvSpPr>
        <p:spPr>
          <a:xfrm>
            <a:off x="4778973" y="3494048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20</a:t>
            </a:r>
            <a:endParaRPr lang="nl-NL" sz="1000" dirty="0"/>
          </a:p>
        </p:txBody>
      </p:sp>
      <p:sp>
        <p:nvSpPr>
          <p:cNvPr id="156" name="Rectangle 155"/>
          <p:cNvSpPr/>
          <p:nvPr/>
        </p:nvSpPr>
        <p:spPr>
          <a:xfrm>
            <a:off x="4778973" y="3240449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30</a:t>
            </a:r>
            <a:endParaRPr lang="nl-NL" sz="1000" dirty="0"/>
          </a:p>
        </p:txBody>
      </p:sp>
      <p:cxnSp>
        <p:nvCxnSpPr>
          <p:cNvPr id="184" name="Straight Connector 183"/>
          <p:cNvCxnSpPr/>
          <p:nvPr/>
        </p:nvCxnSpPr>
        <p:spPr bwMode="auto">
          <a:xfrm flipH="1">
            <a:off x="1350873" y="3357954"/>
            <a:ext cx="0" cy="748763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 flipH="1" flipV="1">
            <a:off x="1354097" y="4111653"/>
            <a:ext cx="2628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 flipH="1" flipV="1">
            <a:off x="1279749" y="3365116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Rectangle 186"/>
          <p:cNvSpPr/>
          <p:nvPr/>
        </p:nvSpPr>
        <p:spPr>
          <a:xfrm>
            <a:off x="1223090" y="416965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000" dirty="0"/>
          </a:p>
        </p:txBody>
      </p:sp>
      <p:cxnSp>
        <p:nvCxnSpPr>
          <p:cNvPr id="188" name="Straight Connector 187"/>
          <p:cNvCxnSpPr/>
          <p:nvPr/>
        </p:nvCxnSpPr>
        <p:spPr bwMode="auto">
          <a:xfrm flipH="1" flipV="1">
            <a:off x="1279749" y="3618346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 flipH="1" flipV="1">
            <a:off x="1279749" y="3865543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/>
          <p:nvPr/>
        </p:nvCxnSpPr>
        <p:spPr bwMode="auto">
          <a:xfrm flipH="1" flipV="1">
            <a:off x="1279749" y="4115641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 rot="16200000" flipH="1" flipV="1">
            <a:off x="1313086" y="4137073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 rot="16200000" flipH="1" flipV="1">
            <a:off x="1529780" y="4139454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rot="16200000" flipH="1" flipV="1">
            <a:off x="1748855" y="4148979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rot="16200000" flipH="1" flipV="1">
            <a:off x="1963168" y="4148979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 rot="16200000" flipH="1" flipV="1">
            <a:off x="2677543" y="4148979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rot="16200000" flipH="1" flipV="1">
            <a:off x="3937224" y="4144216"/>
            <a:ext cx="72000" cy="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7" name="Rectangle 196"/>
          <p:cNvSpPr/>
          <p:nvPr/>
        </p:nvSpPr>
        <p:spPr>
          <a:xfrm>
            <a:off x="1404518" y="4169658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30</a:t>
            </a:r>
            <a:endParaRPr lang="nl-NL" sz="1000" dirty="0"/>
          </a:p>
        </p:txBody>
      </p:sp>
      <p:sp>
        <p:nvSpPr>
          <p:cNvPr id="198" name="Rectangle 197"/>
          <p:cNvSpPr/>
          <p:nvPr/>
        </p:nvSpPr>
        <p:spPr>
          <a:xfrm>
            <a:off x="1628356" y="4169658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60</a:t>
            </a:r>
            <a:endParaRPr lang="nl-NL" sz="1000" dirty="0"/>
          </a:p>
        </p:txBody>
      </p:sp>
      <p:sp>
        <p:nvSpPr>
          <p:cNvPr id="199" name="Rectangle 198"/>
          <p:cNvSpPr/>
          <p:nvPr/>
        </p:nvSpPr>
        <p:spPr>
          <a:xfrm>
            <a:off x="1842669" y="4169658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90</a:t>
            </a:r>
            <a:endParaRPr lang="nl-NL" sz="1000" dirty="0"/>
          </a:p>
        </p:txBody>
      </p:sp>
      <p:sp>
        <p:nvSpPr>
          <p:cNvPr id="200" name="Rectangle 199"/>
          <p:cNvSpPr/>
          <p:nvPr/>
        </p:nvSpPr>
        <p:spPr>
          <a:xfrm>
            <a:off x="2521778" y="4169658"/>
            <a:ext cx="396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190</a:t>
            </a:r>
            <a:endParaRPr lang="nl-NL" sz="1000" dirty="0"/>
          </a:p>
        </p:txBody>
      </p:sp>
      <p:sp>
        <p:nvSpPr>
          <p:cNvPr id="201" name="Rectangle 200"/>
          <p:cNvSpPr/>
          <p:nvPr/>
        </p:nvSpPr>
        <p:spPr>
          <a:xfrm>
            <a:off x="3779078" y="4169658"/>
            <a:ext cx="396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365</a:t>
            </a:r>
            <a:endParaRPr lang="nl-NL" sz="1000" dirty="0"/>
          </a:p>
        </p:txBody>
      </p:sp>
      <p:sp>
        <p:nvSpPr>
          <p:cNvPr id="202" name="Rectangle 201"/>
          <p:cNvSpPr/>
          <p:nvPr/>
        </p:nvSpPr>
        <p:spPr>
          <a:xfrm>
            <a:off x="1049899" y="399316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0</a:t>
            </a:r>
            <a:endParaRPr lang="nl-NL" sz="1000" dirty="0"/>
          </a:p>
        </p:txBody>
      </p:sp>
      <p:sp>
        <p:nvSpPr>
          <p:cNvPr id="203" name="Rectangle 202"/>
          <p:cNvSpPr/>
          <p:nvPr/>
        </p:nvSpPr>
        <p:spPr>
          <a:xfrm>
            <a:off x="979367" y="3740163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10</a:t>
            </a:r>
            <a:endParaRPr lang="nl-NL" sz="1000" dirty="0"/>
          </a:p>
        </p:txBody>
      </p:sp>
      <p:sp>
        <p:nvSpPr>
          <p:cNvPr id="204" name="Rectangle 203"/>
          <p:cNvSpPr/>
          <p:nvPr/>
        </p:nvSpPr>
        <p:spPr>
          <a:xfrm>
            <a:off x="979367" y="3494048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20</a:t>
            </a:r>
            <a:endParaRPr lang="nl-NL" sz="1000" dirty="0"/>
          </a:p>
        </p:txBody>
      </p:sp>
      <p:sp>
        <p:nvSpPr>
          <p:cNvPr id="205" name="Rectangle 204"/>
          <p:cNvSpPr/>
          <p:nvPr/>
        </p:nvSpPr>
        <p:spPr>
          <a:xfrm>
            <a:off x="979367" y="3240449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30</a:t>
            </a:r>
            <a:endParaRPr lang="nl-NL" sz="1000" dirty="0"/>
          </a:p>
        </p:txBody>
      </p:sp>
      <p:sp>
        <p:nvSpPr>
          <p:cNvPr id="206" name="Freeform 205"/>
          <p:cNvSpPr/>
          <p:nvPr/>
        </p:nvSpPr>
        <p:spPr bwMode="auto">
          <a:xfrm>
            <a:off x="1376363" y="1511697"/>
            <a:ext cx="2600325" cy="633809"/>
          </a:xfrm>
          <a:custGeom>
            <a:avLst/>
            <a:gdLst>
              <a:gd name="connsiteX0" fmla="*/ 0 w 2600325"/>
              <a:gd name="connsiteY0" fmla="*/ 633809 h 633809"/>
              <a:gd name="connsiteX1" fmla="*/ 76200 w 2600325"/>
              <a:gd name="connsiteY1" fmla="*/ 612378 h 633809"/>
              <a:gd name="connsiteX2" fmla="*/ 114300 w 2600325"/>
              <a:gd name="connsiteY2" fmla="*/ 588566 h 633809"/>
              <a:gd name="connsiteX3" fmla="*/ 147637 w 2600325"/>
              <a:gd name="connsiteY3" fmla="*/ 569516 h 633809"/>
              <a:gd name="connsiteX4" fmla="*/ 195262 w 2600325"/>
              <a:gd name="connsiteY4" fmla="*/ 548084 h 633809"/>
              <a:gd name="connsiteX5" fmla="*/ 219075 w 2600325"/>
              <a:gd name="connsiteY5" fmla="*/ 529034 h 633809"/>
              <a:gd name="connsiteX6" fmla="*/ 250031 w 2600325"/>
              <a:gd name="connsiteY6" fmla="*/ 512366 h 633809"/>
              <a:gd name="connsiteX7" fmla="*/ 278606 w 2600325"/>
              <a:gd name="connsiteY7" fmla="*/ 495697 h 633809"/>
              <a:gd name="connsiteX8" fmla="*/ 290512 w 2600325"/>
              <a:gd name="connsiteY8" fmla="*/ 495697 h 633809"/>
              <a:gd name="connsiteX9" fmla="*/ 297656 w 2600325"/>
              <a:gd name="connsiteY9" fmla="*/ 481409 h 633809"/>
              <a:gd name="connsiteX10" fmla="*/ 316706 w 2600325"/>
              <a:gd name="connsiteY10" fmla="*/ 474266 h 633809"/>
              <a:gd name="connsiteX11" fmla="*/ 340518 w 2600325"/>
              <a:gd name="connsiteY11" fmla="*/ 469503 h 633809"/>
              <a:gd name="connsiteX12" fmla="*/ 369093 w 2600325"/>
              <a:gd name="connsiteY12" fmla="*/ 467122 h 633809"/>
              <a:gd name="connsiteX13" fmla="*/ 383381 w 2600325"/>
              <a:gd name="connsiteY13" fmla="*/ 457597 h 633809"/>
              <a:gd name="connsiteX14" fmla="*/ 395287 w 2600325"/>
              <a:gd name="connsiteY14" fmla="*/ 443309 h 633809"/>
              <a:gd name="connsiteX15" fmla="*/ 414337 w 2600325"/>
              <a:gd name="connsiteY15" fmla="*/ 436166 h 633809"/>
              <a:gd name="connsiteX16" fmla="*/ 426243 w 2600325"/>
              <a:gd name="connsiteY16" fmla="*/ 433784 h 633809"/>
              <a:gd name="connsiteX17" fmla="*/ 431006 w 2600325"/>
              <a:gd name="connsiteY17" fmla="*/ 426641 h 633809"/>
              <a:gd name="connsiteX18" fmla="*/ 447675 w 2600325"/>
              <a:gd name="connsiteY18" fmla="*/ 419497 h 633809"/>
              <a:gd name="connsiteX19" fmla="*/ 461962 w 2600325"/>
              <a:gd name="connsiteY19" fmla="*/ 417116 h 633809"/>
              <a:gd name="connsiteX20" fmla="*/ 471487 w 2600325"/>
              <a:gd name="connsiteY20" fmla="*/ 409972 h 633809"/>
              <a:gd name="connsiteX21" fmla="*/ 488156 w 2600325"/>
              <a:gd name="connsiteY21" fmla="*/ 398066 h 633809"/>
              <a:gd name="connsiteX22" fmla="*/ 509587 w 2600325"/>
              <a:gd name="connsiteY22" fmla="*/ 393303 h 633809"/>
              <a:gd name="connsiteX23" fmla="*/ 514350 w 2600325"/>
              <a:gd name="connsiteY23" fmla="*/ 383778 h 633809"/>
              <a:gd name="connsiteX24" fmla="*/ 523875 w 2600325"/>
              <a:gd name="connsiteY24" fmla="*/ 381397 h 633809"/>
              <a:gd name="connsiteX25" fmla="*/ 540543 w 2600325"/>
              <a:gd name="connsiteY25" fmla="*/ 381397 h 633809"/>
              <a:gd name="connsiteX26" fmla="*/ 557212 w 2600325"/>
              <a:gd name="connsiteY26" fmla="*/ 379016 h 633809"/>
              <a:gd name="connsiteX27" fmla="*/ 566737 w 2600325"/>
              <a:gd name="connsiteY27" fmla="*/ 374253 h 633809"/>
              <a:gd name="connsiteX28" fmla="*/ 585787 w 2600325"/>
              <a:gd name="connsiteY28" fmla="*/ 369491 h 633809"/>
              <a:gd name="connsiteX29" fmla="*/ 604837 w 2600325"/>
              <a:gd name="connsiteY29" fmla="*/ 362347 h 633809"/>
              <a:gd name="connsiteX30" fmla="*/ 619125 w 2600325"/>
              <a:gd name="connsiteY30" fmla="*/ 352822 h 633809"/>
              <a:gd name="connsiteX31" fmla="*/ 633412 w 2600325"/>
              <a:gd name="connsiteY31" fmla="*/ 340916 h 633809"/>
              <a:gd name="connsiteX32" fmla="*/ 645318 w 2600325"/>
              <a:gd name="connsiteY32" fmla="*/ 340916 h 633809"/>
              <a:gd name="connsiteX33" fmla="*/ 669131 w 2600325"/>
              <a:gd name="connsiteY33" fmla="*/ 336153 h 633809"/>
              <a:gd name="connsiteX34" fmla="*/ 692943 w 2600325"/>
              <a:gd name="connsiteY34" fmla="*/ 321866 h 633809"/>
              <a:gd name="connsiteX35" fmla="*/ 711993 w 2600325"/>
              <a:gd name="connsiteY35" fmla="*/ 319484 h 633809"/>
              <a:gd name="connsiteX36" fmla="*/ 731043 w 2600325"/>
              <a:gd name="connsiteY36" fmla="*/ 312341 h 633809"/>
              <a:gd name="connsiteX37" fmla="*/ 738187 w 2600325"/>
              <a:gd name="connsiteY37" fmla="*/ 307578 h 633809"/>
              <a:gd name="connsiteX38" fmla="*/ 762000 w 2600325"/>
              <a:gd name="connsiteY38" fmla="*/ 300434 h 633809"/>
              <a:gd name="connsiteX39" fmla="*/ 783431 w 2600325"/>
              <a:gd name="connsiteY39" fmla="*/ 298053 h 633809"/>
              <a:gd name="connsiteX40" fmla="*/ 795337 w 2600325"/>
              <a:gd name="connsiteY40" fmla="*/ 288528 h 633809"/>
              <a:gd name="connsiteX41" fmla="*/ 812006 w 2600325"/>
              <a:gd name="connsiteY41" fmla="*/ 288528 h 633809"/>
              <a:gd name="connsiteX42" fmla="*/ 833437 w 2600325"/>
              <a:gd name="connsiteY42" fmla="*/ 286147 h 633809"/>
              <a:gd name="connsiteX43" fmla="*/ 850106 w 2600325"/>
              <a:gd name="connsiteY43" fmla="*/ 281384 h 633809"/>
              <a:gd name="connsiteX44" fmla="*/ 871537 w 2600325"/>
              <a:gd name="connsiteY44" fmla="*/ 274241 h 633809"/>
              <a:gd name="connsiteX45" fmla="*/ 914400 w 2600325"/>
              <a:gd name="connsiteY45" fmla="*/ 276622 h 633809"/>
              <a:gd name="connsiteX46" fmla="*/ 931068 w 2600325"/>
              <a:gd name="connsiteY46" fmla="*/ 267097 h 633809"/>
              <a:gd name="connsiteX47" fmla="*/ 952500 w 2600325"/>
              <a:gd name="connsiteY47" fmla="*/ 257572 h 633809"/>
              <a:gd name="connsiteX48" fmla="*/ 969168 w 2600325"/>
              <a:gd name="connsiteY48" fmla="*/ 252809 h 633809"/>
              <a:gd name="connsiteX49" fmla="*/ 995362 w 2600325"/>
              <a:gd name="connsiteY49" fmla="*/ 252809 h 633809"/>
              <a:gd name="connsiteX50" fmla="*/ 1021556 w 2600325"/>
              <a:gd name="connsiteY50" fmla="*/ 250428 h 633809"/>
              <a:gd name="connsiteX51" fmla="*/ 1054893 w 2600325"/>
              <a:gd name="connsiteY51" fmla="*/ 250428 h 633809"/>
              <a:gd name="connsiteX52" fmla="*/ 1076325 w 2600325"/>
              <a:gd name="connsiteY52" fmla="*/ 236141 h 633809"/>
              <a:gd name="connsiteX53" fmla="*/ 1100137 w 2600325"/>
              <a:gd name="connsiteY53" fmla="*/ 233759 h 633809"/>
              <a:gd name="connsiteX54" fmla="*/ 1109662 w 2600325"/>
              <a:gd name="connsiteY54" fmla="*/ 224234 h 633809"/>
              <a:gd name="connsiteX55" fmla="*/ 1143000 w 2600325"/>
              <a:gd name="connsiteY55" fmla="*/ 209947 h 633809"/>
              <a:gd name="connsiteX56" fmla="*/ 1193006 w 2600325"/>
              <a:gd name="connsiteY56" fmla="*/ 198041 h 633809"/>
              <a:gd name="connsiteX57" fmla="*/ 1214437 w 2600325"/>
              <a:gd name="connsiteY57" fmla="*/ 193278 h 633809"/>
              <a:gd name="connsiteX58" fmla="*/ 1231106 w 2600325"/>
              <a:gd name="connsiteY58" fmla="*/ 188516 h 633809"/>
              <a:gd name="connsiteX59" fmla="*/ 1250156 w 2600325"/>
              <a:gd name="connsiteY59" fmla="*/ 183753 h 633809"/>
              <a:gd name="connsiteX60" fmla="*/ 1269206 w 2600325"/>
              <a:gd name="connsiteY60" fmla="*/ 183753 h 633809"/>
              <a:gd name="connsiteX61" fmla="*/ 1297781 w 2600325"/>
              <a:gd name="connsiteY61" fmla="*/ 183753 h 633809"/>
              <a:gd name="connsiteX62" fmla="*/ 1347787 w 2600325"/>
              <a:gd name="connsiteY62" fmla="*/ 181372 h 633809"/>
              <a:gd name="connsiteX63" fmla="*/ 1366837 w 2600325"/>
              <a:gd name="connsiteY63" fmla="*/ 176609 h 633809"/>
              <a:gd name="connsiteX64" fmla="*/ 1404937 w 2600325"/>
              <a:gd name="connsiteY64" fmla="*/ 171847 h 633809"/>
              <a:gd name="connsiteX65" fmla="*/ 1445418 w 2600325"/>
              <a:gd name="connsiteY65" fmla="*/ 164703 h 633809"/>
              <a:gd name="connsiteX66" fmla="*/ 1476375 w 2600325"/>
              <a:gd name="connsiteY66" fmla="*/ 167084 h 633809"/>
              <a:gd name="connsiteX67" fmla="*/ 1507331 w 2600325"/>
              <a:gd name="connsiteY67" fmla="*/ 167084 h 633809"/>
              <a:gd name="connsiteX68" fmla="*/ 1531143 w 2600325"/>
              <a:gd name="connsiteY68" fmla="*/ 162322 h 633809"/>
              <a:gd name="connsiteX69" fmla="*/ 1540668 w 2600325"/>
              <a:gd name="connsiteY69" fmla="*/ 152797 h 633809"/>
              <a:gd name="connsiteX70" fmla="*/ 1581150 w 2600325"/>
              <a:gd name="connsiteY70" fmla="*/ 140891 h 633809"/>
              <a:gd name="connsiteX71" fmla="*/ 1621631 w 2600325"/>
              <a:gd name="connsiteY71" fmla="*/ 136128 h 633809"/>
              <a:gd name="connsiteX72" fmla="*/ 1652587 w 2600325"/>
              <a:gd name="connsiteY72" fmla="*/ 133747 h 633809"/>
              <a:gd name="connsiteX73" fmla="*/ 1683543 w 2600325"/>
              <a:gd name="connsiteY73" fmla="*/ 131366 h 633809"/>
              <a:gd name="connsiteX74" fmla="*/ 1697831 w 2600325"/>
              <a:gd name="connsiteY74" fmla="*/ 124222 h 633809"/>
              <a:gd name="connsiteX75" fmla="*/ 1724025 w 2600325"/>
              <a:gd name="connsiteY75" fmla="*/ 119459 h 633809"/>
              <a:gd name="connsiteX76" fmla="*/ 1750218 w 2600325"/>
              <a:gd name="connsiteY76" fmla="*/ 112316 h 633809"/>
              <a:gd name="connsiteX77" fmla="*/ 1764506 w 2600325"/>
              <a:gd name="connsiteY77" fmla="*/ 102791 h 633809"/>
              <a:gd name="connsiteX78" fmla="*/ 1785937 w 2600325"/>
              <a:gd name="connsiteY78" fmla="*/ 102791 h 633809"/>
              <a:gd name="connsiteX79" fmla="*/ 1809750 w 2600325"/>
              <a:gd name="connsiteY79" fmla="*/ 102791 h 633809"/>
              <a:gd name="connsiteX80" fmla="*/ 1840706 w 2600325"/>
              <a:gd name="connsiteY80" fmla="*/ 100409 h 633809"/>
              <a:gd name="connsiteX81" fmla="*/ 1864518 w 2600325"/>
              <a:gd name="connsiteY81" fmla="*/ 95647 h 633809"/>
              <a:gd name="connsiteX82" fmla="*/ 1902618 w 2600325"/>
              <a:gd name="connsiteY82" fmla="*/ 90884 h 633809"/>
              <a:gd name="connsiteX83" fmla="*/ 1914525 w 2600325"/>
              <a:gd name="connsiteY83" fmla="*/ 81359 h 633809"/>
              <a:gd name="connsiteX84" fmla="*/ 1924050 w 2600325"/>
              <a:gd name="connsiteY84" fmla="*/ 76597 h 633809"/>
              <a:gd name="connsiteX85" fmla="*/ 1940718 w 2600325"/>
              <a:gd name="connsiteY85" fmla="*/ 74216 h 633809"/>
              <a:gd name="connsiteX86" fmla="*/ 1966912 w 2600325"/>
              <a:gd name="connsiteY86" fmla="*/ 71834 h 633809"/>
              <a:gd name="connsiteX87" fmla="*/ 1993106 w 2600325"/>
              <a:gd name="connsiteY87" fmla="*/ 74216 h 633809"/>
              <a:gd name="connsiteX88" fmla="*/ 2019300 w 2600325"/>
              <a:gd name="connsiteY88" fmla="*/ 71834 h 633809"/>
              <a:gd name="connsiteX89" fmla="*/ 2043112 w 2600325"/>
              <a:gd name="connsiteY89" fmla="*/ 67072 h 633809"/>
              <a:gd name="connsiteX90" fmla="*/ 2052637 w 2600325"/>
              <a:gd name="connsiteY90" fmla="*/ 55166 h 633809"/>
              <a:gd name="connsiteX91" fmla="*/ 2071687 w 2600325"/>
              <a:gd name="connsiteY91" fmla="*/ 55166 h 633809"/>
              <a:gd name="connsiteX92" fmla="*/ 2090737 w 2600325"/>
              <a:gd name="connsiteY92" fmla="*/ 55166 h 633809"/>
              <a:gd name="connsiteX93" fmla="*/ 2114550 w 2600325"/>
              <a:gd name="connsiteY93" fmla="*/ 50403 h 633809"/>
              <a:gd name="connsiteX94" fmla="*/ 2138362 w 2600325"/>
              <a:gd name="connsiteY94" fmla="*/ 48022 h 633809"/>
              <a:gd name="connsiteX95" fmla="*/ 2164556 w 2600325"/>
              <a:gd name="connsiteY95" fmla="*/ 45641 h 633809"/>
              <a:gd name="connsiteX96" fmla="*/ 2183606 w 2600325"/>
              <a:gd name="connsiteY96" fmla="*/ 43259 h 633809"/>
              <a:gd name="connsiteX97" fmla="*/ 2193131 w 2600325"/>
              <a:gd name="connsiteY97" fmla="*/ 33734 h 633809"/>
              <a:gd name="connsiteX98" fmla="*/ 2200275 w 2600325"/>
              <a:gd name="connsiteY98" fmla="*/ 33734 h 633809"/>
              <a:gd name="connsiteX99" fmla="*/ 2219325 w 2600325"/>
              <a:gd name="connsiteY99" fmla="*/ 33734 h 633809"/>
              <a:gd name="connsiteX100" fmla="*/ 2231231 w 2600325"/>
              <a:gd name="connsiteY100" fmla="*/ 31353 h 633809"/>
              <a:gd name="connsiteX101" fmla="*/ 2243137 w 2600325"/>
              <a:gd name="connsiteY101" fmla="*/ 28972 h 633809"/>
              <a:gd name="connsiteX102" fmla="*/ 2257425 w 2600325"/>
              <a:gd name="connsiteY102" fmla="*/ 17066 h 633809"/>
              <a:gd name="connsiteX103" fmla="*/ 2283618 w 2600325"/>
              <a:gd name="connsiteY103" fmla="*/ 17066 h 633809"/>
              <a:gd name="connsiteX104" fmla="*/ 2324100 w 2600325"/>
              <a:gd name="connsiteY104" fmla="*/ 17066 h 633809"/>
              <a:gd name="connsiteX105" fmla="*/ 2393156 w 2600325"/>
              <a:gd name="connsiteY105" fmla="*/ 17066 h 633809"/>
              <a:gd name="connsiteX106" fmla="*/ 2476500 w 2600325"/>
              <a:gd name="connsiteY106" fmla="*/ 17066 h 633809"/>
              <a:gd name="connsiteX107" fmla="*/ 2521743 w 2600325"/>
              <a:gd name="connsiteY107" fmla="*/ 12303 h 633809"/>
              <a:gd name="connsiteX108" fmla="*/ 2538412 w 2600325"/>
              <a:gd name="connsiteY108" fmla="*/ 2778 h 633809"/>
              <a:gd name="connsiteX109" fmla="*/ 2566987 w 2600325"/>
              <a:gd name="connsiteY109" fmla="*/ 397 h 633809"/>
              <a:gd name="connsiteX110" fmla="*/ 2600325 w 2600325"/>
              <a:gd name="connsiteY110" fmla="*/ 397 h 633809"/>
              <a:gd name="connsiteX111" fmla="*/ 2600325 w 2600325"/>
              <a:gd name="connsiteY111" fmla="*/ 397 h 63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600325" h="633809">
                <a:moveTo>
                  <a:pt x="0" y="633809"/>
                </a:moveTo>
                <a:cubicBezTo>
                  <a:pt x="28575" y="626863"/>
                  <a:pt x="57150" y="619918"/>
                  <a:pt x="76200" y="612378"/>
                </a:cubicBezTo>
                <a:cubicBezTo>
                  <a:pt x="95250" y="604838"/>
                  <a:pt x="102394" y="595710"/>
                  <a:pt x="114300" y="588566"/>
                </a:cubicBezTo>
                <a:cubicBezTo>
                  <a:pt x="126206" y="581422"/>
                  <a:pt x="134143" y="576263"/>
                  <a:pt x="147637" y="569516"/>
                </a:cubicBezTo>
                <a:cubicBezTo>
                  <a:pt x="161131" y="562769"/>
                  <a:pt x="183356" y="554831"/>
                  <a:pt x="195262" y="548084"/>
                </a:cubicBezTo>
                <a:cubicBezTo>
                  <a:pt x="207168" y="541337"/>
                  <a:pt x="209947" y="534987"/>
                  <a:pt x="219075" y="529034"/>
                </a:cubicBezTo>
                <a:cubicBezTo>
                  <a:pt x="228203" y="523081"/>
                  <a:pt x="240109" y="517922"/>
                  <a:pt x="250031" y="512366"/>
                </a:cubicBezTo>
                <a:cubicBezTo>
                  <a:pt x="259953" y="506810"/>
                  <a:pt x="271859" y="498475"/>
                  <a:pt x="278606" y="495697"/>
                </a:cubicBezTo>
                <a:cubicBezTo>
                  <a:pt x="285353" y="492919"/>
                  <a:pt x="287337" y="498078"/>
                  <a:pt x="290512" y="495697"/>
                </a:cubicBezTo>
                <a:cubicBezTo>
                  <a:pt x="293687" y="493316"/>
                  <a:pt x="293291" y="484981"/>
                  <a:pt x="297656" y="481409"/>
                </a:cubicBezTo>
                <a:cubicBezTo>
                  <a:pt x="302021" y="477837"/>
                  <a:pt x="309562" y="476250"/>
                  <a:pt x="316706" y="474266"/>
                </a:cubicBezTo>
                <a:cubicBezTo>
                  <a:pt x="323850" y="472282"/>
                  <a:pt x="331787" y="470694"/>
                  <a:pt x="340518" y="469503"/>
                </a:cubicBezTo>
                <a:cubicBezTo>
                  <a:pt x="349249" y="468312"/>
                  <a:pt x="361949" y="469106"/>
                  <a:pt x="369093" y="467122"/>
                </a:cubicBezTo>
                <a:cubicBezTo>
                  <a:pt x="376237" y="465138"/>
                  <a:pt x="379015" y="461566"/>
                  <a:pt x="383381" y="457597"/>
                </a:cubicBezTo>
                <a:cubicBezTo>
                  <a:pt x="387747" y="453628"/>
                  <a:pt x="390128" y="446881"/>
                  <a:pt x="395287" y="443309"/>
                </a:cubicBezTo>
                <a:cubicBezTo>
                  <a:pt x="400446" y="439737"/>
                  <a:pt x="409178" y="437753"/>
                  <a:pt x="414337" y="436166"/>
                </a:cubicBezTo>
                <a:cubicBezTo>
                  <a:pt x="419496" y="434579"/>
                  <a:pt x="423465" y="435371"/>
                  <a:pt x="426243" y="433784"/>
                </a:cubicBezTo>
                <a:cubicBezTo>
                  <a:pt x="429021" y="432197"/>
                  <a:pt x="427434" y="429022"/>
                  <a:pt x="431006" y="426641"/>
                </a:cubicBezTo>
                <a:cubicBezTo>
                  <a:pt x="434578" y="424260"/>
                  <a:pt x="442516" y="421084"/>
                  <a:pt x="447675" y="419497"/>
                </a:cubicBezTo>
                <a:cubicBezTo>
                  <a:pt x="452834" y="417910"/>
                  <a:pt x="457993" y="418703"/>
                  <a:pt x="461962" y="417116"/>
                </a:cubicBezTo>
                <a:cubicBezTo>
                  <a:pt x="465931" y="415529"/>
                  <a:pt x="467121" y="413147"/>
                  <a:pt x="471487" y="409972"/>
                </a:cubicBezTo>
                <a:cubicBezTo>
                  <a:pt x="475853" y="406797"/>
                  <a:pt x="481806" y="400844"/>
                  <a:pt x="488156" y="398066"/>
                </a:cubicBezTo>
                <a:cubicBezTo>
                  <a:pt x="494506" y="395288"/>
                  <a:pt x="505221" y="395684"/>
                  <a:pt x="509587" y="393303"/>
                </a:cubicBezTo>
                <a:cubicBezTo>
                  <a:pt x="513953" y="390922"/>
                  <a:pt x="511969" y="385762"/>
                  <a:pt x="514350" y="383778"/>
                </a:cubicBezTo>
                <a:cubicBezTo>
                  <a:pt x="516731" y="381794"/>
                  <a:pt x="519510" y="381794"/>
                  <a:pt x="523875" y="381397"/>
                </a:cubicBezTo>
                <a:cubicBezTo>
                  <a:pt x="528240" y="381000"/>
                  <a:pt x="534987" y="381794"/>
                  <a:pt x="540543" y="381397"/>
                </a:cubicBezTo>
                <a:cubicBezTo>
                  <a:pt x="546099" y="381000"/>
                  <a:pt x="552846" y="380207"/>
                  <a:pt x="557212" y="379016"/>
                </a:cubicBezTo>
                <a:cubicBezTo>
                  <a:pt x="561578" y="377825"/>
                  <a:pt x="561975" y="375840"/>
                  <a:pt x="566737" y="374253"/>
                </a:cubicBezTo>
                <a:cubicBezTo>
                  <a:pt x="571499" y="372666"/>
                  <a:pt x="579437" y="371475"/>
                  <a:pt x="585787" y="369491"/>
                </a:cubicBezTo>
                <a:cubicBezTo>
                  <a:pt x="592137" y="367507"/>
                  <a:pt x="599281" y="365125"/>
                  <a:pt x="604837" y="362347"/>
                </a:cubicBezTo>
                <a:cubicBezTo>
                  <a:pt x="610393" y="359569"/>
                  <a:pt x="614363" y="356394"/>
                  <a:pt x="619125" y="352822"/>
                </a:cubicBezTo>
                <a:cubicBezTo>
                  <a:pt x="623887" y="349250"/>
                  <a:pt x="629047" y="342900"/>
                  <a:pt x="633412" y="340916"/>
                </a:cubicBezTo>
                <a:cubicBezTo>
                  <a:pt x="637777" y="338932"/>
                  <a:pt x="639365" y="341710"/>
                  <a:pt x="645318" y="340916"/>
                </a:cubicBezTo>
                <a:cubicBezTo>
                  <a:pt x="651271" y="340122"/>
                  <a:pt x="661193" y="339328"/>
                  <a:pt x="669131" y="336153"/>
                </a:cubicBezTo>
                <a:cubicBezTo>
                  <a:pt x="677069" y="332978"/>
                  <a:pt x="685800" y="324644"/>
                  <a:pt x="692943" y="321866"/>
                </a:cubicBezTo>
                <a:cubicBezTo>
                  <a:pt x="700086" y="319088"/>
                  <a:pt x="705643" y="321072"/>
                  <a:pt x="711993" y="319484"/>
                </a:cubicBezTo>
                <a:cubicBezTo>
                  <a:pt x="718343" y="317897"/>
                  <a:pt x="726677" y="314325"/>
                  <a:pt x="731043" y="312341"/>
                </a:cubicBezTo>
                <a:cubicBezTo>
                  <a:pt x="735409" y="310357"/>
                  <a:pt x="733027" y="309563"/>
                  <a:pt x="738187" y="307578"/>
                </a:cubicBezTo>
                <a:cubicBezTo>
                  <a:pt x="743347" y="305593"/>
                  <a:pt x="754459" y="302022"/>
                  <a:pt x="762000" y="300434"/>
                </a:cubicBezTo>
                <a:cubicBezTo>
                  <a:pt x="769541" y="298846"/>
                  <a:pt x="777875" y="300037"/>
                  <a:pt x="783431" y="298053"/>
                </a:cubicBezTo>
                <a:cubicBezTo>
                  <a:pt x="788987" y="296069"/>
                  <a:pt x="790575" y="290115"/>
                  <a:pt x="795337" y="288528"/>
                </a:cubicBezTo>
                <a:cubicBezTo>
                  <a:pt x="800099" y="286941"/>
                  <a:pt x="805656" y="288925"/>
                  <a:pt x="812006" y="288528"/>
                </a:cubicBezTo>
                <a:cubicBezTo>
                  <a:pt x="818356" y="288131"/>
                  <a:pt x="827087" y="287338"/>
                  <a:pt x="833437" y="286147"/>
                </a:cubicBezTo>
                <a:cubicBezTo>
                  <a:pt x="839787" y="284956"/>
                  <a:pt x="843756" y="283368"/>
                  <a:pt x="850106" y="281384"/>
                </a:cubicBezTo>
                <a:cubicBezTo>
                  <a:pt x="856456" y="279400"/>
                  <a:pt x="860821" y="275035"/>
                  <a:pt x="871537" y="274241"/>
                </a:cubicBezTo>
                <a:cubicBezTo>
                  <a:pt x="882253" y="273447"/>
                  <a:pt x="904478" y="277813"/>
                  <a:pt x="914400" y="276622"/>
                </a:cubicBezTo>
                <a:cubicBezTo>
                  <a:pt x="924322" y="275431"/>
                  <a:pt x="924718" y="270272"/>
                  <a:pt x="931068" y="267097"/>
                </a:cubicBezTo>
                <a:cubicBezTo>
                  <a:pt x="937418" y="263922"/>
                  <a:pt x="946150" y="259953"/>
                  <a:pt x="952500" y="257572"/>
                </a:cubicBezTo>
                <a:cubicBezTo>
                  <a:pt x="958850" y="255191"/>
                  <a:pt x="962024" y="253603"/>
                  <a:pt x="969168" y="252809"/>
                </a:cubicBezTo>
                <a:cubicBezTo>
                  <a:pt x="976312" y="252015"/>
                  <a:pt x="986631" y="253206"/>
                  <a:pt x="995362" y="252809"/>
                </a:cubicBezTo>
                <a:cubicBezTo>
                  <a:pt x="1004093" y="252412"/>
                  <a:pt x="1011634" y="250825"/>
                  <a:pt x="1021556" y="250428"/>
                </a:cubicBezTo>
                <a:cubicBezTo>
                  <a:pt x="1031478" y="250031"/>
                  <a:pt x="1045765" y="252809"/>
                  <a:pt x="1054893" y="250428"/>
                </a:cubicBezTo>
                <a:cubicBezTo>
                  <a:pt x="1064021" y="248047"/>
                  <a:pt x="1068784" y="238919"/>
                  <a:pt x="1076325" y="236141"/>
                </a:cubicBezTo>
                <a:cubicBezTo>
                  <a:pt x="1083866" y="233363"/>
                  <a:pt x="1094581" y="235743"/>
                  <a:pt x="1100137" y="233759"/>
                </a:cubicBezTo>
                <a:cubicBezTo>
                  <a:pt x="1105693" y="231775"/>
                  <a:pt x="1102518" y="228203"/>
                  <a:pt x="1109662" y="224234"/>
                </a:cubicBezTo>
                <a:cubicBezTo>
                  <a:pt x="1116806" y="220265"/>
                  <a:pt x="1129109" y="214313"/>
                  <a:pt x="1143000" y="209947"/>
                </a:cubicBezTo>
                <a:cubicBezTo>
                  <a:pt x="1156891" y="205581"/>
                  <a:pt x="1181100" y="200819"/>
                  <a:pt x="1193006" y="198041"/>
                </a:cubicBezTo>
                <a:cubicBezTo>
                  <a:pt x="1204912" y="195263"/>
                  <a:pt x="1208087" y="194866"/>
                  <a:pt x="1214437" y="193278"/>
                </a:cubicBezTo>
                <a:cubicBezTo>
                  <a:pt x="1220787" y="191691"/>
                  <a:pt x="1225153" y="190104"/>
                  <a:pt x="1231106" y="188516"/>
                </a:cubicBezTo>
                <a:cubicBezTo>
                  <a:pt x="1237059" y="186929"/>
                  <a:pt x="1243806" y="184547"/>
                  <a:pt x="1250156" y="183753"/>
                </a:cubicBezTo>
                <a:cubicBezTo>
                  <a:pt x="1256506" y="182959"/>
                  <a:pt x="1269206" y="183753"/>
                  <a:pt x="1269206" y="183753"/>
                </a:cubicBezTo>
                <a:cubicBezTo>
                  <a:pt x="1277143" y="183753"/>
                  <a:pt x="1284684" y="184150"/>
                  <a:pt x="1297781" y="183753"/>
                </a:cubicBezTo>
                <a:cubicBezTo>
                  <a:pt x="1310878" y="183356"/>
                  <a:pt x="1336278" y="182563"/>
                  <a:pt x="1347787" y="181372"/>
                </a:cubicBezTo>
                <a:cubicBezTo>
                  <a:pt x="1359296" y="180181"/>
                  <a:pt x="1357312" y="178197"/>
                  <a:pt x="1366837" y="176609"/>
                </a:cubicBezTo>
                <a:cubicBezTo>
                  <a:pt x="1376362" y="175022"/>
                  <a:pt x="1391840" y="173831"/>
                  <a:pt x="1404937" y="171847"/>
                </a:cubicBezTo>
                <a:cubicBezTo>
                  <a:pt x="1418034" y="169863"/>
                  <a:pt x="1433512" y="165497"/>
                  <a:pt x="1445418" y="164703"/>
                </a:cubicBezTo>
                <a:cubicBezTo>
                  <a:pt x="1457324" y="163909"/>
                  <a:pt x="1466056" y="166687"/>
                  <a:pt x="1476375" y="167084"/>
                </a:cubicBezTo>
                <a:cubicBezTo>
                  <a:pt x="1486694" y="167481"/>
                  <a:pt x="1498203" y="167878"/>
                  <a:pt x="1507331" y="167084"/>
                </a:cubicBezTo>
                <a:cubicBezTo>
                  <a:pt x="1516459" y="166290"/>
                  <a:pt x="1525587" y="164703"/>
                  <a:pt x="1531143" y="162322"/>
                </a:cubicBezTo>
                <a:cubicBezTo>
                  <a:pt x="1536699" y="159941"/>
                  <a:pt x="1532334" y="156369"/>
                  <a:pt x="1540668" y="152797"/>
                </a:cubicBezTo>
                <a:cubicBezTo>
                  <a:pt x="1549003" y="149225"/>
                  <a:pt x="1567656" y="143669"/>
                  <a:pt x="1581150" y="140891"/>
                </a:cubicBezTo>
                <a:cubicBezTo>
                  <a:pt x="1594644" y="138113"/>
                  <a:pt x="1609725" y="137319"/>
                  <a:pt x="1621631" y="136128"/>
                </a:cubicBezTo>
                <a:cubicBezTo>
                  <a:pt x="1633537" y="134937"/>
                  <a:pt x="1652587" y="133747"/>
                  <a:pt x="1652587" y="133747"/>
                </a:cubicBezTo>
                <a:cubicBezTo>
                  <a:pt x="1662906" y="132953"/>
                  <a:pt x="1676002" y="132954"/>
                  <a:pt x="1683543" y="131366"/>
                </a:cubicBezTo>
                <a:cubicBezTo>
                  <a:pt x="1691084" y="129778"/>
                  <a:pt x="1691084" y="126206"/>
                  <a:pt x="1697831" y="124222"/>
                </a:cubicBezTo>
                <a:cubicBezTo>
                  <a:pt x="1704578" y="122238"/>
                  <a:pt x="1715294" y="121443"/>
                  <a:pt x="1724025" y="119459"/>
                </a:cubicBezTo>
                <a:cubicBezTo>
                  <a:pt x="1732756" y="117475"/>
                  <a:pt x="1743471" y="115094"/>
                  <a:pt x="1750218" y="112316"/>
                </a:cubicBezTo>
                <a:cubicBezTo>
                  <a:pt x="1756965" y="109538"/>
                  <a:pt x="1758553" y="104379"/>
                  <a:pt x="1764506" y="102791"/>
                </a:cubicBezTo>
                <a:cubicBezTo>
                  <a:pt x="1770459" y="101204"/>
                  <a:pt x="1785937" y="102791"/>
                  <a:pt x="1785937" y="102791"/>
                </a:cubicBezTo>
                <a:cubicBezTo>
                  <a:pt x="1793478" y="102791"/>
                  <a:pt x="1800622" y="103188"/>
                  <a:pt x="1809750" y="102791"/>
                </a:cubicBezTo>
                <a:cubicBezTo>
                  <a:pt x="1818878" y="102394"/>
                  <a:pt x="1831578" y="101600"/>
                  <a:pt x="1840706" y="100409"/>
                </a:cubicBezTo>
                <a:cubicBezTo>
                  <a:pt x="1849834" y="99218"/>
                  <a:pt x="1854199" y="97235"/>
                  <a:pt x="1864518" y="95647"/>
                </a:cubicBezTo>
                <a:cubicBezTo>
                  <a:pt x="1874837" y="94060"/>
                  <a:pt x="1894284" y="93265"/>
                  <a:pt x="1902618" y="90884"/>
                </a:cubicBezTo>
                <a:cubicBezTo>
                  <a:pt x="1910952" y="88503"/>
                  <a:pt x="1910953" y="83740"/>
                  <a:pt x="1914525" y="81359"/>
                </a:cubicBezTo>
                <a:cubicBezTo>
                  <a:pt x="1918097" y="78978"/>
                  <a:pt x="1919685" y="77787"/>
                  <a:pt x="1924050" y="76597"/>
                </a:cubicBezTo>
                <a:cubicBezTo>
                  <a:pt x="1928415" y="75407"/>
                  <a:pt x="1933574" y="75010"/>
                  <a:pt x="1940718" y="74216"/>
                </a:cubicBezTo>
                <a:cubicBezTo>
                  <a:pt x="1947862" y="73422"/>
                  <a:pt x="1958181" y="71834"/>
                  <a:pt x="1966912" y="71834"/>
                </a:cubicBezTo>
                <a:cubicBezTo>
                  <a:pt x="1975643" y="71834"/>
                  <a:pt x="1984375" y="74216"/>
                  <a:pt x="1993106" y="74216"/>
                </a:cubicBezTo>
                <a:cubicBezTo>
                  <a:pt x="2001837" y="74216"/>
                  <a:pt x="2010966" y="73025"/>
                  <a:pt x="2019300" y="71834"/>
                </a:cubicBezTo>
                <a:cubicBezTo>
                  <a:pt x="2027634" y="70643"/>
                  <a:pt x="2037556" y="69850"/>
                  <a:pt x="2043112" y="67072"/>
                </a:cubicBezTo>
                <a:cubicBezTo>
                  <a:pt x="2048668" y="64294"/>
                  <a:pt x="2047875" y="57150"/>
                  <a:pt x="2052637" y="55166"/>
                </a:cubicBezTo>
                <a:cubicBezTo>
                  <a:pt x="2057400" y="53182"/>
                  <a:pt x="2071687" y="55166"/>
                  <a:pt x="2071687" y="55166"/>
                </a:cubicBezTo>
                <a:cubicBezTo>
                  <a:pt x="2078037" y="55166"/>
                  <a:pt x="2083593" y="55960"/>
                  <a:pt x="2090737" y="55166"/>
                </a:cubicBezTo>
                <a:cubicBezTo>
                  <a:pt x="2097881" y="54372"/>
                  <a:pt x="2106612" y="51594"/>
                  <a:pt x="2114550" y="50403"/>
                </a:cubicBezTo>
                <a:cubicBezTo>
                  <a:pt x="2122488" y="49212"/>
                  <a:pt x="2138362" y="48022"/>
                  <a:pt x="2138362" y="48022"/>
                </a:cubicBezTo>
                <a:lnTo>
                  <a:pt x="2164556" y="45641"/>
                </a:lnTo>
                <a:cubicBezTo>
                  <a:pt x="2172097" y="44847"/>
                  <a:pt x="2178844" y="45243"/>
                  <a:pt x="2183606" y="43259"/>
                </a:cubicBezTo>
                <a:cubicBezTo>
                  <a:pt x="2188368" y="41275"/>
                  <a:pt x="2190353" y="35321"/>
                  <a:pt x="2193131" y="33734"/>
                </a:cubicBezTo>
                <a:cubicBezTo>
                  <a:pt x="2195909" y="32147"/>
                  <a:pt x="2200275" y="33734"/>
                  <a:pt x="2200275" y="33734"/>
                </a:cubicBezTo>
                <a:cubicBezTo>
                  <a:pt x="2204641" y="33734"/>
                  <a:pt x="2214166" y="34131"/>
                  <a:pt x="2219325" y="33734"/>
                </a:cubicBezTo>
                <a:cubicBezTo>
                  <a:pt x="2224484" y="33337"/>
                  <a:pt x="2231231" y="31353"/>
                  <a:pt x="2231231" y="31353"/>
                </a:cubicBezTo>
                <a:cubicBezTo>
                  <a:pt x="2235200" y="30559"/>
                  <a:pt x="2238771" y="31353"/>
                  <a:pt x="2243137" y="28972"/>
                </a:cubicBezTo>
                <a:cubicBezTo>
                  <a:pt x="2247503" y="26591"/>
                  <a:pt x="2250678" y="19050"/>
                  <a:pt x="2257425" y="17066"/>
                </a:cubicBezTo>
                <a:cubicBezTo>
                  <a:pt x="2264172" y="15082"/>
                  <a:pt x="2283618" y="17066"/>
                  <a:pt x="2283618" y="17066"/>
                </a:cubicBezTo>
                <a:lnTo>
                  <a:pt x="2324100" y="17066"/>
                </a:lnTo>
                <a:lnTo>
                  <a:pt x="2393156" y="17066"/>
                </a:lnTo>
                <a:cubicBezTo>
                  <a:pt x="2418556" y="17066"/>
                  <a:pt x="2455069" y="17860"/>
                  <a:pt x="2476500" y="17066"/>
                </a:cubicBezTo>
                <a:cubicBezTo>
                  <a:pt x="2497931" y="16272"/>
                  <a:pt x="2511424" y="14684"/>
                  <a:pt x="2521743" y="12303"/>
                </a:cubicBezTo>
                <a:cubicBezTo>
                  <a:pt x="2532062" y="9922"/>
                  <a:pt x="2530871" y="4762"/>
                  <a:pt x="2538412" y="2778"/>
                </a:cubicBezTo>
                <a:cubicBezTo>
                  <a:pt x="2545953" y="794"/>
                  <a:pt x="2556668" y="794"/>
                  <a:pt x="2566987" y="397"/>
                </a:cubicBezTo>
                <a:cubicBezTo>
                  <a:pt x="2577306" y="0"/>
                  <a:pt x="2600325" y="397"/>
                  <a:pt x="2600325" y="397"/>
                </a:cubicBezTo>
                <a:lnTo>
                  <a:pt x="2600325" y="397"/>
                </a:lnTo>
              </a:path>
            </a:pathLst>
          </a:custGeom>
          <a:noFill/>
          <a:ln w="254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07" name="Freeform 206"/>
          <p:cNvSpPr/>
          <p:nvPr/>
        </p:nvSpPr>
        <p:spPr bwMode="auto">
          <a:xfrm>
            <a:off x="1373981" y="1545034"/>
            <a:ext cx="2581275" cy="602854"/>
          </a:xfrm>
          <a:custGeom>
            <a:avLst/>
            <a:gdLst>
              <a:gd name="connsiteX0" fmla="*/ 0 w 2581275"/>
              <a:gd name="connsiteY0" fmla="*/ 602854 h 602854"/>
              <a:gd name="connsiteX1" fmla="*/ 59532 w 2581275"/>
              <a:gd name="connsiteY1" fmla="*/ 559991 h 602854"/>
              <a:gd name="connsiteX2" fmla="*/ 78582 w 2581275"/>
              <a:gd name="connsiteY2" fmla="*/ 555229 h 602854"/>
              <a:gd name="connsiteX3" fmla="*/ 102394 w 2581275"/>
              <a:gd name="connsiteY3" fmla="*/ 531416 h 602854"/>
              <a:gd name="connsiteX4" fmla="*/ 142875 w 2581275"/>
              <a:gd name="connsiteY4" fmla="*/ 498079 h 602854"/>
              <a:gd name="connsiteX5" fmla="*/ 145257 w 2581275"/>
              <a:gd name="connsiteY5" fmla="*/ 495697 h 602854"/>
              <a:gd name="connsiteX6" fmla="*/ 150019 w 2581275"/>
              <a:gd name="connsiteY6" fmla="*/ 479029 h 602854"/>
              <a:gd name="connsiteX7" fmla="*/ 164307 w 2581275"/>
              <a:gd name="connsiteY7" fmla="*/ 467122 h 602854"/>
              <a:gd name="connsiteX8" fmla="*/ 169069 w 2581275"/>
              <a:gd name="connsiteY8" fmla="*/ 448072 h 602854"/>
              <a:gd name="connsiteX9" fmla="*/ 183357 w 2581275"/>
              <a:gd name="connsiteY9" fmla="*/ 438547 h 602854"/>
              <a:gd name="connsiteX10" fmla="*/ 209550 w 2581275"/>
              <a:gd name="connsiteY10" fmla="*/ 436166 h 602854"/>
              <a:gd name="connsiteX11" fmla="*/ 223838 w 2581275"/>
              <a:gd name="connsiteY11" fmla="*/ 433785 h 602854"/>
              <a:gd name="connsiteX12" fmla="*/ 230982 w 2581275"/>
              <a:gd name="connsiteY12" fmla="*/ 426641 h 602854"/>
              <a:gd name="connsiteX13" fmla="*/ 247650 w 2581275"/>
              <a:gd name="connsiteY13" fmla="*/ 417116 h 602854"/>
              <a:gd name="connsiteX14" fmla="*/ 259557 w 2581275"/>
              <a:gd name="connsiteY14" fmla="*/ 417116 h 602854"/>
              <a:gd name="connsiteX15" fmla="*/ 271463 w 2581275"/>
              <a:gd name="connsiteY15" fmla="*/ 412354 h 602854"/>
              <a:gd name="connsiteX16" fmla="*/ 283369 w 2581275"/>
              <a:gd name="connsiteY16" fmla="*/ 409972 h 602854"/>
              <a:gd name="connsiteX17" fmla="*/ 300038 w 2581275"/>
              <a:gd name="connsiteY17" fmla="*/ 407591 h 602854"/>
              <a:gd name="connsiteX18" fmla="*/ 311944 w 2581275"/>
              <a:gd name="connsiteY18" fmla="*/ 393304 h 602854"/>
              <a:gd name="connsiteX19" fmla="*/ 338138 w 2581275"/>
              <a:gd name="connsiteY19" fmla="*/ 383779 h 602854"/>
              <a:gd name="connsiteX20" fmla="*/ 359569 w 2581275"/>
              <a:gd name="connsiteY20" fmla="*/ 379016 h 602854"/>
              <a:gd name="connsiteX21" fmla="*/ 373857 w 2581275"/>
              <a:gd name="connsiteY21" fmla="*/ 369491 h 602854"/>
              <a:gd name="connsiteX22" fmla="*/ 395288 w 2581275"/>
              <a:gd name="connsiteY22" fmla="*/ 359966 h 602854"/>
              <a:gd name="connsiteX23" fmla="*/ 419100 w 2581275"/>
              <a:gd name="connsiteY23" fmla="*/ 348060 h 602854"/>
              <a:gd name="connsiteX24" fmla="*/ 435769 w 2581275"/>
              <a:gd name="connsiteY24" fmla="*/ 343297 h 602854"/>
              <a:gd name="connsiteX25" fmla="*/ 445294 w 2581275"/>
              <a:gd name="connsiteY25" fmla="*/ 338535 h 602854"/>
              <a:gd name="connsiteX26" fmla="*/ 471488 w 2581275"/>
              <a:gd name="connsiteY26" fmla="*/ 336154 h 602854"/>
              <a:gd name="connsiteX27" fmla="*/ 490538 w 2581275"/>
              <a:gd name="connsiteY27" fmla="*/ 331391 h 602854"/>
              <a:gd name="connsiteX28" fmla="*/ 500063 w 2581275"/>
              <a:gd name="connsiteY28" fmla="*/ 324247 h 602854"/>
              <a:gd name="connsiteX29" fmla="*/ 511969 w 2581275"/>
              <a:gd name="connsiteY29" fmla="*/ 314722 h 602854"/>
              <a:gd name="connsiteX30" fmla="*/ 533400 w 2581275"/>
              <a:gd name="connsiteY30" fmla="*/ 312341 h 602854"/>
              <a:gd name="connsiteX31" fmla="*/ 542925 w 2581275"/>
              <a:gd name="connsiteY31" fmla="*/ 302816 h 602854"/>
              <a:gd name="connsiteX32" fmla="*/ 557213 w 2581275"/>
              <a:gd name="connsiteY32" fmla="*/ 290910 h 602854"/>
              <a:gd name="connsiteX33" fmla="*/ 573882 w 2581275"/>
              <a:gd name="connsiteY33" fmla="*/ 288529 h 602854"/>
              <a:gd name="connsiteX34" fmla="*/ 595313 w 2581275"/>
              <a:gd name="connsiteY34" fmla="*/ 281385 h 602854"/>
              <a:gd name="connsiteX35" fmla="*/ 621507 w 2581275"/>
              <a:gd name="connsiteY35" fmla="*/ 276622 h 602854"/>
              <a:gd name="connsiteX36" fmla="*/ 645319 w 2581275"/>
              <a:gd name="connsiteY36" fmla="*/ 271860 h 602854"/>
              <a:gd name="connsiteX37" fmla="*/ 678657 w 2581275"/>
              <a:gd name="connsiteY37" fmla="*/ 269479 h 602854"/>
              <a:gd name="connsiteX38" fmla="*/ 690563 w 2581275"/>
              <a:gd name="connsiteY38" fmla="*/ 264716 h 602854"/>
              <a:gd name="connsiteX39" fmla="*/ 714375 w 2581275"/>
              <a:gd name="connsiteY39" fmla="*/ 255191 h 602854"/>
              <a:gd name="connsiteX40" fmla="*/ 740569 w 2581275"/>
              <a:gd name="connsiteY40" fmla="*/ 243285 h 602854"/>
              <a:gd name="connsiteX41" fmla="*/ 759619 w 2581275"/>
              <a:gd name="connsiteY41" fmla="*/ 238522 h 602854"/>
              <a:gd name="connsiteX42" fmla="*/ 785813 w 2581275"/>
              <a:gd name="connsiteY42" fmla="*/ 238522 h 602854"/>
              <a:gd name="connsiteX43" fmla="*/ 800100 w 2581275"/>
              <a:gd name="connsiteY43" fmla="*/ 231379 h 602854"/>
              <a:gd name="connsiteX44" fmla="*/ 819150 w 2581275"/>
              <a:gd name="connsiteY44" fmla="*/ 228997 h 602854"/>
              <a:gd name="connsiteX45" fmla="*/ 840582 w 2581275"/>
              <a:gd name="connsiteY45" fmla="*/ 221854 h 602854"/>
              <a:gd name="connsiteX46" fmla="*/ 876300 w 2581275"/>
              <a:gd name="connsiteY46" fmla="*/ 226616 h 602854"/>
              <a:gd name="connsiteX47" fmla="*/ 897732 w 2581275"/>
              <a:gd name="connsiteY47" fmla="*/ 226616 h 602854"/>
              <a:gd name="connsiteX48" fmla="*/ 926307 w 2581275"/>
              <a:gd name="connsiteY48" fmla="*/ 224235 h 602854"/>
              <a:gd name="connsiteX49" fmla="*/ 971550 w 2581275"/>
              <a:gd name="connsiteY49" fmla="*/ 219472 h 602854"/>
              <a:gd name="connsiteX50" fmla="*/ 1004888 w 2581275"/>
              <a:gd name="connsiteY50" fmla="*/ 219472 h 602854"/>
              <a:gd name="connsiteX51" fmla="*/ 1033463 w 2581275"/>
              <a:gd name="connsiteY51" fmla="*/ 217091 h 602854"/>
              <a:gd name="connsiteX52" fmla="*/ 1069182 w 2581275"/>
              <a:gd name="connsiteY52" fmla="*/ 217091 h 602854"/>
              <a:gd name="connsiteX53" fmla="*/ 1083469 w 2581275"/>
              <a:gd name="connsiteY53" fmla="*/ 214710 h 602854"/>
              <a:gd name="connsiteX54" fmla="*/ 1104900 w 2581275"/>
              <a:gd name="connsiteY54" fmla="*/ 207566 h 602854"/>
              <a:gd name="connsiteX55" fmla="*/ 1123950 w 2581275"/>
              <a:gd name="connsiteY55" fmla="*/ 200422 h 602854"/>
              <a:gd name="connsiteX56" fmla="*/ 1128713 w 2581275"/>
              <a:gd name="connsiteY56" fmla="*/ 193279 h 602854"/>
              <a:gd name="connsiteX57" fmla="*/ 1181100 w 2581275"/>
              <a:gd name="connsiteY57" fmla="*/ 190897 h 602854"/>
              <a:gd name="connsiteX58" fmla="*/ 1221582 w 2581275"/>
              <a:gd name="connsiteY58" fmla="*/ 188516 h 602854"/>
              <a:gd name="connsiteX59" fmla="*/ 1250157 w 2581275"/>
              <a:gd name="connsiteY59" fmla="*/ 190897 h 602854"/>
              <a:gd name="connsiteX60" fmla="*/ 1276350 w 2581275"/>
              <a:gd name="connsiteY60" fmla="*/ 178991 h 602854"/>
              <a:gd name="connsiteX61" fmla="*/ 1312069 w 2581275"/>
              <a:gd name="connsiteY61" fmla="*/ 176610 h 602854"/>
              <a:gd name="connsiteX62" fmla="*/ 1328738 w 2581275"/>
              <a:gd name="connsiteY62" fmla="*/ 174229 h 602854"/>
              <a:gd name="connsiteX63" fmla="*/ 1347788 w 2581275"/>
              <a:gd name="connsiteY63" fmla="*/ 174229 h 602854"/>
              <a:gd name="connsiteX64" fmla="*/ 1381125 w 2581275"/>
              <a:gd name="connsiteY64" fmla="*/ 176610 h 602854"/>
              <a:gd name="connsiteX65" fmla="*/ 1421607 w 2581275"/>
              <a:gd name="connsiteY65" fmla="*/ 164704 h 602854"/>
              <a:gd name="connsiteX66" fmla="*/ 1454944 w 2581275"/>
              <a:gd name="connsiteY66" fmla="*/ 159941 h 602854"/>
              <a:gd name="connsiteX67" fmla="*/ 1473994 w 2581275"/>
              <a:gd name="connsiteY67" fmla="*/ 155179 h 602854"/>
              <a:gd name="connsiteX68" fmla="*/ 1512094 w 2581275"/>
              <a:gd name="connsiteY68" fmla="*/ 155179 h 602854"/>
              <a:gd name="connsiteX69" fmla="*/ 1538288 w 2581275"/>
              <a:gd name="connsiteY69" fmla="*/ 140891 h 602854"/>
              <a:gd name="connsiteX70" fmla="*/ 1562100 w 2581275"/>
              <a:gd name="connsiteY70" fmla="*/ 133747 h 602854"/>
              <a:gd name="connsiteX71" fmla="*/ 1609725 w 2581275"/>
              <a:gd name="connsiteY71" fmla="*/ 128985 h 602854"/>
              <a:gd name="connsiteX72" fmla="*/ 1635919 w 2581275"/>
              <a:gd name="connsiteY72" fmla="*/ 119460 h 602854"/>
              <a:gd name="connsiteX73" fmla="*/ 1654969 w 2581275"/>
              <a:gd name="connsiteY73" fmla="*/ 117079 h 602854"/>
              <a:gd name="connsiteX74" fmla="*/ 1676400 w 2581275"/>
              <a:gd name="connsiteY74" fmla="*/ 114697 h 602854"/>
              <a:gd name="connsiteX75" fmla="*/ 1707357 w 2581275"/>
              <a:gd name="connsiteY75" fmla="*/ 114697 h 602854"/>
              <a:gd name="connsiteX76" fmla="*/ 1735932 w 2581275"/>
              <a:gd name="connsiteY76" fmla="*/ 105172 h 602854"/>
              <a:gd name="connsiteX77" fmla="*/ 1764507 w 2581275"/>
              <a:gd name="connsiteY77" fmla="*/ 100410 h 602854"/>
              <a:gd name="connsiteX78" fmla="*/ 1804988 w 2581275"/>
              <a:gd name="connsiteY78" fmla="*/ 90885 h 602854"/>
              <a:gd name="connsiteX79" fmla="*/ 1843088 w 2581275"/>
              <a:gd name="connsiteY79" fmla="*/ 93266 h 602854"/>
              <a:gd name="connsiteX80" fmla="*/ 1869282 w 2581275"/>
              <a:gd name="connsiteY80" fmla="*/ 90885 h 602854"/>
              <a:gd name="connsiteX81" fmla="*/ 1885950 w 2581275"/>
              <a:gd name="connsiteY81" fmla="*/ 81360 h 602854"/>
              <a:gd name="connsiteX82" fmla="*/ 1900238 w 2581275"/>
              <a:gd name="connsiteY82" fmla="*/ 81360 h 602854"/>
              <a:gd name="connsiteX83" fmla="*/ 1933575 w 2581275"/>
              <a:gd name="connsiteY83" fmla="*/ 83741 h 602854"/>
              <a:gd name="connsiteX84" fmla="*/ 1971675 w 2581275"/>
              <a:gd name="connsiteY84" fmla="*/ 81360 h 602854"/>
              <a:gd name="connsiteX85" fmla="*/ 1990725 w 2581275"/>
              <a:gd name="connsiteY85" fmla="*/ 76597 h 602854"/>
              <a:gd name="connsiteX86" fmla="*/ 1993107 w 2581275"/>
              <a:gd name="connsiteY86" fmla="*/ 69454 h 602854"/>
              <a:gd name="connsiteX87" fmla="*/ 2024063 w 2581275"/>
              <a:gd name="connsiteY87" fmla="*/ 69454 h 602854"/>
              <a:gd name="connsiteX88" fmla="*/ 2085975 w 2581275"/>
              <a:gd name="connsiteY88" fmla="*/ 64691 h 602854"/>
              <a:gd name="connsiteX89" fmla="*/ 2119313 w 2581275"/>
              <a:gd name="connsiteY89" fmla="*/ 57547 h 602854"/>
              <a:gd name="connsiteX90" fmla="*/ 2133600 w 2581275"/>
              <a:gd name="connsiteY90" fmla="*/ 57547 h 602854"/>
              <a:gd name="connsiteX91" fmla="*/ 2159794 w 2581275"/>
              <a:gd name="connsiteY91" fmla="*/ 57547 h 602854"/>
              <a:gd name="connsiteX92" fmla="*/ 2188369 w 2581275"/>
              <a:gd name="connsiteY92" fmla="*/ 50404 h 602854"/>
              <a:gd name="connsiteX93" fmla="*/ 2207419 w 2581275"/>
              <a:gd name="connsiteY93" fmla="*/ 50404 h 602854"/>
              <a:gd name="connsiteX94" fmla="*/ 2235994 w 2581275"/>
              <a:gd name="connsiteY94" fmla="*/ 38497 h 602854"/>
              <a:gd name="connsiteX95" fmla="*/ 2264569 w 2581275"/>
              <a:gd name="connsiteY95" fmla="*/ 38497 h 602854"/>
              <a:gd name="connsiteX96" fmla="*/ 2293144 w 2581275"/>
              <a:gd name="connsiteY96" fmla="*/ 40879 h 602854"/>
              <a:gd name="connsiteX97" fmla="*/ 2326482 w 2581275"/>
              <a:gd name="connsiteY97" fmla="*/ 38497 h 602854"/>
              <a:gd name="connsiteX98" fmla="*/ 2340769 w 2581275"/>
              <a:gd name="connsiteY98" fmla="*/ 28972 h 602854"/>
              <a:gd name="connsiteX99" fmla="*/ 2364582 w 2581275"/>
              <a:gd name="connsiteY99" fmla="*/ 26591 h 602854"/>
              <a:gd name="connsiteX100" fmla="*/ 2383632 w 2581275"/>
              <a:gd name="connsiteY100" fmla="*/ 24210 h 602854"/>
              <a:gd name="connsiteX101" fmla="*/ 2438400 w 2581275"/>
              <a:gd name="connsiteY101" fmla="*/ 21829 h 602854"/>
              <a:gd name="connsiteX102" fmla="*/ 2462213 w 2581275"/>
              <a:gd name="connsiteY102" fmla="*/ 9922 h 602854"/>
              <a:gd name="connsiteX103" fmla="*/ 2502694 w 2581275"/>
              <a:gd name="connsiteY103" fmla="*/ 9922 h 602854"/>
              <a:gd name="connsiteX104" fmla="*/ 2521744 w 2581275"/>
              <a:gd name="connsiteY104" fmla="*/ 5160 h 602854"/>
              <a:gd name="connsiteX105" fmla="*/ 2536032 w 2581275"/>
              <a:gd name="connsiteY105" fmla="*/ 2779 h 602854"/>
              <a:gd name="connsiteX106" fmla="*/ 2550319 w 2581275"/>
              <a:gd name="connsiteY106" fmla="*/ 2779 h 602854"/>
              <a:gd name="connsiteX107" fmla="*/ 2571750 w 2581275"/>
              <a:gd name="connsiteY107" fmla="*/ 397 h 602854"/>
              <a:gd name="connsiteX108" fmla="*/ 2581275 w 2581275"/>
              <a:gd name="connsiteY108" fmla="*/ 397 h 60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581275" h="602854">
                <a:moveTo>
                  <a:pt x="0" y="602854"/>
                </a:moveTo>
                <a:cubicBezTo>
                  <a:pt x="23217" y="585391"/>
                  <a:pt x="46435" y="567928"/>
                  <a:pt x="59532" y="559991"/>
                </a:cubicBezTo>
                <a:cubicBezTo>
                  <a:pt x="72629" y="552054"/>
                  <a:pt x="71438" y="559991"/>
                  <a:pt x="78582" y="555229"/>
                </a:cubicBezTo>
                <a:cubicBezTo>
                  <a:pt x="85726" y="550467"/>
                  <a:pt x="91679" y="540941"/>
                  <a:pt x="102394" y="531416"/>
                </a:cubicBezTo>
                <a:cubicBezTo>
                  <a:pt x="113109" y="521891"/>
                  <a:pt x="135731" y="504032"/>
                  <a:pt x="142875" y="498079"/>
                </a:cubicBezTo>
                <a:cubicBezTo>
                  <a:pt x="150019" y="492126"/>
                  <a:pt x="144066" y="498872"/>
                  <a:pt x="145257" y="495697"/>
                </a:cubicBezTo>
                <a:cubicBezTo>
                  <a:pt x="146448" y="492522"/>
                  <a:pt x="146844" y="483791"/>
                  <a:pt x="150019" y="479029"/>
                </a:cubicBezTo>
                <a:cubicBezTo>
                  <a:pt x="153194" y="474267"/>
                  <a:pt x="161132" y="472282"/>
                  <a:pt x="164307" y="467122"/>
                </a:cubicBezTo>
                <a:cubicBezTo>
                  <a:pt x="167482" y="461963"/>
                  <a:pt x="165894" y="452834"/>
                  <a:pt x="169069" y="448072"/>
                </a:cubicBezTo>
                <a:cubicBezTo>
                  <a:pt x="172244" y="443310"/>
                  <a:pt x="176610" y="440531"/>
                  <a:pt x="183357" y="438547"/>
                </a:cubicBezTo>
                <a:cubicBezTo>
                  <a:pt x="190104" y="436563"/>
                  <a:pt x="202803" y="436960"/>
                  <a:pt x="209550" y="436166"/>
                </a:cubicBezTo>
                <a:cubicBezTo>
                  <a:pt x="216297" y="435372"/>
                  <a:pt x="220266" y="435373"/>
                  <a:pt x="223838" y="433785"/>
                </a:cubicBezTo>
                <a:cubicBezTo>
                  <a:pt x="227410" y="432197"/>
                  <a:pt x="227013" y="429419"/>
                  <a:pt x="230982" y="426641"/>
                </a:cubicBezTo>
                <a:cubicBezTo>
                  <a:pt x="234951" y="423863"/>
                  <a:pt x="242888" y="418703"/>
                  <a:pt x="247650" y="417116"/>
                </a:cubicBezTo>
                <a:cubicBezTo>
                  <a:pt x="252412" y="415529"/>
                  <a:pt x="255588" y="417910"/>
                  <a:pt x="259557" y="417116"/>
                </a:cubicBezTo>
                <a:cubicBezTo>
                  <a:pt x="263526" y="416322"/>
                  <a:pt x="267494" y="413545"/>
                  <a:pt x="271463" y="412354"/>
                </a:cubicBezTo>
                <a:cubicBezTo>
                  <a:pt x="275432" y="411163"/>
                  <a:pt x="278607" y="410766"/>
                  <a:pt x="283369" y="409972"/>
                </a:cubicBezTo>
                <a:cubicBezTo>
                  <a:pt x="288131" y="409178"/>
                  <a:pt x="295276" y="410369"/>
                  <a:pt x="300038" y="407591"/>
                </a:cubicBezTo>
                <a:cubicBezTo>
                  <a:pt x="304800" y="404813"/>
                  <a:pt x="305594" y="397273"/>
                  <a:pt x="311944" y="393304"/>
                </a:cubicBezTo>
                <a:cubicBezTo>
                  <a:pt x="318294" y="389335"/>
                  <a:pt x="330201" y="386160"/>
                  <a:pt x="338138" y="383779"/>
                </a:cubicBezTo>
                <a:cubicBezTo>
                  <a:pt x="346075" y="381398"/>
                  <a:pt x="353616" y="381397"/>
                  <a:pt x="359569" y="379016"/>
                </a:cubicBezTo>
                <a:cubicBezTo>
                  <a:pt x="365522" y="376635"/>
                  <a:pt x="367904" y="372666"/>
                  <a:pt x="373857" y="369491"/>
                </a:cubicBezTo>
                <a:cubicBezTo>
                  <a:pt x="379810" y="366316"/>
                  <a:pt x="387747" y="363538"/>
                  <a:pt x="395288" y="359966"/>
                </a:cubicBezTo>
                <a:cubicBezTo>
                  <a:pt x="402829" y="356394"/>
                  <a:pt x="412353" y="350838"/>
                  <a:pt x="419100" y="348060"/>
                </a:cubicBezTo>
                <a:cubicBezTo>
                  <a:pt x="425847" y="345282"/>
                  <a:pt x="431403" y="344884"/>
                  <a:pt x="435769" y="343297"/>
                </a:cubicBezTo>
                <a:cubicBezTo>
                  <a:pt x="440135" y="341710"/>
                  <a:pt x="439341" y="339726"/>
                  <a:pt x="445294" y="338535"/>
                </a:cubicBezTo>
                <a:cubicBezTo>
                  <a:pt x="451247" y="337345"/>
                  <a:pt x="463947" y="337345"/>
                  <a:pt x="471488" y="336154"/>
                </a:cubicBezTo>
                <a:cubicBezTo>
                  <a:pt x="479029" y="334963"/>
                  <a:pt x="485776" y="333375"/>
                  <a:pt x="490538" y="331391"/>
                </a:cubicBezTo>
                <a:cubicBezTo>
                  <a:pt x="495300" y="329407"/>
                  <a:pt x="496491" y="327025"/>
                  <a:pt x="500063" y="324247"/>
                </a:cubicBezTo>
                <a:cubicBezTo>
                  <a:pt x="503635" y="321469"/>
                  <a:pt x="506413" y="316706"/>
                  <a:pt x="511969" y="314722"/>
                </a:cubicBezTo>
                <a:cubicBezTo>
                  <a:pt x="517525" y="312738"/>
                  <a:pt x="528241" y="314325"/>
                  <a:pt x="533400" y="312341"/>
                </a:cubicBezTo>
                <a:cubicBezTo>
                  <a:pt x="538559" y="310357"/>
                  <a:pt x="538956" y="306388"/>
                  <a:pt x="542925" y="302816"/>
                </a:cubicBezTo>
                <a:cubicBezTo>
                  <a:pt x="546894" y="299244"/>
                  <a:pt x="552054" y="293291"/>
                  <a:pt x="557213" y="290910"/>
                </a:cubicBezTo>
                <a:cubicBezTo>
                  <a:pt x="562372" y="288529"/>
                  <a:pt x="567532" y="290117"/>
                  <a:pt x="573882" y="288529"/>
                </a:cubicBezTo>
                <a:cubicBezTo>
                  <a:pt x="580232" y="286942"/>
                  <a:pt x="587376" y="283370"/>
                  <a:pt x="595313" y="281385"/>
                </a:cubicBezTo>
                <a:cubicBezTo>
                  <a:pt x="603251" y="279401"/>
                  <a:pt x="621507" y="276622"/>
                  <a:pt x="621507" y="276622"/>
                </a:cubicBezTo>
                <a:cubicBezTo>
                  <a:pt x="629841" y="275035"/>
                  <a:pt x="635794" y="273050"/>
                  <a:pt x="645319" y="271860"/>
                </a:cubicBezTo>
                <a:cubicBezTo>
                  <a:pt x="654844" y="270670"/>
                  <a:pt x="671116" y="270670"/>
                  <a:pt x="678657" y="269479"/>
                </a:cubicBezTo>
                <a:cubicBezTo>
                  <a:pt x="686198" y="268288"/>
                  <a:pt x="690563" y="264716"/>
                  <a:pt x="690563" y="264716"/>
                </a:cubicBezTo>
                <a:cubicBezTo>
                  <a:pt x="696516" y="262335"/>
                  <a:pt x="706041" y="258763"/>
                  <a:pt x="714375" y="255191"/>
                </a:cubicBezTo>
                <a:cubicBezTo>
                  <a:pt x="722709" y="251619"/>
                  <a:pt x="733028" y="246063"/>
                  <a:pt x="740569" y="243285"/>
                </a:cubicBezTo>
                <a:cubicBezTo>
                  <a:pt x="748110" y="240507"/>
                  <a:pt x="752078" y="239316"/>
                  <a:pt x="759619" y="238522"/>
                </a:cubicBezTo>
                <a:cubicBezTo>
                  <a:pt x="767160" y="237728"/>
                  <a:pt x="779066" y="239713"/>
                  <a:pt x="785813" y="238522"/>
                </a:cubicBezTo>
                <a:cubicBezTo>
                  <a:pt x="792560" y="237332"/>
                  <a:pt x="794544" y="232966"/>
                  <a:pt x="800100" y="231379"/>
                </a:cubicBezTo>
                <a:cubicBezTo>
                  <a:pt x="805656" y="229792"/>
                  <a:pt x="812403" y="230585"/>
                  <a:pt x="819150" y="228997"/>
                </a:cubicBezTo>
                <a:cubicBezTo>
                  <a:pt x="825897" y="227410"/>
                  <a:pt x="831057" y="222251"/>
                  <a:pt x="840582" y="221854"/>
                </a:cubicBezTo>
                <a:cubicBezTo>
                  <a:pt x="850107" y="221457"/>
                  <a:pt x="866775" y="225822"/>
                  <a:pt x="876300" y="226616"/>
                </a:cubicBezTo>
                <a:cubicBezTo>
                  <a:pt x="885825" y="227410"/>
                  <a:pt x="889398" y="227013"/>
                  <a:pt x="897732" y="226616"/>
                </a:cubicBezTo>
                <a:cubicBezTo>
                  <a:pt x="906066" y="226219"/>
                  <a:pt x="926307" y="224235"/>
                  <a:pt x="926307" y="224235"/>
                </a:cubicBezTo>
                <a:cubicBezTo>
                  <a:pt x="938610" y="223044"/>
                  <a:pt x="958453" y="220266"/>
                  <a:pt x="971550" y="219472"/>
                </a:cubicBezTo>
                <a:cubicBezTo>
                  <a:pt x="984647" y="218678"/>
                  <a:pt x="994569" y="219869"/>
                  <a:pt x="1004888" y="219472"/>
                </a:cubicBezTo>
                <a:cubicBezTo>
                  <a:pt x="1015207" y="219075"/>
                  <a:pt x="1022747" y="217488"/>
                  <a:pt x="1033463" y="217091"/>
                </a:cubicBezTo>
                <a:cubicBezTo>
                  <a:pt x="1044179" y="216694"/>
                  <a:pt x="1060848" y="217488"/>
                  <a:pt x="1069182" y="217091"/>
                </a:cubicBezTo>
                <a:cubicBezTo>
                  <a:pt x="1077516" y="216694"/>
                  <a:pt x="1077516" y="216298"/>
                  <a:pt x="1083469" y="214710"/>
                </a:cubicBezTo>
                <a:cubicBezTo>
                  <a:pt x="1089422" y="213123"/>
                  <a:pt x="1098153" y="209947"/>
                  <a:pt x="1104900" y="207566"/>
                </a:cubicBezTo>
                <a:cubicBezTo>
                  <a:pt x="1111647" y="205185"/>
                  <a:pt x="1119981" y="202803"/>
                  <a:pt x="1123950" y="200422"/>
                </a:cubicBezTo>
                <a:cubicBezTo>
                  <a:pt x="1127919" y="198041"/>
                  <a:pt x="1119188" y="194867"/>
                  <a:pt x="1128713" y="193279"/>
                </a:cubicBezTo>
                <a:cubicBezTo>
                  <a:pt x="1138238" y="191692"/>
                  <a:pt x="1181100" y="190897"/>
                  <a:pt x="1181100" y="190897"/>
                </a:cubicBezTo>
                <a:cubicBezTo>
                  <a:pt x="1196578" y="190103"/>
                  <a:pt x="1210073" y="188516"/>
                  <a:pt x="1221582" y="188516"/>
                </a:cubicBezTo>
                <a:cubicBezTo>
                  <a:pt x="1233091" y="188516"/>
                  <a:pt x="1241029" y="192485"/>
                  <a:pt x="1250157" y="190897"/>
                </a:cubicBezTo>
                <a:cubicBezTo>
                  <a:pt x="1259285" y="189310"/>
                  <a:pt x="1266031" y="181372"/>
                  <a:pt x="1276350" y="178991"/>
                </a:cubicBezTo>
                <a:cubicBezTo>
                  <a:pt x="1286669" y="176610"/>
                  <a:pt x="1303338" y="177404"/>
                  <a:pt x="1312069" y="176610"/>
                </a:cubicBezTo>
                <a:cubicBezTo>
                  <a:pt x="1320800" y="175816"/>
                  <a:pt x="1322785" y="174626"/>
                  <a:pt x="1328738" y="174229"/>
                </a:cubicBezTo>
                <a:cubicBezTo>
                  <a:pt x="1334691" y="173832"/>
                  <a:pt x="1339057" y="173832"/>
                  <a:pt x="1347788" y="174229"/>
                </a:cubicBezTo>
                <a:cubicBezTo>
                  <a:pt x="1356519" y="174626"/>
                  <a:pt x="1368822" y="178197"/>
                  <a:pt x="1381125" y="176610"/>
                </a:cubicBezTo>
                <a:cubicBezTo>
                  <a:pt x="1393428" y="175023"/>
                  <a:pt x="1409304" y="167482"/>
                  <a:pt x="1421607" y="164704"/>
                </a:cubicBezTo>
                <a:cubicBezTo>
                  <a:pt x="1433910" y="161926"/>
                  <a:pt x="1446213" y="161529"/>
                  <a:pt x="1454944" y="159941"/>
                </a:cubicBezTo>
                <a:cubicBezTo>
                  <a:pt x="1463675" y="158353"/>
                  <a:pt x="1464469" y="155973"/>
                  <a:pt x="1473994" y="155179"/>
                </a:cubicBezTo>
                <a:cubicBezTo>
                  <a:pt x="1483519" y="154385"/>
                  <a:pt x="1501378" y="157560"/>
                  <a:pt x="1512094" y="155179"/>
                </a:cubicBezTo>
                <a:cubicBezTo>
                  <a:pt x="1522810" y="152798"/>
                  <a:pt x="1529954" y="144463"/>
                  <a:pt x="1538288" y="140891"/>
                </a:cubicBezTo>
                <a:cubicBezTo>
                  <a:pt x="1546622" y="137319"/>
                  <a:pt x="1550194" y="135731"/>
                  <a:pt x="1562100" y="133747"/>
                </a:cubicBezTo>
                <a:cubicBezTo>
                  <a:pt x="1574006" y="131763"/>
                  <a:pt x="1597422" y="131366"/>
                  <a:pt x="1609725" y="128985"/>
                </a:cubicBezTo>
                <a:cubicBezTo>
                  <a:pt x="1622028" y="126604"/>
                  <a:pt x="1628378" y="121444"/>
                  <a:pt x="1635919" y="119460"/>
                </a:cubicBezTo>
                <a:cubicBezTo>
                  <a:pt x="1643460" y="117476"/>
                  <a:pt x="1654969" y="117079"/>
                  <a:pt x="1654969" y="117079"/>
                </a:cubicBezTo>
                <a:cubicBezTo>
                  <a:pt x="1661716" y="116285"/>
                  <a:pt x="1667669" y="115094"/>
                  <a:pt x="1676400" y="114697"/>
                </a:cubicBezTo>
                <a:cubicBezTo>
                  <a:pt x="1685131" y="114300"/>
                  <a:pt x="1697435" y="116285"/>
                  <a:pt x="1707357" y="114697"/>
                </a:cubicBezTo>
                <a:cubicBezTo>
                  <a:pt x="1717279" y="113109"/>
                  <a:pt x="1726407" y="107553"/>
                  <a:pt x="1735932" y="105172"/>
                </a:cubicBezTo>
                <a:cubicBezTo>
                  <a:pt x="1745457" y="102791"/>
                  <a:pt x="1752998" y="102791"/>
                  <a:pt x="1764507" y="100410"/>
                </a:cubicBezTo>
                <a:cubicBezTo>
                  <a:pt x="1776016" y="98029"/>
                  <a:pt x="1791891" y="92076"/>
                  <a:pt x="1804988" y="90885"/>
                </a:cubicBezTo>
                <a:cubicBezTo>
                  <a:pt x="1818085" y="89694"/>
                  <a:pt x="1832372" y="93266"/>
                  <a:pt x="1843088" y="93266"/>
                </a:cubicBezTo>
                <a:cubicBezTo>
                  <a:pt x="1853804" y="93266"/>
                  <a:pt x="1862138" y="92869"/>
                  <a:pt x="1869282" y="90885"/>
                </a:cubicBezTo>
                <a:cubicBezTo>
                  <a:pt x="1876426" y="88901"/>
                  <a:pt x="1880791" y="82947"/>
                  <a:pt x="1885950" y="81360"/>
                </a:cubicBezTo>
                <a:cubicBezTo>
                  <a:pt x="1891109" y="79773"/>
                  <a:pt x="1892301" y="80963"/>
                  <a:pt x="1900238" y="81360"/>
                </a:cubicBezTo>
                <a:cubicBezTo>
                  <a:pt x="1908175" y="81757"/>
                  <a:pt x="1921669" y="83741"/>
                  <a:pt x="1933575" y="83741"/>
                </a:cubicBezTo>
                <a:cubicBezTo>
                  <a:pt x="1945481" y="83741"/>
                  <a:pt x="1962150" y="82551"/>
                  <a:pt x="1971675" y="81360"/>
                </a:cubicBezTo>
                <a:cubicBezTo>
                  <a:pt x="1981200" y="80169"/>
                  <a:pt x="1987153" y="78581"/>
                  <a:pt x="1990725" y="76597"/>
                </a:cubicBezTo>
                <a:cubicBezTo>
                  <a:pt x="1994297" y="74613"/>
                  <a:pt x="1987551" y="70644"/>
                  <a:pt x="1993107" y="69454"/>
                </a:cubicBezTo>
                <a:cubicBezTo>
                  <a:pt x="1998663" y="68264"/>
                  <a:pt x="2008585" y="70248"/>
                  <a:pt x="2024063" y="69454"/>
                </a:cubicBezTo>
                <a:cubicBezTo>
                  <a:pt x="2039541" y="68660"/>
                  <a:pt x="2070100" y="66675"/>
                  <a:pt x="2085975" y="64691"/>
                </a:cubicBezTo>
                <a:cubicBezTo>
                  <a:pt x="2101850" y="62707"/>
                  <a:pt x="2111375" y="58738"/>
                  <a:pt x="2119313" y="57547"/>
                </a:cubicBezTo>
                <a:cubicBezTo>
                  <a:pt x="2127251" y="56356"/>
                  <a:pt x="2133600" y="57547"/>
                  <a:pt x="2133600" y="57547"/>
                </a:cubicBezTo>
                <a:cubicBezTo>
                  <a:pt x="2140347" y="57547"/>
                  <a:pt x="2150666" y="58738"/>
                  <a:pt x="2159794" y="57547"/>
                </a:cubicBezTo>
                <a:cubicBezTo>
                  <a:pt x="2168922" y="56356"/>
                  <a:pt x="2180432" y="51594"/>
                  <a:pt x="2188369" y="50404"/>
                </a:cubicBezTo>
                <a:cubicBezTo>
                  <a:pt x="2196306" y="49214"/>
                  <a:pt x="2199482" y="52389"/>
                  <a:pt x="2207419" y="50404"/>
                </a:cubicBezTo>
                <a:cubicBezTo>
                  <a:pt x="2215357" y="48420"/>
                  <a:pt x="2226469" y="40482"/>
                  <a:pt x="2235994" y="38497"/>
                </a:cubicBezTo>
                <a:cubicBezTo>
                  <a:pt x="2245519" y="36513"/>
                  <a:pt x="2255044" y="38100"/>
                  <a:pt x="2264569" y="38497"/>
                </a:cubicBezTo>
                <a:cubicBezTo>
                  <a:pt x="2274094" y="38894"/>
                  <a:pt x="2282825" y="40879"/>
                  <a:pt x="2293144" y="40879"/>
                </a:cubicBezTo>
                <a:cubicBezTo>
                  <a:pt x="2303463" y="40879"/>
                  <a:pt x="2318545" y="40482"/>
                  <a:pt x="2326482" y="38497"/>
                </a:cubicBezTo>
                <a:cubicBezTo>
                  <a:pt x="2334420" y="36513"/>
                  <a:pt x="2334419" y="30956"/>
                  <a:pt x="2340769" y="28972"/>
                </a:cubicBezTo>
                <a:cubicBezTo>
                  <a:pt x="2347119" y="26988"/>
                  <a:pt x="2357438" y="27385"/>
                  <a:pt x="2364582" y="26591"/>
                </a:cubicBezTo>
                <a:cubicBezTo>
                  <a:pt x="2371726" y="25797"/>
                  <a:pt x="2371329" y="25004"/>
                  <a:pt x="2383632" y="24210"/>
                </a:cubicBezTo>
                <a:cubicBezTo>
                  <a:pt x="2395935" y="23416"/>
                  <a:pt x="2425303" y="24210"/>
                  <a:pt x="2438400" y="21829"/>
                </a:cubicBezTo>
                <a:cubicBezTo>
                  <a:pt x="2451497" y="19448"/>
                  <a:pt x="2451497" y="11907"/>
                  <a:pt x="2462213" y="9922"/>
                </a:cubicBezTo>
                <a:cubicBezTo>
                  <a:pt x="2472929" y="7938"/>
                  <a:pt x="2492772" y="10716"/>
                  <a:pt x="2502694" y="9922"/>
                </a:cubicBezTo>
                <a:cubicBezTo>
                  <a:pt x="2512616" y="9128"/>
                  <a:pt x="2516188" y="6350"/>
                  <a:pt x="2521744" y="5160"/>
                </a:cubicBezTo>
                <a:cubicBezTo>
                  <a:pt x="2527300" y="3970"/>
                  <a:pt x="2531270" y="3176"/>
                  <a:pt x="2536032" y="2779"/>
                </a:cubicBezTo>
                <a:cubicBezTo>
                  <a:pt x="2540794" y="2382"/>
                  <a:pt x="2544366" y="3176"/>
                  <a:pt x="2550319" y="2779"/>
                </a:cubicBezTo>
                <a:cubicBezTo>
                  <a:pt x="2556272" y="2382"/>
                  <a:pt x="2566591" y="794"/>
                  <a:pt x="2571750" y="397"/>
                </a:cubicBezTo>
                <a:cubicBezTo>
                  <a:pt x="2576909" y="0"/>
                  <a:pt x="2579092" y="198"/>
                  <a:pt x="2581275" y="397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209" name="Straight Connector 208"/>
          <p:cNvCxnSpPr/>
          <p:nvPr/>
        </p:nvCxnSpPr>
        <p:spPr bwMode="auto">
          <a:xfrm>
            <a:off x="2690813" y="1640681"/>
            <a:ext cx="0" cy="157163"/>
          </a:xfrm>
          <a:prstGeom prst="line">
            <a:avLst/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>
            <a:off x="2717007" y="1626393"/>
            <a:ext cx="2381" cy="147638"/>
          </a:xfrm>
          <a:prstGeom prst="line">
            <a:avLst/>
          </a:prstGeom>
          <a:noFill/>
          <a:ln w="127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12" name="Straight Connector 211"/>
          <p:cNvCxnSpPr/>
          <p:nvPr/>
        </p:nvCxnSpPr>
        <p:spPr bwMode="auto">
          <a:xfrm>
            <a:off x="3979069" y="1428749"/>
            <a:ext cx="2381" cy="161926"/>
          </a:xfrm>
          <a:prstGeom prst="line">
            <a:avLst/>
          </a:prstGeom>
          <a:noFill/>
          <a:ln w="127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14" name="Straight Connector 213"/>
          <p:cNvCxnSpPr/>
          <p:nvPr/>
        </p:nvCxnSpPr>
        <p:spPr bwMode="auto">
          <a:xfrm>
            <a:off x="3948113" y="1471612"/>
            <a:ext cx="0" cy="152401"/>
          </a:xfrm>
          <a:prstGeom prst="line">
            <a:avLst/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sp>
        <p:nvSpPr>
          <p:cNvPr id="216" name="Freeform 215"/>
          <p:cNvSpPr/>
          <p:nvPr/>
        </p:nvSpPr>
        <p:spPr bwMode="auto">
          <a:xfrm>
            <a:off x="5176838" y="1592263"/>
            <a:ext cx="2576512" cy="558006"/>
          </a:xfrm>
          <a:custGeom>
            <a:avLst/>
            <a:gdLst>
              <a:gd name="connsiteX0" fmla="*/ 0 w 2576512"/>
              <a:gd name="connsiteY0" fmla="*/ 558006 h 558006"/>
              <a:gd name="connsiteX1" fmla="*/ 61912 w 2576512"/>
              <a:gd name="connsiteY1" fmla="*/ 543718 h 558006"/>
              <a:gd name="connsiteX2" fmla="*/ 100012 w 2576512"/>
              <a:gd name="connsiteY2" fmla="*/ 534193 h 558006"/>
              <a:gd name="connsiteX3" fmla="*/ 128587 w 2576512"/>
              <a:gd name="connsiteY3" fmla="*/ 522287 h 558006"/>
              <a:gd name="connsiteX4" fmla="*/ 147637 w 2576512"/>
              <a:gd name="connsiteY4" fmla="*/ 510381 h 558006"/>
              <a:gd name="connsiteX5" fmla="*/ 173831 w 2576512"/>
              <a:gd name="connsiteY5" fmla="*/ 493712 h 558006"/>
              <a:gd name="connsiteX6" fmla="*/ 219075 w 2576512"/>
              <a:gd name="connsiteY6" fmla="*/ 467518 h 558006"/>
              <a:gd name="connsiteX7" fmla="*/ 247650 w 2576512"/>
              <a:gd name="connsiteY7" fmla="*/ 450850 h 558006"/>
              <a:gd name="connsiteX8" fmla="*/ 261937 w 2576512"/>
              <a:gd name="connsiteY8" fmla="*/ 441325 h 558006"/>
              <a:gd name="connsiteX9" fmla="*/ 304800 w 2576512"/>
              <a:gd name="connsiteY9" fmla="*/ 427037 h 558006"/>
              <a:gd name="connsiteX10" fmla="*/ 340518 w 2576512"/>
              <a:gd name="connsiteY10" fmla="*/ 415131 h 558006"/>
              <a:gd name="connsiteX11" fmla="*/ 385762 w 2576512"/>
              <a:gd name="connsiteY11" fmla="*/ 393700 h 558006"/>
              <a:gd name="connsiteX12" fmla="*/ 416718 w 2576512"/>
              <a:gd name="connsiteY12" fmla="*/ 384175 h 558006"/>
              <a:gd name="connsiteX13" fmla="*/ 440531 w 2576512"/>
              <a:gd name="connsiteY13" fmla="*/ 367506 h 558006"/>
              <a:gd name="connsiteX14" fmla="*/ 473868 w 2576512"/>
              <a:gd name="connsiteY14" fmla="*/ 367506 h 558006"/>
              <a:gd name="connsiteX15" fmla="*/ 511968 w 2576512"/>
              <a:gd name="connsiteY15" fmla="*/ 367506 h 558006"/>
              <a:gd name="connsiteX16" fmla="*/ 531018 w 2576512"/>
              <a:gd name="connsiteY16" fmla="*/ 353218 h 558006"/>
              <a:gd name="connsiteX17" fmla="*/ 559593 w 2576512"/>
              <a:gd name="connsiteY17" fmla="*/ 353218 h 558006"/>
              <a:gd name="connsiteX18" fmla="*/ 583406 w 2576512"/>
              <a:gd name="connsiteY18" fmla="*/ 348456 h 558006"/>
              <a:gd name="connsiteX19" fmla="*/ 602456 w 2576512"/>
              <a:gd name="connsiteY19" fmla="*/ 338931 h 558006"/>
              <a:gd name="connsiteX20" fmla="*/ 626268 w 2576512"/>
              <a:gd name="connsiteY20" fmla="*/ 331787 h 558006"/>
              <a:gd name="connsiteX21" fmla="*/ 650081 w 2576512"/>
              <a:gd name="connsiteY21" fmla="*/ 319881 h 558006"/>
              <a:gd name="connsiteX22" fmla="*/ 676275 w 2576512"/>
              <a:gd name="connsiteY22" fmla="*/ 307975 h 558006"/>
              <a:gd name="connsiteX23" fmla="*/ 707231 w 2576512"/>
              <a:gd name="connsiteY23" fmla="*/ 293687 h 558006"/>
              <a:gd name="connsiteX24" fmla="*/ 740568 w 2576512"/>
              <a:gd name="connsiteY24" fmla="*/ 286543 h 558006"/>
              <a:gd name="connsiteX25" fmla="*/ 778668 w 2576512"/>
              <a:gd name="connsiteY25" fmla="*/ 291306 h 558006"/>
              <a:gd name="connsiteX26" fmla="*/ 804862 w 2576512"/>
              <a:gd name="connsiteY26" fmla="*/ 281781 h 558006"/>
              <a:gd name="connsiteX27" fmla="*/ 840581 w 2576512"/>
              <a:gd name="connsiteY27" fmla="*/ 279400 h 558006"/>
              <a:gd name="connsiteX28" fmla="*/ 869156 w 2576512"/>
              <a:gd name="connsiteY28" fmla="*/ 269875 h 558006"/>
              <a:gd name="connsiteX29" fmla="*/ 890587 w 2576512"/>
              <a:gd name="connsiteY29" fmla="*/ 260350 h 558006"/>
              <a:gd name="connsiteX30" fmla="*/ 904875 w 2576512"/>
              <a:gd name="connsiteY30" fmla="*/ 260350 h 558006"/>
              <a:gd name="connsiteX31" fmla="*/ 935831 w 2576512"/>
              <a:gd name="connsiteY31" fmla="*/ 257968 h 558006"/>
              <a:gd name="connsiteX32" fmla="*/ 959643 w 2576512"/>
              <a:gd name="connsiteY32" fmla="*/ 246062 h 558006"/>
              <a:gd name="connsiteX33" fmla="*/ 981075 w 2576512"/>
              <a:gd name="connsiteY33" fmla="*/ 243681 h 558006"/>
              <a:gd name="connsiteX34" fmla="*/ 1004887 w 2576512"/>
              <a:gd name="connsiteY34" fmla="*/ 243681 h 558006"/>
              <a:gd name="connsiteX35" fmla="*/ 1064418 w 2576512"/>
              <a:gd name="connsiteY35" fmla="*/ 243681 h 558006"/>
              <a:gd name="connsiteX36" fmla="*/ 1126331 w 2576512"/>
              <a:gd name="connsiteY36" fmla="*/ 243681 h 558006"/>
              <a:gd name="connsiteX37" fmla="*/ 1181100 w 2576512"/>
              <a:gd name="connsiteY37" fmla="*/ 227012 h 558006"/>
              <a:gd name="connsiteX38" fmla="*/ 1228725 w 2576512"/>
              <a:gd name="connsiteY38" fmla="*/ 219868 h 558006"/>
              <a:gd name="connsiteX39" fmla="*/ 1247775 w 2576512"/>
              <a:gd name="connsiteY39" fmla="*/ 210343 h 558006"/>
              <a:gd name="connsiteX40" fmla="*/ 1281112 w 2576512"/>
              <a:gd name="connsiteY40" fmla="*/ 207962 h 558006"/>
              <a:gd name="connsiteX41" fmla="*/ 1333500 w 2576512"/>
              <a:gd name="connsiteY41" fmla="*/ 198437 h 558006"/>
              <a:gd name="connsiteX42" fmla="*/ 1383506 w 2576512"/>
              <a:gd name="connsiteY42" fmla="*/ 188912 h 558006"/>
              <a:gd name="connsiteX43" fmla="*/ 1419225 w 2576512"/>
              <a:gd name="connsiteY43" fmla="*/ 188912 h 558006"/>
              <a:gd name="connsiteX44" fmla="*/ 1445418 w 2576512"/>
              <a:gd name="connsiteY44" fmla="*/ 181768 h 558006"/>
              <a:gd name="connsiteX45" fmla="*/ 1485900 w 2576512"/>
              <a:gd name="connsiteY45" fmla="*/ 174625 h 558006"/>
              <a:gd name="connsiteX46" fmla="*/ 1516856 w 2576512"/>
              <a:gd name="connsiteY46" fmla="*/ 177006 h 558006"/>
              <a:gd name="connsiteX47" fmla="*/ 1540668 w 2576512"/>
              <a:gd name="connsiteY47" fmla="*/ 172243 h 558006"/>
              <a:gd name="connsiteX48" fmla="*/ 1554956 w 2576512"/>
              <a:gd name="connsiteY48" fmla="*/ 167481 h 558006"/>
              <a:gd name="connsiteX49" fmla="*/ 1576387 w 2576512"/>
              <a:gd name="connsiteY49" fmla="*/ 169862 h 558006"/>
              <a:gd name="connsiteX50" fmla="*/ 1600200 w 2576512"/>
              <a:gd name="connsiteY50" fmla="*/ 165100 h 558006"/>
              <a:gd name="connsiteX51" fmla="*/ 1640681 w 2576512"/>
              <a:gd name="connsiteY51" fmla="*/ 155575 h 558006"/>
              <a:gd name="connsiteX52" fmla="*/ 1678781 w 2576512"/>
              <a:gd name="connsiteY52" fmla="*/ 150812 h 558006"/>
              <a:gd name="connsiteX53" fmla="*/ 1700212 w 2576512"/>
              <a:gd name="connsiteY53" fmla="*/ 143668 h 558006"/>
              <a:gd name="connsiteX54" fmla="*/ 1740693 w 2576512"/>
              <a:gd name="connsiteY54" fmla="*/ 143668 h 558006"/>
              <a:gd name="connsiteX55" fmla="*/ 1771650 w 2576512"/>
              <a:gd name="connsiteY55" fmla="*/ 131762 h 558006"/>
              <a:gd name="connsiteX56" fmla="*/ 1802606 w 2576512"/>
              <a:gd name="connsiteY56" fmla="*/ 127000 h 558006"/>
              <a:gd name="connsiteX57" fmla="*/ 1831181 w 2576512"/>
              <a:gd name="connsiteY57" fmla="*/ 127000 h 558006"/>
              <a:gd name="connsiteX58" fmla="*/ 1859756 w 2576512"/>
              <a:gd name="connsiteY58" fmla="*/ 117475 h 558006"/>
              <a:gd name="connsiteX59" fmla="*/ 1907381 w 2576512"/>
              <a:gd name="connsiteY59" fmla="*/ 110331 h 558006"/>
              <a:gd name="connsiteX60" fmla="*/ 1935956 w 2576512"/>
              <a:gd name="connsiteY60" fmla="*/ 112712 h 558006"/>
              <a:gd name="connsiteX61" fmla="*/ 1983581 w 2576512"/>
              <a:gd name="connsiteY61" fmla="*/ 107950 h 558006"/>
              <a:gd name="connsiteX62" fmla="*/ 2021681 w 2576512"/>
              <a:gd name="connsiteY62" fmla="*/ 105568 h 558006"/>
              <a:gd name="connsiteX63" fmla="*/ 2040731 w 2576512"/>
              <a:gd name="connsiteY63" fmla="*/ 100806 h 558006"/>
              <a:gd name="connsiteX64" fmla="*/ 2066925 w 2576512"/>
              <a:gd name="connsiteY64" fmla="*/ 88900 h 558006"/>
              <a:gd name="connsiteX65" fmla="*/ 2102643 w 2576512"/>
              <a:gd name="connsiteY65" fmla="*/ 81756 h 558006"/>
              <a:gd name="connsiteX66" fmla="*/ 2135981 w 2576512"/>
              <a:gd name="connsiteY66" fmla="*/ 76993 h 558006"/>
              <a:gd name="connsiteX67" fmla="*/ 2171700 w 2576512"/>
              <a:gd name="connsiteY67" fmla="*/ 72231 h 558006"/>
              <a:gd name="connsiteX68" fmla="*/ 2209800 w 2576512"/>
              <a:gd name="connsiteY68" fmla="*/ 69850 h 558006"/>
              <a:gd name="connsiteX69" fmla="*/ 2240756 w 2576512"/>
              <a:gd name="connsiteY69" fmla="*/ 67468 h 558006"/>
              <a:gd name="connsiteX70" fmla="*/ 2288381 w 2576512"/>
              <a:gd name="connsiteY70" fmla="*/ 57943 h 558006"/>
              <a:gd name="connsiteX71" fmla="*/ 2316956 w 2576512"/>
              <a:gd name="connsiteY71" fmla="*/ 57943 h 558006"/>
              <a:gd name="connsiteX72" fmla="*/ 2364581 w 2576512"/>
              <a:gd name="connsiteY72" fmla="*/ 48418 h 558006"/>
              <a:gd name="connsiteX73" fmla="*/ 2397918 w 2576512"/>
              <a:gd name="connsiteY73" fmla="*/ 43656 h 558006"/>
              <a:gd name="connsiteX74" fmla="*/ 2409825 w 2576512"/>
              <a:gd name="connsiteY74" fmla="*/ 34131 h 558006"/>
              <a:gd name="connsiteX75" fmla="*/ 2438400 w 2576512"/>
              <a:gd name="connsiteY75" fmla="*/ 26987 h 558006"/>
              <a:gd name="connsiteX76" fmla="*/ 2469356 w 2576512"/>
              <a:gd name="connsiteY76" fmla="*/ 24606 h 558006"/>
              <a:gd name="connsiteX77" fmla="*/ 2514600 w 2576512"/>
              <a:gd name="connsiteY77" fmla="*/ 19843 h 558006"/>
              <a:gd name="connsiteX78" fmla="*/ 2538412 w 2576512"/>
              <a:gd name="connsiteY78" fmla="*/ 3175 h 558006"/>
              <a:gd name="connsiteX79" fmla="*/ 2566987 w 2576512"/>
              <a:gd name="connsiteY79" fmla="*/ 793 h 558006"/>
              <a:gd name="connsiteX80" fmla="*/ 2576512 w 2576512"/>
              <a:gd name="connsiteY80" fmla="*/ 793 h 55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576512" h="558006">
                <a:moveTo>
                  <a:pt x="0" y="558006"/>
                </a:moveTo>
                <a:lnTo>
                  <a:pt x="61912" y="543718"/>
                </a:lnTo>
                <a:cubicBezTo>
                  <a:pt x="78581" y="539749"/>
                  <a:pt x="88900" y="537765"/>
                  <a:pt x="100012" y="534193"/>
                </a:cubicBezTo>
                <a:cubicBezTo>
                  <a:pt x="111124" y="530621"/>
                  <a:pt x="120650" y="526256"/>
                  <a:pt x="128587" y="522287"/>
                </a:cubicBezTo>
                <a:cubicBezTo>
                  <a:pt x="136524" y="518318"/>
                  <a:pt x="147637" y="510381"/>
                  <a:pt x="147637" y="510381"/>
                </a:cubicBezTo>
                <a:cubicBezTo>
                  <a:pt x="155178" y="505619"/>
                  <a:pt x="161925" y="500856"/>
                  <a:pt x="173831" y="493712"/>
                </a:cubicBezTo>
                <a:cubicBezTo>
                  <a:pt x="185737" y="486568"/>
                  <a:pt x="219075" y="467518"/>
                  <a:pt x="219075" y="467518"/>
                </a:cubicBezTo>
                <a:lnTo>
                  <a:pt x="247650" y="450850"/>
                </a:lnTo>
                <a:cubicBezTo>
                  <a:pt x="254794" y="446485"/>
                  <a:pt x="252412" y="445294"/>
                  <a:pt x="261937" y="441325"/>
                </a:cubicBezTo>
                <a:cubicBezTo>
                  <a:pt x="271462" y="437356"/>
                  <a:pt x="304800" y="427037"/>
                  <a:pt x="304800" y="427037"/>
                </a:cubicBezTo>
                <a:cubicBezTo>
                  <a:pt x="317897" y="422671"/>
                  <a:pt x="327024" y="420687"/>
                  <a:pt x="340518" y="415131"/>
                </a:cubicBezTo>
                <a:cubicBezTo>
                  <a:pt x="354012" y="409575"/>
                  <a:pt x="373062" y="398859"/>
                  <a:pt x="385762" y="393700"/>
                </a:cubicBezTo>
                <a:cubicBezTo>
                  <a:pt x="398462" y="388541"/>
                  <a:pt x="407590" y="388541"/>
                  <a:pt x="416718" y="384175"/>
                </a:cubicBezTo>
                <a:cubicBezTo>
                  <a:pt x="425846" y="379809"/>
                  <a:pt x="431006" y="370284"/>
                  <a:pt x="440531" y="367506"/>
                </a:cubicBezTo>
                <a:cubicBezTo>
                  <a:pt x="450056" y="364728"/>
                  <a:pt x="473868" y="367506"/>
                  <a:pt x="473868" y="367506"/>
                </a:cubicBezTo>
                <a:cubicBezTo>
                  <a:pt x="485774" y="367506"/>
                  <a:pt x="502443" y="369887"/>
                  <a:pt x="511968" y="367506"/>
                </a:cubicBezTo>
                <a:cubicBezTo>
                  <a:pt x="521493" y="365125"/>
                  <a:pt x="523081" y="355599"/>
                  <a:pt x="531018" y="353218"/>
                </a:cubicBezTo>
                <a:cubicBezTo>
                  <a:pt x="538955" y="350837"/>
                  <a:pt x="550862" y="354012"/>
                  <a:pt x="559593" y="353218"/>
                </a:cubicBezTo>
                <a:cubicBezTo>
                  <a:pt x="568324" y="352424"/>
                  <a:pt x="576262" y="350837"/>
                  <a:pt x="583406" y="348456"/>
                </a:cubicBezTo>
                <a:cubicBezTo>
                  <a:pt x="590550" y="346075"/>
                  <a:pt x="595313" y="341709"/>
                  <a:pt x="602456" y="338931"/>
                </a:cubicBezTo>
                <a:cubicBezTo>
                  <a:pt x="609599" y="336153"/>
                  <a:pt x="618330" y="334962"/>
                  <a:pt x="626268" y="331787"/>
                </a:cubicBezTo>
                <a:cubicBezTo>
                  <a:pt x="634206" y="328612"/>
                  <a:pt x="641747" y="323850"/>
                  <a:pt x="650081" y="319881"/>
                </a:cubicBezTo>
                <a:cubicBezTo>
                  <a:pt x="658415" y="315912"/>
                  <a:pt x="676275" y="307975"/>
                  <a:pt x="676275" y="307975"/>
                </a:cubicBezTo>
                <a:cubicBezTo>
                  <a:pt x="685800" y="303609"/>
                  <a:pt x="696516" y="297259"/>
                  <a:pt x="707231" y="293687"/>
                </a:cubicBezTo>
                <a:cubicBezTo>
                  <a:pt x="717947" y="290115"/>
                  <a:pt x="728662" y="286940"/>
                  <a:pt x="740568" y="286543"/>
                </a:cubicBezTo>
                <a:cubicBezTo>
                  <a:pt x="752474" y="286146"/>
                  <a:pt x="767952" y="292100"/>
                  <a:pt x="778668" y="291306"/>
                </a:cubicBezTo>
                <a:cubicBezTo>
                  <a:pt x="789384" y="290512"/>
                  <a:pt x="794543" y="283765"/>
                  <a:pt x="804862" y="281781"/>
                </a:cubicBezTo>
                <a:cubicBezTo>
                  <a:pt x="815181" y="279797"/>
                  <a:pt x="829865" y="281384"/>
                  <a:pt x="840581" y="279400"/>
                </a:cubicBezTo>
                <a:cubicBezTo>
                  <a:pt x="851297" y="277416"/>
                  <a:pt x="860822" y="273050"/>
                  <a:pt x="869156" y="269875"/>
                </a:cubicBezTo>
                <a:cubicBezTo>
                  <a:pt x="877490" y="266700"/>
                  <a:pt x="884634" y="261938"/>
                  <a:pt x="890587" y="260350"/>
                </a:cubicBezTo>
                <a:cubicBezTo>
                  <a:pt x="896540" y="258763"/>
                  <a:pt x="897334" y="260747"/>
                  <a:pt x="904875" y="260350"/>
                </a:cubicBezTo>
                <a:cubicBezTo>
                  <a:pt x="912416" y="259953"/>
                  <a:pt x="926703" y="260349"/>
                  <a:pt x="935831" y="257968"/>
                </a:cubicBezTo>
                <a:cubicBezTo>
                  <a:pt x="944959" y="255587"/>
                  <a:pt x="952102" y="248443"/>
                  <a:pt x="959643" y="246062"/>
                </a:cubicBezTo>
                <a:cubicBezTo>
                  <a:pt x="967184" y="243681"/>
                  <a:pt x="973534" y="244078"/>
                  <a:pt x="981075" y="243681"/>
                </a:cubicBezTo>
                <a:cubicBezTo>
                  <a:pt x="988616" y="243284"/>
                  <a:pt x="1004887" y="243681"/>
                  <a:pt x="1004887" y="243681"/>
                </a:cubicBezTo>
                <a:lnTo>
                  <a:pt x="1064418" y="243681"/>
                </a:lnTo>
                <a:cubicBezTo>
                  <a:pt x="1084659" y="243681"/>
                  <a:pt x="1106884" y="246459"/>
                  <a:pt x="1126331" y="243681"/>
                </a:cubicBezTo>
                <a:cubicBezTo>
                  <a:pt x="1145778" y="240903"/>
                  <a:pt x="1164034" y="230981"/>
                  <a:pt x="1181100" y="227012"/>
                </a:cubicBezTo>
                <a:cubicBezTo>
                  <a:pt x="1198166" y="223043"/>
                  <a:pt x="1217613" y="222646"/>
                  <a:pt x="1228725" y="219868"/>
                </a:cubicBezTo>
                <a:cubicBezTo>
                  <a:pt x="1239837" y="217090"/>
                  <a:pt x="1239044" y="212327"/>
                  <a:pt x="1247775" y="210343"/>
                </a:cubicBezTo>
                <a:cubicBezTo>
                  <a:pt x="1256506" y="208359"/>
                  <a:pt x="1266825" y="209946"/>
                  <a:pt x="1281112" y="207962"/>
                </a:cubicBezTo>
                <a:cubicBezTo>
                  <a:pt x="1295399" y="205978"/>
                  <a:pt x="1333500" y="198437"/>
                  <a:pt x="1333500" y="198437"/>
                </a:cubicBezTo>
                <a:cubicBezTo>
                  <a:pt x="1350566" y="195262"/>
                  <a:pt x="1369219" y="190499"/>
                  <a:pt x="1383506" y="188912"/>
                </a:cubicBezTo>
                <a:cubicBezTo>
                  <a:pt x="1397793" y="187325"/>
                  <a:pt x="1408906" y="190103"/>
                  <a:pt x="1419225" y="188912"/>
                </a:cubicBezTo>
                <a:cubicBezTo>
                  <a:pt x="1429544" y="187721"/>
                  <a:pt x="1434306" y="184149"/>
                  <a:pt x="1445418" y="181768"/>
                </a:cubicBezTo>
                <a:cubicBezTo>
                  <a:pt x="1456531" y="179387"/>
                  <a:pt x="1473994" y="175419"/>
                  <a:pt x="1485900" y="174625"/>
                </a:cubicBezTo>
                <a:cubicBezTo>
                  <a:pt x="1497806" y="173831"/>
                  <a:pt x="1507728" y="177403"/>
                  <a:pt x="1516856" y="177006"/>
                </a:cubicBezTo>
                <a:cubicBezTo>
                  <a:pt x="1525984" y="176609"/>
                  <a:pt x="1534318" y="173831"/>
                  <a:pt x="1540668" y="172243"/>
                </a:cubicBezTo>
                <a:cubicBezTo>
                  <a:pt x="1547018" y="170656"/>
                  <a:pt x="1549003" y="167878"/>
                  <a:pt x="1554956" y="167481"/>
                </a:cubicBezTo>
                <a:cubicBezTo>
                  <a:pt x="1560909" y="167084"/>
                  <a:pt x="1568846" y="170259"/>
                  <a:pt x="1576387" y="169862"/>
                </a:cubicBezTo>
                <a:cubicBezTo>
                  <a:pt x="1583928" y="169465"/>
                  <a:pt x="1589484" y="167481"/>
                  <a:pt x="1600200" y="165100"/>
                </a:cubicBezTo>
                <a:cubicBezTo>
                  <a:pt x="1610916" y="162719"/>
                  <a:pt x="1627584" y="157956"/>
                  <a:pt x="1640681" y="155575"/>
                </a:cubicBezTo>
                <a:cubicBezTo>
                  <a:pt x="1653778" y="153194"/>
                  <a:pt x="1668859" y="152796"/>
                  <a:pt x="1678781" y="150812"/>
                </a:cubicBezTo>
                <a:cubicBezTo>
                  <a:pt x="1688703" y="148828"/>
                  <a:pt x="1689893" y="144859"/>
                  <a:pt x="1700212" y="143668"/>
                </a:cubicBezTo>
                <a:cubicBezTo>
                  <a:pt x="1710531" y="142477"/>
                  <a:pt x="1728787" y="145652"/>
                  <a:pt x="1740693" y="143668"/>
                </a:cubicBezTo>
                <a:cubicBezTo>
                  <a:pt x="1752599" y="141684"/>
                  <a:pt x="1761331" y="134540"/>
                  <a:pt x="1771650" y="131762"/>
                </a:cubicBezTo>
                <a:cubicBezTo>
                  <a:pt x="1781969" y="128984"/>
                  <a:pt x="1792684" y="127794"/>
                  <a:pt x="1802606" y="127000"/>
                </a:cubicBezTo>
                <a:cubicBezTo>
                  <a:pt x="1812528" y="126206"/>
                  <a:pt x="1821656" y="128588"/>
                  <a:pt x="1831181" y="127000"/>
                </a:cubicBezTo>
                <a:cubicBezTo>
                  <a:pt x="1840706" y="125413"/>
                  <a:pt x="1847056" y="120253"/>
                  <a:pt x="1859756" y="117475"/>
                </a:cubicBezTo>
                <a:cubicBezTo>
                  <a:pt x="1872456" y="114697"/>
                  <a:pt x="1894681" y="111125"/>
                  <a:pt x="1907381" y="110331"/>
                </a:cubicBezTo>
                <a:cubicBezTo>
                  <a:pt x="1920081" y="109537"/>
                  <a:pt x="1923256" y="113109"/>
                  <a:pt x="1935956" y="112712"/>
                </a:cubicBezTo>
                <a:cubicBezTo>
                  <a:pt x="1948656" y="112315"/>
                  <a:pt x="1969294" y="109141"/>
                  <a:pt x="1983581" y="107950"/>
                </a:cubicBezTo>
                <a:cubicBezTo>
                  <a:pt x="1997868" y="106759"/>
                  <a:pt x="2012156" y="106759"/>
                  <a:pt x="2021681" y="105568"/>
                </a:cubicBezTo>
                <a:cubicBezTo>
                  <a:pt x="2031206" y="104377"/>
                  <a:pt x="2033190" y="103584"/>
                  <a:pt x="2040731" y="100806"/>
                </a:cubicBezTo>
                <a:cubicBezTo>
                  <a:pt x="2048272" y="98028"/>
                  <a:pt x="2056606" y="92075"/>
                  <a:pt x="2066925" y="88900"/>
                </a:cubicBezTo>
                <a:cubicBezTo>
                  <a:pt x="2077244" y="85725"/>
                  <a:pt x="2091134" y="83740"/>
                  <a:pt x="2102643" y="81756"/>
                </a:cubicBezTo>
                <a:cubicBezTo>
                  <a:pt x="2114152" y="79772"/>
                  <a:pt x="2135981" y="76993"/>
                  <a:pt x="2135981" y="76993"/>
                </a:cubicBezTo>
                <a:cubicBezTo>
                  <a:pt x="2147490" y="75406"/>
                  <a:pt x="2159397" y="73421"/>
                  <a:pt x="2171700" y="72231"/>
                </a:cubicBezTo>
                <a:cubicBezTo>
                  <a:pt x="2184003" y="71041"/>
                  <a:pt x="2209800" y="69850"/>
                  <a:pt x="2209800" y="69850"/>
                </a:cubicBezTo>
                <a:cubicBezTo>
                  <a:pt x="2221309" y="69056"/>
                  <a:pt x="2227659" y="69453"/>
                  <a:pt x="2240756" y="67468"/>
                </a:cubicBezTo>
                <a:cubicBezTo>
                  <a:pt x="2253853" y="65483"/>
                  <a:pt x="2275681" y="59530"/>
                  <a:pt x="2288381" y="57943"/>
                </a:cubicBezTo>
                <a:cubicBezTo>
                  <a:pt x="2301081" y="56356"/>
                  <a:pt x="2304256" y="59530"/>
                  <a:pt x="2316956" y="57943"/>
                </a:cubicBezTo>
                <a:cubicBezTo>
                  <a:pt x="2329656" y="56356"/>
                  <a:pt x="2351087" y="50799"/>
                  <a:pt x="2364581" y="48418"/>
                </a:cubicBezTo>
                <a:cubicBezTo>
                  <a:pt x="2378075" y="46037"/>
                  <a:pt x="2390377" y="46037"/>
                  <a:pt x="2397918" y="43656"/>
                </a:cubicBezTo>
                <a:cubicBezTo>
                  <a:pt x="2405459" y="41275"/>
                  <a:pt x="2403078" y="36909"/>
                  <a:pt x="2409825" y="34131"/>
                </a:cubicBezTo>
                <a:cubicBezTo>
                  <a:pt x="2416572" y="31353"/>
                  <a:pt x="2428478" y="28575"/>
                  <a:pt x="2438400" y="26987"/>
                </a:cubicBezTo>
                <a:cubicBezTo>
                  <a:pt x="2448322" y="25399"/>
                  <a:pt x="2456656" y="25797"/>
                  <a:pt x="2469356" y="24606"/>
                </a:cubicBezTo>
                <a:cubicBezTo>
                  <a:pt x="2482056" y="23415"/>
                  <a:pt x="2503091" y="23415"/>
                  <a:pt x="2514600" y="19843"/>
                </a:cubicBezTo>
                <a:cubicBezTo>
                  <a:pt x="2526109" y="16271"/>
                  <a:pt x="2529681" y="6350"/>
                  <a:pt x="2538412" y="3175"/>
                </a:cubicBezTo>
                <a:cubicBezTo>
                  <a:pt x="2547143" y="0"/>
                  <a:pt x="2560637" y="1190"/>
                  <a:pt x="2566987" y="793"/>
                </a:cubicBezTo>
                <a:cubicBezTo>
                  <a:pt x="2573337" y="396"/>
                  <a:pt x="2574924" y="594"/>
                  <a:pt x="2576512" y="793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17" name="Freeform 216"/>
          <p:cNvSpPr/>
          <p:nvPr/>
        </p:nvSpPr>
        <p:spPr bwMode="auto">
          <a:xfrm>
            <a:off x="5200650" y="1684734"/>
            <a:ext cx="2552700" cy="458391"/>
          </a:xfrm>
          <a:custGeom>
            <a:avLst/>
            <a:gdLst>
              <a:gd name="connsiteX0" fmla="*/ 0 w 2552700"/>
              <a:gd name="connsiteY0" fmla="*/ 458391 h 458391"/>
              <a:gd name="connsiteX1" fmla="*/ 78581 w 2552700"/>
              <a:gd name="connsiteY1" fmla="*/ 436960 h 458391"/>
              <a:gd name="connsiteX2" fmla="*/ 133350 w 2552700"/>
              <a:gd name="connsiteY2" fmla="*/ 415529 h 458391"/>
              <a:gd name="connsiteX3" fmla="*/ 178594 w 2552700"/>
              <a:gd name="connsiteY3" fmla="*/ 401241 h 458391"/>
              <a:gd name="connsiteX4" fmla="*/ 216694 w 2552700"/>
              <a:gd name="connsiteY4" fmla="*/ 396479 h 458391"/>
              <a:gd name="connsiteX5" fmla="*/ 240506 w 2552700"/>
              <a:gd name="connsiteY5" fmla="*/ 391716 h 458391"/>
              <a:gd name="connsiteX6" fmla="*/ 266700 w 2552700"/>
              <a:gd name="connsiteY6" fmla="*/ 389335 h 458391"/>
              <a:gd name="connsiteX7" fmla="*/ 280988 w 2552700"/>
              <a:gd name="connsiteY7" fmla="*/ 379810 h 458391"/>
              <a:gd name="connsiteX8" fmla="*/ 300038 w 2552700"/>
              <a:gd name="connsiteY8" fmla="*/ 370285 h 458391"/>
              <a:gd name="connsiteX9" fmla="*/ 323850 w 2552700"/>
              <a:gd name="connsiteY9" fmla="*/ 358379 h 458391"/>
              <a:gd name="connsiteX10" fmla="*/ 354806 w 2552700"/>
              <a:gd name="connsiteY10" fmla="*/ 355997 h 458391"/>
              <a:gd name="connsiteX11" fmla="*/ 388144 w 2552700"/>
              <a:gd name="connsiteY11" fmla="*/ 336947 h 458391"/>
              <a:gd name="connsiteX12" fmla="*/ 411956 w 2552700"/>
              <a:gd name="connsiteY12" fmla="*/ 325041 h 458391"/>
              <a:gd name="connsiteX13" fmla="*/ 438150 w 2552700"/>
              <a:gd name="connsiteY13" fmla="*/ 317897 h 458391"/>
              <a:gd name="connsiteX14" fmla="*/ 481013 w 2552700"/>
              <a:gd name="connsiteY14" fmla="*/ 303610 h 458391"/>
              <a:gd name="connsiteX15" fmla="*/ 526256 w 2552700"/>
              <a:gd name="connsiteY15" fmla="*/ 296466 h 458391"/>
              <a:gd name="connsiteX16" fmla="*/ 566738 w 2552700"/>
              <a:gd name="connsiteY16" fmla="*/ 291704 h 458391"/>
              <a:gd name="connsiteX17" fmla="*/ 623888 w 2552700"/>
              <a:gd name="connsiteY17" fmla="*/ 284560 h 458391"/>
              <a:gd name="connsiteX18" fmla="*/ 659606 w 2552700"/>
              <a:gd name="connsiteY18" fmla="*/ 277416 h 458391"/>
              <a:gd name="connsiteX19" fmla="*/ 681038 w 2552700"/>
              <a:gd name="connsiteY19" fmla="*/ 265510 h 458391"/>
              <a:gd name="connsiteX20" fmla="*/ 731044 w 2552700"/>
              <a:gd name="connsiteY20" fmla="*/ 258366 h 458391"/>
              <a:gd name="connsiteX21" fmla="*/ 757238 w 2552700"/>
              <a:gd name="connsiteY21" fmla="*/ 253604 h 458391"/>
              <a:gd name="connsiteX22" fmla="*/ 790575 w 2552700"/>
              <a:gd name="connsiteY22" fmla="*/ 248841 h 458391"/>
              <a:gd name="connsiteX23" fmla="*/ 823913 w 2552700"/>
              <a:gd name="connsiteY23" fmla="*/ 244079 h 458391"/>
              <a:gd name="connsiteX24" fmla="*/ 862013 w 2552700"/>
              <a:gd name="connsiteY24" fmla="*/ 244079 h 458391"/>
              <a:gd name="connsiteX25" fmla="*/ 878681 w 2552700"/>
              <a:gd name="connsiteY25" fmla="*/ 236935 h 458391"/>
              <a:gd name="connsiteX26" fmla="*/ 895350 w 2552700"/>
              <a:gd name="connsiteY26" fmla="*/ 234554 h 458391"/>
              <a:gd name="connsiteX27" fmla="*/ 931069 w 2552700"/>
              <a:gd name="connsiteY27" fmla="*/ 234554 h 458391"/>
              <a:gd name="connsiteX28" fmla="*/ 964406 w 2552700"/>
              <a:gd name="connsiteY28" fmla="*/ 234554 h 458391"/>
              <a:gd name="connsiteX29" fmla="*/ 990600 w 2552700"/>
              <a:gd name="connsiteY29" fmla="*/ 229791 h 458391"/>
              <a:gd name="connsiteX30" fmla="*/ 1026319 w 2552700"/>
              <a:gd name="connsiteY30" fmla="*/ 229791 h 458391"/>
              <a:gd name="connsiteX31" fmla="*/ 1050131 w 2552700"/>
              <a:gd name="connsiteY31" fmla="*/ 222647 h 458391"/>
              <a:gd name="connsiteX32" fmla="*/ 1071563 w 2552700"/>
              <a:gd name="connsiteY32" fmla="*/ 213122 h 458391"/>
              <a:gd name="connsiteX33" fmla="*/ 1088231 w 2552700"/>
              <a:gd name="connsiteY33" fmla="*/ 210741 h 458391"/>
              <a:gd name="connsiteX34" fmla="*/ 1119188 w 2552700"/>
              <a:gd name="connsiteY34" fmla="*/ 201216 h 458391"/>
              <a:gd name="connsiteX35" fmla="*/ 1147763 w 2552700"/>
              <a:gd name="connsiteY35" fmla="*/ 201216 h 458391"/>
              <a:gd name="connsiteX36" fmla="*/ 1173956 w 2552700"/>
              <a:gd name="connsiteY36" fmla="*/ 194072 h 458391"/>
              <a:gd name="connsiteX37" fmla="*/ 1204913 w 2552700"/>
              <a:gd name="connsiteY37" fmla="*/ 186929 h 458391"/>
              <a:gd name="connsiteX38" fmla="*/ 1228725 w 2552700"/>
              <a:gd name="connsiteY38" fmla="*/ 177404 h 458391"/>
              <a:gd name="connsiteX39" fmla="*/ 1257300 w 2552700"/>
              <a:gd name="connsiteY39" fmla="*/ 170260 h 458391"/>
              <a:gd name="connsiteX40" fmla="*/ 1290638 w 2552700"/>
              <a:gd name="connsiteY40" fmla="*/ 167879 h 458391"/>
              <a:gd name="connsiteX41" fmla="*/ 1307306 w 2552700"/>
              <a:gd name="connsiteY41" fmla="*/ 160735 h 458391"/>
              <a:gd name="connsiteX42" fmla="*/ 1359694 w 2552700"/>
              <a:gd name="connsiteY42" fmla="*/ 155972 h 458391"/>
              <a:gd name="connsiteX43" fmla="*/ 1390650 w 2552700"/>
              <a:gd name="connsiteY43" fmla="*/ 148829 h 458391"/>
              <a:gd name="connsiteX44" fmla="*/ 1428750 w 2552700"/>
              <a:gd name="connsiteY44" fmla="*/ 146447 h 458391"/>
              <a:gd name="connsiteX45" fmla="*/ 1478756 w 2552700"/>
              <a:gd name="connsiteY45" fmla="*/ 136922 h 458391"/>
              <a:gd name="connsiteX46" fmla="*/ 1507331 w 2552700"/>
              <a:gd name="connsiteY46" fmla="*/ 125016 h 458391"/>
              <a:gd name="connsiteX47" fmla="*/ 1533525 w 2552700"/>
              <a:gd name="connsiteY47" fmla="*/ 122635 h 458391"/>
              <a:gd name="connsiteX48" fmla="*/ 1576388 w 2552700"/>
              <a:gd name="connsiteY48" fmla="*/ 120254 h 458391"/>
              <a:gd name="connsiteX49" fmla="*/ 1604963 w 2552700"/>
              <a:gd name="connsiteY49" fmla="*/ 113110 h 458391"/>
              <a:gd name="connsiteX50" fmla="*/ 1662113 w 2552700"/>
              <a:gd name="connsiteY50" fmla="*/ 113110 h 458391"/>
              <a:gd name="connsiteX51" fmla="*/ 1683544 w 2552700"/>
              <a:gd name="connsiteY51" fmla="*/ 105966 h 458391"/>
              <a:gd name="connsiteX52" fmla="*/ 1731169 w 2552700"/>
              <a:gd name="connsiteY52" fmla="*/ 101204 h 458391"/>
              <a:gd name="connsiteX53" fmla="*/ 1757363 w 2552700"/>
              <a:gd name="connsiteY53" fmla="*/ 94060 h 458391"/>
              <a:gd name="connsiteX54" fmla="*/ 1816894 w 2552700"/>
              <a:gd name="connsiteY54" fmla="*/ 94060 h 458391"/>
              <a:gd name="connsiteX55" fmla="*/ 1859756 w 2552700"/>
              <a:gd name="connsiteY55" fmla="*/ 86916 h 458391"/>
              <a:gd name="connsiteX56" fmla="*/ 1935956 w 2552700"/>
              <a:gd name="connsiteY56" fmla="*/ 82154 h 458391"/>
              <a:gd name="connsiteX57" fmla="*/ 1983581 w 2552700"/>
              <a:gd name="connsiteY57" fmla="*/ 77391 h 458391"/>
              <a:gd name="connsiteX58" fmla="*/ 2045494 w 2552700"/>
              <a:gd name="connsiteY58" fmla="*/ 72629 h 458391"/>
              <a:gd name="connsiteX59" fmla="*/ 2076450 w 2552700"/>
              <a:gd name="connsiteY59" fmla="*/ 65485 h 458391"/>
              <a:gd name="connsiteX60" fmla="*/ 2124075 w 2552700"/>
              <a:gd name="connsiteY60" fmla="*/ 60722 h 458391"/>
              <a:gd name="connsiteX61" fmla="*/ 2171700 w 2552700"/>
              <a:gd name="connsiteY61" fmla="*/ 55960 h 458391"/>
              <a:gd name="connsiteX62" fmla="*/ 2209800 w 2552700"/>
              <a:gd name="connsiteY62" fmla="*/ 55960 h 458391"/>
              <a:gd name="connsiteX63" fmla="*/ 2245519 w 2552700"/>
              <a:gd name="connsiteY63" fmla="*/ 51197 h 458391"/>
              <a:gd name="connsiteX64" fmla="*/ 2293144 w 2552700"/>
              <a:gd name="connsiteY64" fmla="*/ 41672 h 458391"/>
              <a:gd name="connsiteX65" fmla="*/ 2314575 w 2552700"/>
              <a:gd name="connsiteY65" fmla="*/ 39291 h 458391"/>
              <a:gd name="connsiteX66" fmla="*/ 2343150 w 2552700"/>
              <a:gd name="connsiteY66" fmla="*/ 32147 h 458391"/>
              <a:gd name="connsiteX67" fmla="*/ 2388394 w 2552700"/>
              <a:gd name="connsiteY67" fmla="*/ 27385 h 458391"/>
              <a:gd name="connsiteX68" fmla="*/ 2412206 w 2552700"/>
              <a:gd name="connsiteY68" fmla="*/ 17860 h 458391"/>
              <a:gd name="connsiteX69" fmla="*/ 2431256 w 2552700"/>
              <a:gd name="connsiteY69" fmla="*/ 17860 h 458391"/>
              <a:gd name="connsiteX70" fmla="*/ 2481263 w 2552700"/>
              <a:gd name="connsiteY70" fmla="*/ 20241 h 458391"/>
              <a:gd name="connsiteX71" fmla="*/ 2516981 w 2552700"/>
              <a:gd name="connsiteY71" fmla="*/ 17860 h 458391"/>
              <a:gd name="connsiteX72" fmla="*/ 2538413 w 2552700"/>
              <a:gd name="connsiteY72" fmla="*/ 8335 h 458391"/>
              <a:gd name="connsiteX73" fmla="*/ 2550319 w 2552700"/>
              <a:gd name="connsiteY73" fmla="*/ 1191 h 458391"/>
              <a:gd name="connsiteX74" fmla="*/ 2552700 w 2552700"/>
              <a:gd name="connsiteY74" fmla="*/ 1191 h 45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552700" h="458391">
                <a:moveTo>
                  <a:pt x="0" y="458391"/>
                </a:moveTo>
                <a:cubicBezTo>
                  <a:pt x="28178" y="451247"/>
                  <a:pt x="56356" y="444104"/>
                  <a:pt x="78581" y="436960"/>
                </a:cubicBezTo>
                <a:cubicBezTo>
                  <a:pt x="100806" y="429816"/>
                  <a:pt x="116681" y="421482"/>
                  <a:pt x="133350" y="415529"/>
                </a:cubicBezTo>
                <a:cubicBezTo>
                  <a:pt x="150019" y="409576"/>
                  <a:pt x="164703" y="404416"/>
                  <a:pt x="178594" y="401241"/>
                </a:cubicBezTo>
                <a:cubicBezTo>
                  <a:pt x="192485" y="398066"/>
                  <a:pt x="206375" y="398067"/>
                  <a:pt x="216694" y="396479"/>
                </a:cubicBezTo>
                <a:cubicBezTo>
                  <a:pt x="227013" y="394892"/>
                  <a:pt x="232172" y="392907"/>
                  <a:pt x="240506" y="391716"/>
                </a:cubicBezTo>
                <a:cubicBezTo>
                  <a:pt x="248840" y="390525"/>
                  <a:pt x="259953" y="391319"/>
                  <a:pt x="266700" y="389335"/>
                </a:cubicBezTo>
                <a:cubicBezTo>
                  <a:pt x="273447" y="387351"/>
                  <a:pt x="275432" y="382985"/>
                  <a:pt x="280988" y="379810"/>
                </a:cubicBezTo>
                <a:cubicBezTo>
                  <a:pt x="286544" y="376635"/>
                  <a:pt x="300038" y="370285"/>
                  <a:pt x="300038" y="370285"/>
                </a:cubicBezTo>
                <a:cubicBezTo>
                  <a:pt x="307182" y="366713"/>
                  <a:pt x="314722" y="360760"/>
                  <a:pt x="323850" y="358379"/>
                </a:cubicBezTo>
                <a:cubicBezTo>
                  <a:pt x="332978" y="355998"/>
                  <a:pt x="344090" y="359569"/>
                  <a:pt x="354806" y="355997"/>
                </a:cubicBezTo>
                <a:cubicBezTo>
                  <a:pt x="365522" y="352425"/>
                  <a:pt x="378619" y="342106"/>
                  <a:pt x="388144" y="336947"/>
                </a:cubicBezTo>
                <a:cubicBezTo>
                  <a:pt x="397669" y="331788"/>
                  <a:pt x="403622" y="328216"/>
                  <a:pt x="411956" y="325041"/>
                </a:cubicBezTo>
                <a:cubicBezTo>
                  <a:pt x="420290" y="321866"/>
                  <a:pt x="426641" y="321469"/>
                  <a:pt x="438150" y="317897"/>
                </a:cubicBezTo>
                <a:cubicBezTo>
                  <a:pt x="449659" y="314325"/>
                  <a:pt x="466329" y="307182"/>
                  <a:pt x="481013" y="303610"/>
                </a:cubicBezTo>
                <a:cubicBezTo>
                  <a:pt x="495697" y="300038"/>
                  <a:pt x="511969" y="298450"/>
                  <a:pt x="526256" y="296466"/>
                </a:cubicBezTo>
                <a:cubicBezTo>
                  <a:pt x="540543" y="294482"/>
                  <a:pt x="566738" y="291704"/>
                  <a:pt x="566738" y="291704"/>
                </a:cubicBezTo>
                <a:cubicBezTo>
                  <a:pt x="583010" y="289720"/>
                  <a:pt x="608410" y="286941"/>
                  <a:pt x="623888" y="284560"/>
                </a:cubicBezTo>
                <a:cubicBezTo>
                  <a:pt x="639366" y="282179"/>
                  <a:pt x="650081" y="280591"/>
                  <a:pt x="659606" y="277416"/>
                </a:cubicBezTo>
                <a:cubicBezTo>
                  <a:pt x="669131" y="274241"/>
                  <a:pt x="669132" y="268685"/>
                  <a:pt x="681038" y="265510"/>
                </a:cubicBezTo>
                <a:cubicBezTo>
                  <a:pt x="692944" y="262335"/>
                  <a:pt x="718344" y="260350"/>
                  <a:pt x="731044" y="258366"/>
                </a:cubicBezTo>
                <a:cubicBezTo>
                  <a:pt x="743744" y="256382"/>
                  <a:pt x="747316" y="255192"/>
                  <a:pt x="757238" y="253604"/>
                </a:cubicBezTo>
                <a:cubicBezTo>
                  <a:pt x="767160" y="252016"/>
                  <a:pt x="790575" y="248841"/>
                  <a:pt x="790575" y="248841"/>
                </a:cubicBezTo>
                <a:cubicBezTo>
                  <a:pt x="801687" y="247254"/>
                  <a:pt x="812007" y="244873"/>
                  <a:pt x="823913" y="244079"/>
                </a:cubicBezTo>
                <a:cubicBezTo>
                  <a:pt x="835819" y="243285"/>
                  <a:pt x="852885" y="245270"/>
                  <a:pt x="862013" y="244079"/>
                </a:cubicBezTo>
                <a:cubicBezTo>
                  <a:pt x="871141" y="242888"/>
                  <a:pt x="873125" y="238522"/>
                  <a:pt x="878681" y="236935"/>
                </a:cubicBezTo>
                <a:cubicBezTo>
                  <a:pt x="884237" y="235348"/>
                  <a:pt x="886619" y="234951"/>
                  <a:pt x="895350" y="234554"/>
                </a:cubicBezTo>
                <a:cubicBezTo>
                  <a:pt x="904081" y="234157"/>
                  <a:pt x="931069" y="234554"/>
                  <a:pt x="931069" y="234554"/>
                </a:cubicBezTo>
                <a:cubicBezTo>
                  <a:pt x="942578" y="234554"/>
                  <a:pt x="954484" y="235348"/>
                  <a:pt x="964406" y="234554"/>
                </a:cubicBezTo>
                <a:cubicBezTo>
                  <a:pt x="974328" y="233760"/>
                  <a:pt x="980281" y="230585"/>
                  <a:pt x="990600" y="229791"/>
                </a:cubicBezTo>
                <a:cubicBezTo>
                  <a:pt x="1000919" y="228997"/>
                  <a:pt x="1016397" y="230982"/>
                  <a:pt x="1026319" y="229791"/>
                </a:cubicBezTo>
                <a:cubicBezTo>
                  <a:pt x="1036241" y="228600"/>
                  <a:pt x="1042590" y="225425"/>
                  <a:pt x="1050131" y="222647"/>
                </a:cubicBezTo>
                <a:cubicBezTo>
                  <a:pt x="1057672" y="219869"/>
                  <a:pt x="1065213" y="215106"/>
                  <a:pt x="1071563" y="213122"/>
                </a:cubicBezTo>
                <a:cubicBezTo>
                  <a:pt x="1077913" y="211138"/>
                  <a:pt x="1080294" y="212725"/>
                  <a:pt x="1088231" y="210741"/>
                </a:cubicBezTo>
                <a:cubicBezTo>
                  <a:pt x="1096168" y="208757"/>
                  <a:pt x="1109266" y="202804"/>
                  <a:pt x="1119188" y="201216"/>
                </a:cubicBezTo>
                <a:cubicBezTo>
                  <a:pt x="1129110" y="199628"/>
                  <a:pt x="1138635" y="202407"/>
                  <a:pt x="1147763" y="201216"/>
                </a:cubicBezTo>
                <a:cubicBezTo>
                  <a:pt x="1156891" y="200025"/>
                  <a:pt x="1164431" y="196453"/>
                  <a:pt x="1173956" y="194072"/>
                </a:cubicBezTo>
                <a:cubicBezTo>
                  <a:pt x="1183481" y="191691"/>
                  <a:pt x="1195785" y="189707"/>
                  <a:pt x="1204913" y="186929"/>
                </a:cubicBezTo>
                <a:cubicBezTo>
                  <a:pt x="1214041" y="184151"/>
                  <a:pt x="1219994" y="180182"/>
                  <a:pt x="1228725" y="177404"/>
                </a:cubicBezTo>
                <a:cubicBezTo>
                  <a:pt x="1237456" y="174626"/>
                  <a:pt x="1246981" y="171848"/>
                  <a:pt x="1257300" y="170260"/>
                </a:cubicBezTo>
                <a:cubicBezTo>
                  <a:pt x="1267619" y="168673"/>
                  <a:pt x="1282304" y="169466"/>
                  <a:pt x="1290638" y="167879"/>
                </a:cubicBezTo>
                <a:cubicBezTo>
                  <a:pt x="1298972" y="166292"/>
                  <a:pt x="1295797" y="162719"/>
                  <a:pt x="1307306" y="160735"/>
                </a:cubicBezTo>
                <a:cubicBezTo>
                  <a:pt x="1318815" y="158751"/>
                  <a:pt x="1345803" y="157956"/>
                  <a:pt x="1359694" y="155972"/>
                </a:cubicBezTo>
                <a:cubicBezTo>
                  <a:pt x="1373585" y="153988"/>
                  <a:pt x="1379141" y="150416"/>
                  <a:pt x="1390650" y="148829"/>
                </a:cubicBezTo>
                <a:cubicBezTo>
                  <a:pt x="1402159" y="147242"/>
                  <a:pt x="1414066" y="148431"/>
                  <a:pt x="1428750" y="146447"/>
                </a:cubicBezTo>
                <a:cubicBezTo>
                  <a:pt x="1443434" y="144463"/>
                  <a:pt x="1465659" y="140494"/>
                  <a:pt x="1478756" y="136922"/>
                </a:cubicBezTo>
                <a:cubicBezTo>
                  <a:pt x="1491853" y="133350"/>
                  <a:pt x="1498203" y="127397"/>
                  <a:pt x="1507331" y="125016"/>
                </a:cubicBezTo>
                <a:cubicBezTo>
                  <a:pt x="1516459" y="122635"/>
                  <a:pt x="1522016" y="123429"/>
                  <a:pt x="1533525" y="122635"/>
                </a:cubicBezTo>
                <a:cubicBezTo>
                  <a:pt x="1545034" y="121841"/>
                  <a:pt x="1564482" y="121841"/>
                  <a:pt x="1576388" y="120254"/>
                </a:cubicBezTo>
                <a:cubicBezTo>
                  <a:pt x="1588294" y="118667"/>
                  <a:pt x="1590676" y="114301"/>
                  <a:pt x="1604963" y="113110"/>
                </a:cubicBezTo>
                <a:cubicBezTo>
                  <a:pt x="1619250" y="111919"/>
                  <a:pt x="1649016" y="114301"/>
                  <a:pt x="1662113" y="113110"/>
                </a:cubicBezTo>
                <a:cubicBezTo>
                  <a:pt x="1675210" y="111919"/>
                  <a:pt x="1672035" y="107950"/>
                  <a:pt x="1683544" y="105966"/>
                </a:cubicBezTo>
                <a:cubicBezTo>
                  <a:pt x="1695053" y="103982"/>
                  <a:pt x="1718866" y="103188"/>
                  <a:pt x="1731169" y="101204"/>
                </a:cubicBezTo>
                <a:cubicBezTo>
                  <a:pt x="1743472" y="99220"/>
                  <a:pt x="1743076" y="95251"/>
                  <a:pt x="1757363" y="94060"/>
                </a:cubicBezTo>
                <a:cubicBezTo>
                  <a:pt x="1771650" y="92869"/>
                  <a:pt x="1799829" y="95251"/>
                  <a:pt x="1816894" y="94060"/>
                </a:cubicBezTo>
                <a:cubicBezTo>
                  <a:pt x="1833959" y="92869"/>
                  <a:pt x="1839912" y="88900"/>
                  <a:pt x="1859756" y="86916"/>
                </a:cubicBezTo>
                <a:cubicBezTo>
                  <a:pt x="1879600" y="84932"/>
                  <a:pt x="1915319" y="83741"/>
                  <a:pt x="1935956" y="82154"/>
                </a:cubicBezTo>
                <a:cubicBezTo>
                  <a:pt x="1956593" y="80567"/>
                  <a:pt x="1965325" y="78979"/>
                  <a:pt x="1983581" y="77391"/>
                </a:cubicBezTo>
                <a:cubicBezTo>
                  <a:pt x="2001837" y="75804"/>
                  <a:pt x="2030016" y="74613"/>
                  <a:pt x="2045494" y="72629"/>
                </a:cubicBezTo>
                <a:cubicBezTo>
                  <a:pt x="2060972" y="70645"/>
                  <a:pt x="2063353" y="67470"/>
                  <a:pt x="2076450" y="65485"/>
                </a:cubicBezTo>
                <a:cubicBezTo>
                  <a:pt x="2089547" y="63500"/>
                  <a:pt x="2124075" y="60722"/>
                  <a:pt x="2124075" y="60722"/>
                </a:cubicBezTo>
                <a:cubicBezTo>
                  <a:pt x="2139950" y="59135"/>
                  <a:pt x="2157413" y="56754"/>
                  <a:pt x="2171700" y="55960"/>
                </a:cubicBezTo>
                <a:cubicBezTo>
                  <a:pt x="2185987" y="55166"/>
                  <a:pt x="2197497" y="56754"/>
                  <a:pt x="2209800" y="55960"/>
                </a:cubicBezTo>
                <a:cubicBezTo>
                  <a:pt x="2222103" y="55166"/>
                  <a:pt x="2231628" y="53578"/>
                  <a:pt x="2245519" y="51197"/>
                </a:cubicBezTo>
                <a:cubicBezTo>
                  <a:pt x="2259410" y="48816"/>
                  <a:pt x="2281635" y="43656"/>
                  <a:pt x="2293144" y="41672"/>
                </a:cubicBezTo>
                <a:cubicBezTo>
                  <a:pt x="2304653" y="39688"/>
                  <a:pt x="2306241" y="40878"/>
                  <a:pt x="2314575" y="39291"/>
                </a:cubicBezTo>
                <a:cubicBezTo>
                  <a:pt x="2322909" y="37704"/>
                  <a:pt x="2330847" y="34131"/>
                  <a:pt x="2343150" y="32147"/>
                </a:cubicBezTo>
                <a:cubicBezTo>
                  <a:pt x="2355453" y="30163"/>
                  <a:pt x="2376885" y="29766"/>
                  <a:pt x="2388394" y="27385"/>
                </a:cubicBezTo>
                <a:cubicBezTo>
                  <a:pt x="2399903" y="25004"/>
                  <a:pt x="2405062" y="19448"/>
                  <a:pt x="2412206" y="17860"/>
                </a:cubicBezTo>
                <a:cubicBezTo>
                  <a:pt x="2419350" y="16273"/>
                  <a:pt x="2419747" y="17463"/>
                  <a:pt x="2431256" y="17860"/>
                </a:cubicBezTo>
                <a:cubicBezTo>
                  <a:pt x="2442765" y="18257"/>
                  <a:pt x="2466976" y="20241"/>
                  <a:pt x="2481263" y="20241"/>
                </a:cubicBezTo>
                <a:cubicBezTo>
                  <a:pt x="2495550" y="20241"/>
                  <a:pt x="2507456" y="19844"/>
                  <a:pt x="2516981" y="17860"/>
                </a:cubicBezTo>
                <a:cubicBezTo>
                  <a:pt x="2526506" y="15876"/>
                  <a:pt x="2532857" y="11113"/>
                  <a:pt x="2538413" y="8335"/>
                </a:cubicBezTo>
                <a:cubicBezTo>
                  <a:pt x="2543969" y="5557"/>
                  <a:pt x="2547938" y="2382"/>
                  <a:pt x="2550319" y="1191"/>
                </a:cubicBezTo>
                <a:cubicBezTo>
                  <a:pt x="2552700" y="0"/>
                  <a:pt x="2552700" y="595"/>
                  <a:pt x="2552700" y="1191"/>
                </a:cubicBezTo>
              </a:path>
            </a:pathLst>
          </a:custGeom>
          <a:noFill/>
          <a:ln w="254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18" name="Freeform 217"/>
          <p:cNvSpPr/>
          <p:nvPr/>
        </p:nvSpPr>
        <p:spPr bwMode="auto">
          <a:xfrm>
            <a:off x="5205413" y="3736181"/>
            <a:ext cx="2564606" cy="364332"/>
          </a:xfrm>
          <a:custGeom>
            <a:avLst/>
            <a:gdLst>
              <a:gd name="connsiteX0" fmla="*/ 0 w 2564606"/>
              <a:gd name="connsiteY0" fmla="*/ 364332 h 364332"/>
              <a:gd name="connsiteX1" fmla="*/ 66675 w 2564606"/>
              <a:gd name="connsiteY1" fmla="*/ 350044 h 364332"/>
              <a:gd name="connsiteX2" fmla="*/ 97631 w 2564606"/>
              <a:gd name="connsiteY2" fmla="*/ 345282 h 364332"/>
              <a:gd name="connsiteX3" fmla="*/ 121443 w 2564606"/>
              <a:gd name="connsiteY3" fmla="*/ 338138 h 364332"/>
              <a:gd name="connsiteX4" fmla="*/ 166687 w 2564606"/>
              <a:gd name="connsiteY4" fmla="*/ 338138 h 364332"/>
              <a:gd name="connsiteX5" fmla="*/ 214312 w 2564606"/>
              <a:gd name="connsiteY5" fmla="*/ 338138 h 364332"/>
              <a:gd name="connsiteX6" fmla="*/ 235743 w 2564606"/>
              <a:gd name="connsiteY6" fmla="*/ 335757 h 364332"/>
              <a:gd name="connsiteX7" fmla="*/ 257175 w 2564606"/>
              <a:gd name="connsiteY7" fmla="*/ 335757 h 364332"/>
              <a:gd name="connsiteX8" fmla="*/ 288131 w 2564606"/>
              <a:gd name="connsiteY8" fmla="*/ 326232 h 364332"/>
              <a:gd name="connsiteX9" fmla="*/ 319087 w 2564606"/>
              <a:gd name="connsiteY9" fmla="*/ 321469 h 364332"/>
              <a:gd name="connsiteX10" fmla="*/ 347662 w 2564606"/>
              <a:gd name="connsiteY10" fmla="*/ 321469 h 364332"/>
              <a:gd name="connsiteX11" fmla="*/ 371475 w 2564606"/>
              <a:gd name="connsiteY11" fmla="*/ 323850 h 364332"/>
              <a:gd name="connsiteX12" fmla="*/ 397668 w 2564606"/>
              <a:gd name="connsiteY12" fmla="*/ 314325 h 364332"/>
              <a:gd name="connsiteX13" fmla="*/ 407193 w 2564606"/>
              <a:gd name="connsiteY13" fmla="*/ 302419 h 364332"/>
              <a:gd name="connsiteX14" fmla="*/ 421481 w 2564606"/>
              <a:gd name="connsiteY14" fmla="*/ 297657 h 364332"/>
              <a:gd name="connsiteX15" fmla="*/ 452437 w 2564606"/>
              <a:gd name="connsiteY15" fmla="*/ 290513 h 364332"/>
              <a:gd name="connsiteX16" fmla="*/ 481012 w 2564606"/>
              <a:gd name="connsiteY16" fmla="*/ 288132 h 364332"/>
              <a:gd name="connsiteX17" fmla="*/ 500062 w 2564606"/>
              <a:gd name="connsiteY17" fmla="*/ 278607 h 364332"/>
              <a:gd name="connsiteX18" fmla="*/ 511968 w 2564606"/>
              <a:gd name="connsiteY18" fmla="*/ 278607 h 364332"/>
              <a:gd name="connsiteX19" fmla="*/ 542925 w 2564606"/>
              <a:gd name="connsiteY19" fmla="*/ 271463 h 364332"/>
              <a:gd name="connsiteX20" fmla="*/ 578643 w 2564606"/>
              <a:gd name="connsiteY20" fmla="*/ 273844 h 364332"/>
              <a:gd name="connsiteX21" fmla="*/ 621506 w 2564606"/>
              <a:gd name="connsiteY21" fmla="*/ 273844 h 364332"/>
              <a:gd name="connsiteX22" fmla="*/ 640556 w 2564606"/>
              <a:gd name="connsiteY22" fmla="*/ 269082 h 364332"/>
              <a:gd name="connsiteX23" fmla="*/ 657225 w 2564606"/>
              <a:gd name="connsiteY23" fmla="*/ 266700 h 364332"/>
              <a:gd name="connsiteX24" fmla="*/ 685800 w 2564606"/>
              <a:gd name="connsiteY24" fmla="*/ 259557 h 364332"/>
              <a:gd name="connsiteX25" fmla="*/ 716756 w 2564606"/>
              <a:gd name="connsiteY25" fmla="*/ 247650 h 364332"/>
              <a:gd name="connsiteX26" fmla="*/ 757237 w 2564606"/>
              <a:gd name="connsiteY26" fmla="*/ 245269 h 364332"/>
              <a:gd name="connsiteX27" fmla="*/ 781050 w 2564606"/>
              <a:gd name="connsiteY27" fmla="*/ 242888 h 364332"/>
              <a:gd name="connsiteX28" fmla="*/ 804862 w 2564606"/>
              <a:gd name="connsiteY28" fmla="*/ 233363 h 364332"/>
              <a:gd name="connsiteX29" fmla="*/ 833437 w 2564606"/>
              <a:gd name="connsiteY29" fmla="*/ 221457 h 364332"/>
              <a:gd name="connsiteX30" fmla="*/ 866775 w 2564606"/>
              <a:gd name="connsiteY30" fmla="*/ 221457 h 364332"/>
              <a:gd name="connsiteX31" fmla="*/ 883443 w 2564606"/>
              <a:gd name="connsiteY31" fmla="*/ 221457 h 364332"/>
              <a:gd name="connsiteX32" fmla="*/ 926306 w 2564606"/>
              <a:gd name="connsiteY32" fmla="*/ 221457 h 364332"/>
              <a:gd name="connsiteX33" fmla="*/ 952500 w 2564606"/>
              <a:gd name="connsiteY33" fmla="*/ 209550 h 364332"/>
              <a:gd name="connsiteX34" fmla="*/ 997743 w 2564606"/>
              <a:gd name="connsiteY34" fmla="*/ 204788 h 364332"/>
              <a:gd name="connsiteX35" fmla="*/ 1028700 w 2564606"/>
              <a:gd name="connsiteY35" fmla="*/ 202407 h 364332"/>
              <a:gd name="connsiteX36" fmla="*/ 1069181 w 2564606"/>
              <a:gd name="connsiteY36" fmla="*/ 195263 h 364332"/>
              <a:gd name="connsiteX37" fmla="*/ 1090612 w 2564606"/>
              <a:gd name="connsiteY37" fmla="*/ 183357 h 364332"/>
              <a:gd name="connsiteX38" fmla="*/ 1133475 w 2564606"/>
              <a:gd name="connsiteY38" fmla="*/ 180975 h 364332"/>
              <a:gd name="connsiteX39" fmla="*/ 1157287 w 2564606"/>
              <a:gd name="connsiteY39" fmla="*/ 180975 h 364332"/>
              <a:gd name="connsiteX40" fmla="*/ 1181100 w 2564606"/>
              <a:gd name="connsiteY40" fmla="*/ 176213 h 364332"/>
              <a:gd name="connsiteX41" fmla="*/ 1204912 w 2564606"/>
              <a:gd name="connsiteY41" fmla="*/ 169069 h 364332"/>
              <a:gd name="connsiteX42" fmla="*/ 1228725 w 2564606"/>
              <a:gd name="connsiteY42" fmla="*/ 161925 h 364332"/>
              <a:gd name="connsiteX43" fmla="*/ 1254918 w 2564606"/>
              <a:gd name="connsiteY43" fmla="*/ 161925 h 364332"/>
              <a:gd name="connsiteX44" fmla="*/ 1321593 w 2564606"/>
              <a:gd name="connsiteY44" fmla="*/ 152400 h 364332"/>
              <a:gd name="connsiteX45" fmla="*/ 1354931 w 2564606"/>
              <a:gd name="connsiteY45" fmla="*/ 147638 h 364332"/>
              <a:gd name="connsiteX46" fmla="*/ 1373981 w 2564606"/>
              <a:gd name="connsiteY46" fmla="*/ 145257 h 364332"/>
              <a:gd name="connsiteX47" fmla="*/ 1395412 w 2564606"/>
              <a:gd name="connsiteY47" fmla="*/ 140494 h 364332"/>
              <a:gd name="connsiteX48" fmla="*/ 1426368 w 2564606"/>
              <a:gd name="connsiteY48" fmla="*/ 142875 h 364332"/>
              <a:gd name="connsiteX49" fmla="*/ 1447800 w 2564606"/>
              <a:gd name="connsiteY49" fmla="*/ 138113 h 364332"/>
              <a:gd name="connsiteX50" fmla="*/ 1471612 w 2564606"/>
              <a:gd name="connsiteY50" fmla="*/ 135732 h 364332"/>
              <a:gd name="connsiteX51" fmla="*/ 1495425 w 2564606"/>
              <a:gd name="connsiteY51" fmla="*/ 121444 h 364332"/>
              <a:gd name="connsiteX52" fmla="*/ 1519237 w 2564606"/>
              <a:gd name="connsiteY52" fmla="*/ 121444 h 364332"/>
              <a:gd name="connsiteX53" fmla="*/ 1554956 w 2564606"/>
              <a:gd name="connsiteY53" fmla="*/ 114300 h 364332"/>
              <a:gd name="connsiteX54" fmla="*/ 1590675 w 2564606"/>
              <a:gd name="connsiteY54" fmla="*/ 111919 h 364332"/>
              <a:gd name="connsiteX55" fmla="*/ 1621631 w 2564606"/>
              <a:gd name="connsiteY55" fmla="*/ 109538 h 364332"/>
              <a:gd name="connsiteX56" fmla="*/ 1666875 w 2564606"/>
              <a:gd name="connsiteY56" fmla="*/ 109538 h 364332"/>
              <a:gd name="connsiteX57" fmla="*/ 1693068 w 2564606"/>
              <a:gd name="connsiteY57" fmla="*/ 107157 h 364332"/>
              <a:gd name="connsiteX58" fmla="*/ 1704975 w 2564606"/>
              <a:gd name="connsiteY58" fmla="*/ 100013 h 364332"/>
              <a:gd name="connsiteX59" fmla="*/ 1731168 w 2564606"/>
              <a:gd name="connsiteY59" fmla="*/ 92869 h 364332"/>
              <a:gd name="connsiteX60" fmla="*/ 1757362 w 2564606"/>
              <a:gd name="connsiteY60" fmla="*/ 90488 h 364332"/>
              <a:gd name="connsiteX61" fmla="*/ 1781175 w 2564606"/>
              <a:gd name="connsiteY61" fmla="*/ 85725 h 364332"/>
              <a:gd name="connsiteX62" fmla="*/ 1793081 w 2564606"/>
              <a:gd name="connsiteY62" fmla="*/ 80963 h 364332"/>
              <a:gd name="connsiteX63" fmla="*/ 1854993 w 2564606"/>
              <a:gd name="connsiteY63" fmla="*/ 76200 h 364332"/>
              <a:gd name="connsiteX64" fmla="*/ 1888331 w 2564606"/>
              <a:gd name="connsiteY64" fmla="*/ 69057 h 364332"/>
              <a:gd name="connsiteX65" fmla="*/ 1916906 w 2564606"/>
              <a:gd name="connsiteY65" fmla="*/ 69057 h 364332"/>
              <a:gd name="connsiteX66" fmla="*/ 1935956 w 2564606"/>
              <a:gd name="connsiteY66" fmla="*/ 69057 h 364332"/>
              <a:gd name="connsiteX67" fmla="*/ 1940718 w 2564606"/>
              <a:gd name="connsiteY67" fmla="*/ 61913 h 364332"/>
              <a:gd name="connsiteX68" fmla="*/ 1981200 w 2564606"/>
              <a:gd name="connsiteY68" fmla="*/ 64294 h 364332"/>
              <a:gd name="connsiteX69" fmla="*/ 2012156 w 2564606"/>
              <a:gd name="connsiteY69" fmla="*/ 64294 h 364332"/>
              <a:gd name="connsiteX70" fmla="*/ 2040731 w 2564606"/>
              <a:gd name="connsiteY70" fmla="*/ 64294 h 364332"/>
              <a:gd name="connsiteX71" fmla="*/ 2064543 w 2564606"/>
              <a:gd name="connsiteY71" fmla="*/ 57150 h 364332"/>
              <a:gd name="connsiteX72" fmla="*/ 2078831 w 2564606"/>
              <a:gd name="connsiteY72" fmla="*/ 50007 h 364332"/>
              <a:gd name="connsiteX73" fmla="*/ 2100262 w 2564606"/>
              <a:gd name="connsiteY73" fmla="*/ 45244 h 364332"/>
              <a:gd name="connsiteX74" fmla="*/ 2131218 w 2564606"/>
              <a:gd name="connsiteY74" fmla="*/ 40482 h 364332"/>
              <a:gd name="connsiteX75" fmla="*/ 2174081 w 2564606"/>
              <a:gd name="connsiteY75" fmla="*/ 40482 h 364332"/>
              <a:gd name="connsiteX76" fmla="*/ 2205037 w 2564606"/>
              <a:gd name="connsiteY76" fmla="*/ 42863 h 364332"/>
              <a:gd name="connsiteX77" fmla="*/ 2238375 w 2564606"/>
              <a:gd name="connsiteY77" fmla="*/ 42863 h 364332"/>
              <a:gd name="connsiteX78" fmla="*/ 2288381 w 2564606"/>
              <a:gd name="connsiteY78" fmla="*/ 40482 h 364332"/>
              <a:gd name="connsiteX79" fmla="*/ 2312193 w 2564606"/>
              <a:gd name="connsiteY79" fmla="*/ 30957 h 364332"/>
              <a:gd name="connsiteX80" fmla="*/ 2336006 w 2564606"/>
              <a:gd name="connsiteY80" fmla="*/ 28575 h 364332"/>
              <a:gd name="connsiteX81" fmla="*/ 2383631 w 2564606"/>
              <a:gd name="connsiteY81" fmla="*/ 23813 h 364332"/>
              <a:gd name="connsiteX82" fmla="*/ 2402681 w 2564606"/>
              <a:gd name="connsiteY82" fmla="*/ 14288 h 364332"/>
              <a:gd name="connsiteX83" fmla="*/ 2421731 w 2564606"/>
              <a:gd name="connsiteY83" fmla="*/ 9525 h 364332"/>
              <a:gd name="connsiteX84" fmla="*/ 2452687 w 2564606"/>
              <a:gd name="connsiteY84" fmla="*/ 11907 h 364332"/>
              <a:gd name="connsiteX85" fmla="*/ 2493168 w 2564606"/>
              <a:gd name="connsiteY85" fmla="*/ 11907 h 364332"/>
              <a:gd name="connsiteX86" fmla="*/ 2521743 w 2564606"/>
              <a:gd name="connsiteY86" fmla="*/ 11907 h 364332"/>
              <a:gd name="connsiteX87" fmla="*/ 2538412 w 2564606"/>
              <a:gd name="connsiteY87" fmla="*/ 9525 h 364332"/>
              <a:gd name="connsiteX88" fmla="*/ 2555081 w 2564606"/>
              <a:gd name="connsiteY88" fmla="*/ 2382 h 364332"/>
              <a:gd name="connsiteX89" fmla="*/ 2564606 w 2564606"/>
              <a:gd name="connsiteY89" fmla="*/ 0 h 364332"/>
              <a:gd name="connsiteX90" fmla="*/ 2564606 w 2564606"/>
              <a:gd name="connsiteY90" fmla="*/ 0 h 36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564606" h="364332">
                <a:moveTo>
                  <a:pt x="0" y="364332"/>
                </a:moveTo>
                <a:lnTo>
                  <a:pt x="66675" y="350044"/>
                </a:lnTo>
                <a:cubicBezTo>
                  <a:pt x="82947" y="346869"/>
                  <a:pt x="88503" y="347266"/>
                  <a:pt x="97631" y="345282"/>
                </a:cubicBezTo>
                <a:cubicBezTo>
                  <a:pt x="106759" y="343298"/>
                  <a:pt x="109934" y="339329"/>
                  <a:pt x="121443" y="338138"/>
                </a:cubicBezTo>
                <a:cubicBezTo>
                  <a:pt x="132952" y="336947"/>
                  <a:pt x="166687" y="338138"/>
                  <a:pt x="166687" y="338138"/>
                </a:cubicBezTo>
                <a:cubicBezTo>
                  <a:pt x="182165" y="338138"/>
                  <a:pt x="202803" y="338535"/>
                  <a:pt x="214312" y="338138"/>
                </a:cubicBezTo>
                <a:cubicBezTo>
                  <a:pt x="225821" y="337741"/>
                  <a:pt x="228599" y="336154"/>
                  <a:pt x="235743" y="335757"/>
                </a:cubicBezTo>
                <a:cubicBezTo>
                  <a:pt x="242887" y="335360"/>
                  <a:pt x="248444" y="337345"/>
                  <a:pt x="257175" y="335757"/>
                </a:cubicBezTo>
                <a:cubicBezTo>
                  <a:pt x="265906" y="334169"/>
                  <a:pt x="277812" y="328613"/>
                  <a:pt x="288131" y="326232"/>
                </a:cubicBezTo>
                <a:cubicBezTo>
                  <a:pt x="298450" y="323851"/>
                  <a:pt x="309165" y="322263"/>
                  <a:pt x="319087" y="321469"/>
                </a:cubicBezTo>
                <a:cubicBezTo>
                  <a:pt x="329009" y="320675"/>
                  <a:pt x="338931" y="321072"/>
                  <a:pt x="347662" y="321469"/>
                </a:cubicBezTo>
                <a:cubicBezTo>
                  <a:pt x="356393" y="321866"/>
                  <a:pt x="363141" y="325041"/>
                  <a:pt x="371475" y="323850"/>
                </a:cubicBezTo>
                <a:cubicBezTo>
                  <a:pt x="379809" y="322659"/>
                  <a:pt x="391715" y="317897"/>
                  <a:pt x="397668" y="314325"/>
                </a:cubicBezTo>
                <a:cubicBezTo>
                  <a:pt x="403621" y="310753"/>
                  <a:pt x="403224" y="305197"/>
                  <a:pt x="407193" y="302419"/>
                </a:cubicBezTo>
                <a:cubicBezTo>
                  <a:pt x="411162" y="299641"/>
                  <a:pt x="413940" y="299641"/>
                  <a:pt x="421481" y="297657"/>
                </a:cubicBezTo>
                <a:cubicBezTo>
                  <a:pt x="429022" y="295673"/>
                  <a:pt x="442515" y="292101"/>
                  <a:pt x="452437" y="290513"/>
                </a:cubicBezTo>
                <a:cubicBezTo>
                  <a:pt x="462359" y="288925"/>
                  <a:pt x="473075" y="290116"/>
                  <a:pt x="481012" y="288132"/>
                </a:cubicBezTo>
                <a:cubicBezTo>
                  <a:pt x="488949" y="286148"/>
                  <a:pt x="494903" y="280194"/>
                  <a:pt x="500062" y="278607"/>
                </a:cubicBezTo>
                <a:cubicBezTo>
                  <a:pt x="505221" y="277020"/>
                  <a:pt x="504824" y="279798"/>
                  <a:pt x="511968" y="278607"/>
                </a:cubicBezTo>
                <a:cubicBezTo>
                  <a:pt x="519112" y="277416"/>
                  <a:pt x="531813" y="272257"/>
                  <a:pt x="542925" y="271463"/>
                </a:cubicBezTo>
                <a:cubicBezTo>
                  <a:pt x="554037" y="270669"/>
                  <a:pt x="565546" y="273447"/>
                  <a:pt x="578643" y="273844"/>
                </a:cubicBezTo>
                <a:cubicBezTo>
                  <a:pt x="591740" y="274241"/>
                  <a:pt x="611187" y="274638"/>
                  <a:pt x="621506" y="273844"/>
                </a:cubicBezTo>
                <a:cubicBezTo>
                  <a:pt x="631825" y="273050"/>
                  <a:pt x="634603" y="270273"/>
                  <a:pt x="640556" y="269082"/>
                </a:cubicBezTo>
                <a:cubicBezTo>
                  <a:pt x="646509" y="267891"/>
                  <a:pt x="649684" y="268288"/>
                  <a:pt x="657225" y="266700"/>
                </a:cubicBezTo>
                <a:cubicBezTo>
                  <a:pt x="664766" y="265112"/>
                  <a:pt x="675878" y="262732"/>
                  <a:pt x="685800" y="259557"/>
                </a:cubicBezTo>
                <a:cubicBezTo>
                  <a:pt x="695722" y="256382"/>
                  <a:pt x="704850" y="250031"/>
                  <a:pt x="716756" y="247650"/>
                </a:cubicBezTo>
                <a:cubicBezTo>
                  <a:pt x="728662" y="245269"/>
                  <a:pt x="746521" y="246063"/>
                  <a:pt x="757237" y="245269"/>
                </a:cubicBezTo>
                <a:cubicBezTo>
                  <a:pt x="767953" y="244475"/>
                  <a:pt x="773113" y="244872"/>
                  <a:pt x="781050" y="242888"/>
                </a:cubicBezTo>
                <a:cubicBezTo>
                  <a:pt x="788987" y="240904"/>
                  <a:pt x="804862" y="233363"/>
                  <a:pt x="804862" y="233363"/>
                </a:cubicBezTo>
                <a:cubicBezTo>
                  <a:pt x="813593" y="229791"/>
                  <a:pt x="823118" y="223441"/>
                  <a:pt x="833437" y="221457"/>
                </a:cubicBezTo>
                <a:cubicBezTo>
                  <a:pt x="843756" y="219473"/>
                  <a:pt x="866775" y="221457"/>
                  <a:pt x="866775" y="221457"/>
                </a:cubicBezTo>
                <a:lnTo>
                  <a:pt x="883443" y="221457"/>
                </a:lnTo>
                <a:cubicBezTo>
                  <a:pt x="893365" y="221457"/>
                  <a:pt x="914797" y="223441"/>
                  <a:pt x="926306" y="221457"/>
                </a:cubicBezTo>
                <a:cubicBezTo>
                  <a:pt x="937815" y="219473"/>
                  <a:pt x="940594" y="212328"/>
                  <a:pt x="952500" y="209550"/>
                </a:cubicBezTo>
                <a:cubicBezTo>
                  <a:pt x="964406" y="206772"/>
                  <a:pt x="985043" y="205978"/>
                  <a:pt x="997743" y="204788"/>
                </a:cubicBezTo>
                <a:cubicBezTo>
                  <a:pt x="1010443" y="203598"/>
                  <a:pt x="1016794" y="203994"/>
                  <a:pt x="1028700" y="202407"/>
                </a:cubicBezTo>
                <a:cubicBezTo>
                  <a:pt x="1040606" y="200820"/>
                  <a:pt x="1058862" y="198438"/>
                  <a:pt x="1069181" y="195263"/>
                </a:cubicBezTo>
                <a:cubicBezTo>
                  <a:pt x="1079500" y="192088"/>
                  <a:pt x="1079896" y="185738"/>
                  <a:pt x="1090612" y="183357"/>
                </a:cubicBezTo>
                <a:cubicBezTo>
                  <a:pt x="1101328" y="180976"/>
                  <a:pt x="1122363" y="181372"/>
                  <a:pt x="1133475" y="180975"/>
                </a:cubicBezTo>
                <a:cubicBezTo>
                  <a:pt x="1144587" y="180578"/>
                  <a:pt x="1149350" y="181769"/>
                  <a:pt x="1157287" y="180975"/>
                </a:cubicBezTo>
                <a:cubicBezTo>
                  <a:pt x="1165224" y="180181"/>
                  <a:pt x="1173163" y="178197"/>
                  <a:pt x="1181100" y="176213"/>
                </a:cubicBezTo>
                <a:cubicBezTo>
                  <a:pt x="1189037" y="174229"/>
                  <a:pt x="1204912" y="169069"/>
                  <a:pt x="1204912" y="169069"/>
                </a:cubicBezTo>
                <a:cubicBezTo>
                  <a:pt x="1212849" y="166688"/>
                  <a:pt x="1220391" y="163116"/>
                  <a:pt x="1228725" y="161925"/>
                </a:cubicBezTo>
                <a:cubicBezTo>
                  <a:pt x="1237059" y="160734"/>
                  <a:pt x="1239440" y="163513"/>
                  <a:pt x="1254918" y="161925"/>
                </a:cubicBezTo>
                <a:cubicBezTo>
                  <a:pt x="1270396" y="160338"/>
                  <a:pt x="1321593" y="152400"/>
                  <a:pt x="1321593" y="152400"/>
                </a:cubicBezTo>
                <a:lnTo>
                  <a:pt x="1354931" y="147638"/>
                </a:lnTo>
                <a:cubicBezTo>
                  <a:pt x="1363662" y="146448"/>
                  <a:pt x="1367234" y="146448"/>
                  <a:pt x="1373981" y="145257"/>
                </a:cubicBezTo>
                <a:cubicBezTo>
                  <a:pt x="1380728" y="144066"/>
                  <a:pt x="1386681" y="140891"/>
                  <a:pt x="1395412" y="140494"/>
                </a:cubicBezTo>
                <a:cubicBezTo>
                  <a:pt x="1404143" y="140097"/>
                  <a:pt x="1417637" y="143272"/>
                  <a:pt x="1426368" y="142875"/>
                </a:cubicBezTo>
                <a:cubicBezTo>
                  <a:pt x="1435099" y="142478"/>
                  <a:pt x="1440259" y="139304"/>
                  <a:pt x="1447800" y="138113"/>
                </a:cubicBezTo>
                <a:cubicBezTo>
                  <a:pt x="1455341" y="136923"/>
                  <a:pt x="1463675" y="138510"/>
                  <a:pt x="1471612" y="135732"/>
                </a:cubicBezTo>
                <a:cubicBezTo>
                  <a:pt x="1479549" y="132954"/>
                  <a:pt x="1487488" y="123825"/>
                  <a:pt x="1495425" y="121444"/>
                </a:cubicBezTo>
                <a:cubicBezTo>
                  <a:pt x="1503362" y="119063"/>
                  <a:pt x="1509315" y="122635"/>
                  <a:pt x="1519237" y="121444"/>
                </a:cubicBezTo>
                <a:cubicBezTo>
                  <a:pt x="1529159" y="120253"/>
                  <a:pt x="1543050" y="115887"/>
                  <a:pt x="1554956" y="114300"/>
                </a:cubicBezTo>
                <a:cubicBezTo>
                  <a:pt x="1566862" y="112713"/>
                  <a:pt x="1590675" y="111919"/>
                  <a:pt x="1590675" y="111919"/>
                </a:cubicBezTo>
                <a:cubicBezTo>
                  <a:pt x="1601787" y="111125"/>
                  <a:pt x="1608931" y="109935"/>
                  <a:pt x="1621631" y="109538"/>
                </a:cubicBezTo>
                <a:cubicBezTo>
                  <a:pt x="1634331" y="109141"/>
                  <a:pt x="1654969" y="109935"/>
                  <a:pt x="1666875" y="109538"/>
                </a:cubicBezTo>
                <a:cubicBezTo>
                  <a:pt x="1678781" y="109141"/>
                  <a:pt x="1686718" y="108745"/>
                  <a:pt x="1693068" y="107157"/>
                </a:cubicBezTo>
                <a:cubicBezTo>
                  <a:pt x="1699418" y="105570"/>
                  <a:pt x="1698625" y="102394"/>
                  <a:pt x="1704975" y="100013"/>
                </a:cubicBezTo>
                <a:cubicBezTo>
                  <a:pt x="1711325" y="97632"/>
                  <a:pt x="1722437" y="94457"/>
                  <a:pt x="1731168" y="92869"/>
                </a:cubicBezTo>
                <a:cubicBezTo>
                  <a:pt x="1739899" y="91281"/>
                  <a:pt x="1749028" y="91679"/>
                  <a:pt x="1757362" y="90488"/>
                </a:cubicBezTo>
                <a:cubicBezTo>
                  <a:pt x="1765696" y="89297"/>
                  <a:pt x="1775222" y="87313"/>
                  <a:pt x="1781175" y="85725"/>
                </a:cubicBezTo>
                <a:cubicBezTo>
                  <a:pt x="1787128" y="84138"/>
                  <a:pt x="1780778" y="82550"/>
                  <a:pt x="1793081" y="80963"/>
                </a:cubicBezTo>
                <a:cubicBezTo>
                  <a:pt x="1805384" y="79376"/>
                  <a:pt x="1839118" y="78184"/>
                  <a:pt x="1854993" y="76200"/>
                </a:cubicBezTo>
                <a:cubicBezTo>
                  <a:pt x="1870868" y="74216"/>
                  <a:pt x="1878012" y="70248"/>
                  <a:pt x="1888331" y="69057"/>
                </a:cubicBezTo>
                <a:cubicBezTo>
                  <a:pt x="1898650" y="67867"/>
                  <a:pt x="1916906" y="69057"/>
                  <a:pt x="1916906" y="69057"/>
                </a:cubicBezTo>
                <a:cubicBezTo>
                  <a:pt x="1924843" y="69057"/>
                  <a:pt x="1931987" y="70248"/>
                  <a:pt x="1935956" y="69057"/>
                </a:cubicBezTo>
                <a:cubicBezTo>
                  <a:pt x="1939925" y="67866"/>
                  <a:pt x="1933177" y="62707"/>
                  <a:pt x="1940718" y="61913"/>
                </a:cubicBezTo>
                <a:cubicBezTo>
                  <a:pt x="1948259" y="61119"/>
                  <a:pt x="1969294" y="63897"/>
                  <a:pt x="1981200" y="64294"/>
                </a:cubicBezTo>
                <a:cubicBezTo>
                  <a:pt x="1993106" y="64691"/>
                  <a:pt x="2012156" y="64294"/>
                  <a:pt x="2012156" y="64294"/>
                </a:cubicBezTo>
                <a:cubicBezTo>
                  <a:pt x="2022078" y="64294"/>
                  <a:pt x="2032000" y="65485"/>
                  <a:pt x="2040731" y="64294"/>
                </a:cubicBezTo>
                <a:cubicBezTo>
                  <a:pt x="2049462" y="63103"/>
                  <a:pt x="2058193" y="59531"/>
                  <a:pt x="2064543" y="57150"/>
                </a:cubicBezTo>
                <a:cubicBezTo>
                  <a:pt x="2070893" y="54769"/>
                  <a:pt x="2072878" y="51991"/>
                  <a:pt x="2078831" y="50007"/>
                </a:cubicBezTo>
                <a:cubicBezTo>
                  <a:pt x="2084784" y="48023"/>
                  <a:pt x="2091531" y="46832"/>
                  <a:pt x="2100262" y="45244"/>
                </a:cubicBezTo>
                <a:cubicBezTo>
                  <a:pt x="2108993" y="43656"/>
                  <a:pt x="2118915" y="41276"/>
                  <a:pt x="2131218" y="40482"/>
                </a:cubicBezTo>
                <a:cubicBezTo>
                  <a:pt x="2143521" y="39688"/>
                  <a:pt x="2161778" y="40085"/>
                  <a:pt x="2174081" y="40482"/>
                </a:cubicBezTo>
                <a:cubicBezTo>
                  <a:pt x="2186384" y="40879"/>
                  <a:pt x="2194321" y="42466"/>
                  <a:pt x="2205037" y="42863"/>
                </a:cubicBezTo>
                <a:cubicBezTo>
                  <a:pt x="2215753" y="43260"/>
                  <a:pt x="2224484" y="43260"/>
                  <a:pt x="2238375" y="42863"/>
                </a:cubicBezTo>
                <a:cubicBezTo>
                  <a:pt x="2252266" y="42466"/>
                  <a:pt x="2276078" y="42466"/>
                  <a:pt x="2288381" y="40482"/>
                </a:cubicBezTo>
                <a:cubicBezTo>
                  <a:pt x="2300684" y="38498"/>
                  <a:pt x="2304256" y="32942"/>
                  <a:pt x="2312193" y="30957"/>
                </a:cubicBezTo>
                <a:cubicBezTo>
                  <a:pt x="2320131" y="28973"/>
                  <a:pt x="2336006" y="28575"/>
                  <a:pt x="2336006" y="28575"/>
                </a:cubicBezTo>
                <a:cubicBezTo>
                  <a:pt x="2347912" y="27384"/>
                  <a:pt x="2372519" y="26194"/>
                  <a:pt x="2383631" y="23813"/>
                </a:cubicBezTo>
                <a:cubicBezTo>
                  <a:pt x="2394744" y="21432"/>
                  <a:pt x="2396331" y="16669"/>
                  <a:pt x="2402681" y="14288"/>
                </a:cubicBezTo>
                <a:cubicBezTo>
                  <a:pt x="2409031" y="11907"/>
                  <a:pt x="2413397" y="9922"/>
                  <a:pt x="2421731" y="9525"/>
                </a:cubicBezTo>
                <a:cubicBezTo>
                  <a:pt x="2430065" y="9128"/>
                  <a:pt x="2440781" y="11510"/>
                  <a:pt x="2452687" y="11907"/>
                </a:cubicBezTo>
                <a:cubicBezTo>
                  <a:pt x="2464593" y="12304"/>
                  <a:pt x="2493168" y="11907"/>
                  <a:pt x="2493168" y="11907"/>
                </a:cubicBezTo>
                <a:cubicBezTo>
                  <a:pt x="2504677" y="11907"/>
                  <a:pt x="2514202" y="12304"/>
                  <a:pt x="2521743" y="11907"/>
                </a:cubicBezTo>
                <a:cubicBezTo>
                  <a:pt x="2529284" y="11510"/>
                  <a:pt x="2532856" y="11112"/>
                  <a:pt x="2538412" y="9525"/>
                </a:cubicBezTo>
                <a:cubicBezTo>
                  <a:pt x="2543968" y="7938"/>
                  <a:pt x="2550715" y="3969"/>
                  <a:pt x="2555081" y="2382"/>
                </a:cubicBezTo>
                <a:cubicBezTo>
                  <a:pt x="2559447" y="795"/>
                  <a:pt x="2564606" y="0"/>
                  <a:pt x="2564606" y="0"/>
                </a:cubicBezTo>
                <a:lnTo>
                  <a:pt x="2564606" y="0"/>
                </a:lnTo>
              </a:path>
            </a:pathLst>
          </a:custGeom>
          <a:noFill/>
          <a:ln w="254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19" name="Freeform 218"/>
          <p:cNvSpPr/>
          <p:nvPr/>
        </p:nvSpPr>
        <p:spPr bwMode="auto">
          <a:xfrm>
            <a:off x="5205413" y="3579019"/>
            <a:ext cx="2547937" cy="521494"/>
          </a:xfrm>
          <a:custGeom>
            <a:avLst/>
            <a:gdLst>
              <a:gd name="connsiteX0" fmla="*/ 0 w 2547937"/>
              <a:gd name="connsiteY0" fmla="*/ 521494 h 521494"/>
              <a:gd name="connsiteX1" fmla="*/ 57150 w 2547937"/>
              <a:gd name="connsiteY1" fmla="*/ 504825 h 521494"/>
              <a:gd name="connsiteX2" fmla="*/ 121443 w 2547937"/>
              <a:gd name="connsiteY2" fmla="*/ 497681 h 521494"/>
              <a:gd name="connsiteX3" fmla="*/ 169068 w 2547937"/>
              <a:gd name="connsiteY3" fmla="*/ 488156 h 521494"/>
              <a:gd name="connsiteX4" fmla="*/ 221456 w 2547937"/>
              <a:gd name="connsiteY4" fmla="*/ 469106 h 521494"/>
              <a:gd name="connsiteX5" fmla="*/ 259556 w 2547937"/>
              <a:gd name="connsiteY5" fmla="*/ 459581 h 521494"/>
              <a:gd name="connsiteX6" fmla="*/ 300037 w 2547937"/>
              <a:gd name="connsiteY6" fmla="*/ 450056 h 521494"/>
              <a:gd name="connsiteX7" fmla="*/ 338137 w 2547937"/>
              <a:gd name="connsiteY7" fmla="*/ 438150 h 521494"/>
              <a:gd name="connsiteX8" fmla="*/ 359568 w 2547937"/>
              <a:gd name="connsiteY8" fmla="*/ 428625 h 521494"/>
              <a:gd name="connsiteX9" fmla="*/ 373856 w 2547937"/>
              <a:gd name="connsiteY9" fmla="*/ 411956 h 521494"/>
              <a:gd name="connsiteX10" fmla="*/ 400050 w 2547937"/>
              <a:gd name="connsiteY10" fmla="*/ 402431 h 521494"/>
              <a:gd name="connsiteX11" fmla="*/ 431006 w 2547937"/>
              <a:gd name="connsiteY11" fmla="*/ 397669 h 521494"/>
              <a:gd name="connsiteX12" fmla="*/ 473868 w 2547937"/>
              <a:gd name="connsiteY12" fmla="*/ 395287 h 521494"/>
              <a:gd name="connsiteX13" fmla="*/ 511968 w 2547937"/>
              <a:gd name="connsiteY13" fmla="*/ 388144 h 521494"/>
              <a:gd name="connsiteX14" fmla="*/ 545306 w 2547937"/>
              <a:gd name="connsiteY14" fmla="*/ 383381 h 521494"/>
              <a:gd name="connsiteX15" fmla="*/ 607218 w 2547937"/>
              <a:gd name="connsiteY15" fmla="*/ 373856 h 521494"/>
              <a:gd name="connsiteX16" fmla="*/ 623887 w 2547937"/>
              <a:gd name="connsiteY16" fmla="*/ 354806 h 521494"/>
              <a:gd name="connsiteX17" fmla="*/ 647700 w 2547937"/>
              <a:gd name="connsiteY17" fmla="*/ 350044 h 521494"/>
              <a:gd name="connsiteX18" fmla="*/ 707231 w 2547937"/>
              <a:gd name="connsiteY18" fmla="*/ 338137 h 521494"/>
              <a:gd name="connsiteX19" fmla="*/ 733425 w 2547937"/>
              <a:gd name="connsiteY19" fmla="*/ 330994 h 521494"/>
              <a:gd name="connsiteX20" fmla="*/ 759618 w 2547937"/>
              <a:gd name="connsiteY20" fmla="*/ 333375 h 521494"/>
              <a:gd name="connsiteX21" fmla="*/ 788193 w 2547937"/>
              <a:gd name="connsiteY21" fmla="*/ 330994 h 521494"/>
              <a:gd name="connsiteX22" fmla="*/ 823912 w 2547937"/>
              <a:gd name="connsiteY22" fmla="*/ 328612 h 521494"/>
              <a:gd name="connsiteX23" fmla="*/ 835818 w 2547937"/>
              <a:gd name="connsiteY23" fmla="*/ 319087 h 521494"/>
              <a:gd name="connsiteX24" fmla="*/ 857250 w 2547937"/>
              <a:gd name="connsiteY24" fmla="*/ 319087 h 521494"/>
              <a:gd name="connsiteX25" fmla="*/ 888206 w 2547937"/>
              <a:gd name="connsiteY25" fmla="*/ 319087 h 521494"/>
              <a:gd name="connsiteX26" fmla="*/ 931068 w 2547937"/>
              <a:gd name="connsiteY26" fmla="*/ 316706 h 521494"/>
              <a:gd name="connsiteX27" fmla="*/ 978693 w 2547937"/>
              <a:gd name="connsiteY27" fmla="*/ 314325 h 521494"/>
              <a:gd name="connsiteX28" fmla="*/ 1023937 w 2547937"/>
              <a:gd name="connsiteY28" fmla="*/ 314325 h 521494"/>
              <a:gd name="connsiteX29" fmla="*/ 1071562 w 2547937"/>
              <a:gd name="connsiteY29" fmla="*/ 309562 h 521494"/>
              <a:gd name="connsiteX30" fmla="*/ 1116806 w 2547937"/>
              <a:gd name="connsiteY30" fmla="*/ 307181 h 521494"/>
              <a:gd name="connsiteX31" fmla="*/ 1140618 w 2547937"/>
              <a:gd name="connsiteY31" fmla="*/ 307181 h 521494"/>
              <a:gd name="connsiteX32" fmla="*/ 1178718 w 2547937"/>
              <a:gd name="connsiteY32" fmla="*/ 295275 h 521494"/>
              <a:gd name="connsiteX33" fmla="*/ 1207293 w 2547937"/>
              <a:gd name="connsiteY33" fmla="*/ 285750 h 521494"/>
              <a:gd name="connsiteX34" fmla="*/ 1245393 w 2547937"/>
              <a:gd name="connsiteY34" fmla="*/ 273844 h 521494"/>
              <a:gd name="connsiteX35" fmla="*/ 1269206 w 2547937"/>
              <a:gd name="connsiteY35" fmla="*/ 264319 h 521494"/>
              <a:gd name="connsiteX36" fmla="*/ 1302543 w 2547937"/>
              <a:gd name="connsiteY36" fmla="*/ 254794 h 521494"/>
              <a:gd name="connsiteX37" fmla="*/ 1323975 w 2547937"/>
              <a:gd name="connsiteY37" fmla="*/ 254794 h 521494"/>
              <a:gd name="connsiteX38" fmla="*/ 1362075 w 2547937"/>
              <a:gd name="connsiteY38" fmla="*/ 250031 h 521494"/>
              <a:gd name="connsiteX39" fmla="*/ 1407318 w 2547937"/>
              <a:gd name="connsiteY39" fmla="*/ 250031 h 521494"/>
              <a:gd name="connsiteX40" fmla="*/ 1452562 w 2547937"/>
              <a:gd name="connsiteY40" fmla="*/ 247650 h 521494"/>
              <a:gd name="connsiteX41" fmla="*/ 1493043 w 2547937"/>
              <a:gd name="connsiteY41" fmla="*/ 240506 h 521494"/>
              <a:gd name="connsiteX42" fmla="*/ 1521618 w 2547937"/>
              <a:gd name="connsiteY42" fmla="*/ 238125 h 521494"/>
              <a:gd name="connsiteX43" fmla="*/ 1562100 w 2547937"/>
              <a:gd name="connsiteY43" fmla="*/ 238125 h 521494"/>
              <a:gd name="connsiteX44" fmla="*/ 1583531 w 2547937"/>
              <a:gd name="connsiteY44" fmla="*/ 230981 h 521494"/>
              <a:gd name="connsiteX45" fmla="*/ 1609725 w 2547937"/>
              <a:gd name="connsiteY45" fmla="*/ 221456 h 521494"/>
              <a:gd name="connsiteX46" fmla="*/ 1659731 w 2547937"/>
              <a:gd name="connsiteY46" fmla="*/ 223837 h 521494"/>
              <a:gd name="connsiteX47" fmla="*/ 1690687 w 2547937"/>
              <a:gd name="connsiteY47" fmla="*/ 209550 h 521494"/>
              <a:gd name="connsiteX48" fmla="*/ 1735931 w 2547937"/>
              <a:gd name="connsiteY48" fmla="*/ 204787 h 521494"/>
              <a:gd name="connsiteX49" fmla="*/ 1762125 w 2547937"/>
              <a:gd name="connsiteY49" fmla="*/ 200025 h 521494"/>
              <a:gd name="connsiteX50" fmla="*/ 1793081 w 2547937"/>
              <a:gd name="connsiteY50" fmla="*/ 197644 h 521494"/>
              <a:gd name="connsiteX51" fmla="*/ 1840706 w 2547937"/>
              <a:gd name="connsiteY51" fmla="*/ 192881 h 521494"/>
              <a:gd name="connsiteX52" fmla="*/ 1869281 w 2547937"/>
              <a:gd name="connsiteY52" fmla="*/ 185737 h 521494"/>
              <a:gd name="connsiteX53" fmla="*/ 1907381 w 2547937"/>
              <a:gd name="connsiteY53" fmla="*/ 180975 h 521494"/>
              <a:gd name="connsiteX54" fmla="*/ 1926431 w 2547937"/>
              <a:gd name="connsiteY54" fmla="*/ 169069 h 521494"/>
              <a:gd name="connsiteX55" fmla="*/ 1947862 w 2547937"/>
              <a:gd name="connsiteY55" fmla="*/ 169069 h 521494"/>
              <a:gd name="connsiteX56" fmla="*/ 1971675 w 2547937"/>
              <a:gd name="connsiteY56" fmla="*/ 169069 h 521494"/>
              <a:gd name="connsiteX57" fmla="*/ 2007393 w 2547937"/>
              <a:gd name="connsiteY57" fmla="*/ 164306 h 521494"/>
              <a:gd name="connsiteX58" fmla="*/ 2028825 w 2547937"/>
              <a:gd name="connsiteY58" fmla="*/ 152400 h 521494"/>
              <a:gd name="connsiteX59" fmla="*/ 2062162 w 2547937"/>
              <a:gd name="connsiteY59" fmla="*/ 145256 h 521494"/>
              <a:gd name="connsiteX60" fmla="*/ 2083593 w 2547937"/>
              <a:gd name="connsiteY60" fmla="*/ 135731 h 521494"/>
              <a:gd name="connsiteX61" fmla="*/ 2126456 w 2547937"/>
              <a:gd name="connsiteY61" fmla="*/ 130969 h 521494"/>
              <a:gd name="connsiteX62" fmla="*/ 2155031 w 2547937"/>
              <a:gd name="connsiteY62" fmla="*/ 126206 h 521494"/>
              <a:gd name="connsiteX63" fmla="*/ 2176462 w 2547937"/>
              <a:gd name="connsiteY63" fmla="*/ 119062 h 521494"/>
              <a:gd name="connsiteX64" fmla="*/ 2214562 w 2547937"/>
              <a:gd name="connsiteY64" fmla="*/ 114300 h 521494"/>
              <a:gd name="connsiteX65" fmla="*/ 2259806 w 2547937"/>
              <a:gd name="connsiteY65" fmla="*/ 109537 h 521494"/>
              <a:gd name="connsiteX66" fmla="*/ 2283618 w 2547937"/>
              <a:gd name="connsiteY66" fmla="*/ 104775 h 521494"/>
              <a:gd name="connsiteX67" fmla="*/ 2314575 w 2547937"/>
              <a:gd name="connsiteY67" fmla="*/ 100012 h 521494"/>
              <a:gd name="connsiteX68" fmla="*/ 2331243 w 2547937"/>
              <a:gd name="connsiteY68" fmla="*/ 90487 h 521494"/>
              <a:gd name="connsiteX69" fmla="*/ 2345531 w 2547937"/>
              <a:gd name="connsiteY69" fmla="*/ 80962 h 521494"/>
              <a:gd name="connsiteX70" fmla="*/ 2369343 w 2547937"/>
              <a:gd name="connsiteY70" fmla="*/ 80962 h 521494"/>
              <a:gd name="connsiteX71" fmla="*/ 2388393 w 2547937"/>
              <a:gd name="connsiteY71" fmla="*/ 66675 h 521494"/>
              <a:gd name="connsiteX72" fmla="*/ 2400300 w 2547937"/>
              <a:gd name="connsiteY72" fmla="*/ 57150 h 521494"/>
              <a:gd name="connsiteX73" fmla="*/ 2412206 w 2547937"/>
              <a:gd name="connsiteY73" fmla="*/ 47625 h 521494"/>
              <a:gd name="connsiteX74" fmla="*/ 2443162 w 2547937"/>
              <a:gd name="connsiteY74" fmla="*/ 38100 h 521494"/>
              <a:gd name="connsiteX75" fmla="*/ 2459831 w 2547937"/>
              <a:gd name="connsiteY75" fmla="*/ 26194 h 521494"/>
              <a:gd name="connsiteX76" fmla="*/ 2476500 w 2547937"/>
              <a:gd name="connsiteY76" fmla="*/ 19050 h 521494"/>
              <a:gd name="connsiteX77" fmla="*/ 2490787 w 2547937"/>
              <a:gd name="connsiteY77" fmla="*/ 14287 h 521494"/>
              <a:gd name="connsiteX78" fmla="*/ 2500312 w 2547937"/>
              <a:gd name="connsiteY78" fmla="*/ 7144 h 521494"/>
              <a:gd name="connsiteX79" fmla="*/ 2521743 w 2547937"/>
              <a:gd name="connsiteY79" fmla="*/ 7144 h 521494"/>
              <a:gd name="connsiteX80" fmla="*/ 2547937 w 2547937"/>
              <a:gd name="connsiteY80" fmla="*/ 0 h 52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547937" h="521494">
                <a:moveTo>
                  <a:pt x="0" y="521494"/>
                </a:moveTo>
                <a:cubicBezTo>
                  <a:pt x="18455" y="515144"/>
                  <a:pt x="36910" y="508794"/>
                  <a:pt x="57150" y="504825"/>
                </a:cubicBezTo>
                <a:cubicBezTo>
                  <a:pt x="77391" y="500856"/>
                  <a:pt x="102790" y="500459"/>
                  <a:pt x="121443" y="497681"/>
                </a:cubicBezTo>
                <a:cubicBezTo>
                  <a:pt x="140096" y="494903"/>
                  <a:pt x="152399" y="492919"/>
                  <a:pt x="169068" y="488156"/>
                </a:cubicBezTo>
                <a:cubicBezTo>
                  <a:pt x="185737" y="483394"/>
                  <a:pt x="206375" y="473869"/>
                  <a:pt x="221456" y="469106"/>
                </a:cubicBezTo>
                <a:cubicBezTo>
                  <a:pt x="236537" y="464344"/>
                  <a:pt x="259556" y="459581"/>
                  <a:pt x="259556" y="459581"/>
                </a:cubicBezTo>
                <a:cubicBezTo>
                  <a:pt x="272653" y="456406"/>
                  <a:pt x="286940" y="453628"/>
                  <a:pt x="300037" y="450056"/>
                </a:cubicBezTo>
                <a:cubicBezTo>
                  <a:pt x="313134" y="446484"/>
                  <a:pt x="328215" y="441722"/>
                  <a:pt x="338137" y="438150"/>
                </a:cubicBezTo>
                <a:cubicBezTo>
                  <a:pt x="348059" y="434578"/>
                  <a:pt x="353615" y="432991"/>
                  <a:pt x="359568" y="428625"/>
                </a:cubicBezTo>
                <a:cubicBezTo>
                  <a:pt x="365521" y="424259"/>
                  <a:pt x="367109" y="416322"/>
                  <a:pt x="373856" y="411956"/>
                </a:cubicBezTo>
                <a:cubicBezTo>
                  <a:pt x="380603" y="407590"/>
                  <a:pt x="390525" y="404812"/>
                  <a:pt x="400050" y="402431"/>
                </a:cubicBezTo>
                <a:cubicBezTo>
                  <a:pt x="409575" y="400050"/>
                  <a:pt x="418703" y="398860"/>
                  <a:pt x="431006" y="397669"/>
                </a:cubicBezTo>
                <a:cubicBezTo>
                  <a:pt x="443309" y="396478"/>
                  <a:pt x="460374" y="396874"/>
                  <a:pt x="473868" y="395287"/>
                </a:cubicBezTo>
                <a:cubicBezTo>
                  <a:pt x="487362" y="393700"/>
                  <a:pt x="500062" y="390128"/>
                  <a:pt x="511968" y="388144"/>
                </a:cubicBezTo>
                <a:cubicBezTo>
                  <a:pt x="523874" y="386160"/>
                  <a:pt x="545306" y="383381"/>
                  <a:pt x="545306" y="383381"/>
                </a:cubicBezTo>
                <a:cubicBezTo>
                  <a:pt x="561181" y="381000"/>
                  <a:pt x="594121" y="378618"/>
                  <a:pt x="607218" y="373856"/>
                </a:cubicBezTo>
                <a:cubicBezTo>
                  <a:pt x="620315" y="369094"/>
                  <a:pt x="617140" y="358775"/>
                  <a:pt x="623887" y="354806"/>
                </a:cubicBezTo>
                <a:cubicBezTo>
                  <a:pt x="630634" y="350837"/>
                  <a:pt x="647700" y="350044"/>
                  <a:pt x="647700" y="350044"/>
                </a:cubicBezTo>
                <a:lnTo>
                  <a:pt x="707231" y="338137"/>
                </a:lnTo>
                <a:cubicBezTo>
                  <a:pt x="721518" y="334962"/>
                  <a:pt x="724694" y="331788"/>
                  <a:pt x="733425" y="330994"/>
                </a:cubicBezTo>
                <a:cubicBezTo>
                  <a:pt x="742156" y="330200"/>
                  <a:pt x="750490" y="333375"/>
                  <a:pt x="759618" y="333375"/>
                </a:cubicBezTo>
                <a:cubicBezTo>
                  <a:pt x="768746" y="333375"/>
                  <a:pt x="788193" y="330994"/>
                  <a:pt x="788193" y="330994"/>
                </a:cubicBezTo>
                <a:cubicBezTo>
                  <a:pt x="798909" y="330200"/>
                  <a:pt x="815975" y="330597"/>
                  <a:pt x="823912" y="328612"/>
                </a:cubicBezTo>
                <a:cubicBezTo>
                  <a:pt x="831850" y="326628"/>
                  <a:pt x="830262" y="320674"/>
                  <a:pt x="835818" y="319087"/>
                </a:cubicBezTo>
                <a:cubicBezTo>
                  <a:pt x="841374" y="317500"/>
                  <a:pt x="857250" y="319087"/>
                  <a:pt x="857250" y="319087"/>
                </a:cubicBezTo>
                <a:cubicBezTo>
                  <a:pt x="865981" y="319087"/>
                  <a:pt x="875903" y="319484"/>
                  <a:pt x="888206" y="319087"/>
                </a:cubicBezTo>
                <a:cubicBezTo>
                  <a:pt x="900509" y="318690"/>
                  <a:pt x="931068" y="316706"/>
                  <a:pt x="931068" y="316706"/>
                </a:cubicBezTo>
                <a:cubicBezTo>
                  <a:pt x="946149" y="315912"/>
                  <a:pt x="963215" y="314722"/>
                  <a:pt x="978693" y="314325"/>
                </a:cubicBezTo>
                <a:cubicBezTo>
                  <a:pt x="994171" y="313928"/>
                  <a:pt x="1008459" y="315119"/>
                  <a:pt x="1023937" y="314325"/>
                </a:cubicBezTo>
                <a:cubicBezTo>
                  <a:pt x="1039415" y="313531"/>
                  <a:pt x="1056084" y="310753"/>
                  <a:pt x="1071562" y="309562"/>
                </a:cubicBezTo>
                <a:cubicBezTo>
                  <a:pt x="1087040" y="308371"/>
                  <a:pt x="1105297" y="307578"/>
                  <a:pt x="1116806" y="307181"/>
                </a:cubicBezTo>
                <a:cubicBezTo>
                  <a:pt x="1128315" y="306784"/>
                  <a:pt x="1130299" y="309165"/>
                  <a:pt x="1140618" y="307181"/>
                </a:cubicBezTo>
                <a:cubicBezTo>
                  <a:pt x="1150937" y="305197"/>
                  <a:pt x="1167606" y="298847"/>
                  <a:pt x="1178718" y="295275"/>
                </a:cubicBezTo>
                <a:cubicBezTo>
                  <a:pt x="1189830" y="291703"/>
                  <a:pt x="1207293" y="285750"/>
                  <a:pt x="1207293" y="285750"/>
                </a:cubicBezTo>
                <a:cubicBezTo>
                  <a:pt x="1218405" y="282178"/>
                  <a:pt x="1235074" y="277416"/>
                  <a:pt x="1245393" y="273844"/>
                </a:cubicBezTo>
                <a:cubicBezTo>
                  <a:pt x="1255712" y="270272"/>
                  <a:pt x="1259681" y="267494"/>
                  <a:pt x="1269206" y="264319"/>
                </a:cubicBezTo>
                <a:cubicBezTo>
                  <a:pt x="1278731" y="261144"/>
                  <a:pt x="1293415" y="256382"/>
                  <a:pt x="1302543" y="254794"/>
                </a:cubicBezTo>
                <a:cubicBezTo>
                  <a:pt x="1311671" y="253207"/>
                  <a:pt x="1314053" y="255588"/>
                  <a:pt x="1323975" y="254794"/>
                </a:cubicBezTo>
                <a:cubicBezTo>
                  <a:pt x="1333897" y="254000"/>
                  <a:pt x="1348185" y="250825"/>
                  <a:pt x="1362075" y="250031"/>
                </a:cubicBezTo>
                <a:cubicBezTo>
                  <a:pt x="1375965" y="249237"/>
                  <a:pt x="1392237" y="250428"/>
                  <a:pt x="1407318" y="250031"/>
                </a:cubicBezTo>
                <a:cubicBezTo>
                  <a:pt x="1422399" y="249634"/>
                  <a:pt x="1438275" y="249237"/>
                  <a:pt x="1452562" y="247650"/>
                </a:cubicBezTo>
                <a:cubicBezTo>
                  <a:pt x="1466849" y="246063"/>
                  <a:pt x="1481534" y="242093"/>
                  <a:pt x="1493043" y="240506"/>
                </a:cubicBezTo>
                <a:cubicBezTo>
                  <a:pt x="1504552" y="238919"/>
                  <a:pt x="1510109" y="238522"/>
                  <a:pt x="1521618" y="238125"/>
                </a:cubicBezTo>
                <a:cubicBezTo>
                  <a:pt x="1533127" y="237728"/>
                  <a:pt x="1551781" y="239316"/>
                  <a:pt x="1562100" y="238125"/>
                </a:cubicBezTo>
                <a:cubicBezTo>
                  <a:pt x="1572419" y="236934"/>
                  <a:pt x="1575594" y="233759"/>
                  <a:pt x="1583531" y="230981"/>
                </a:cubicBezTo>
                <a:cubicBezTo>
                  <a:pt x="1591468" y="228203"/>
                  <a:pt x="1597025" y="222647"/>
                  <a:pt x="1609725" y="221456"/>
                </a:cubicBezTo>
                <a:cubicBezTo>
                  <a:pt x="1622425" y="220265"/>
                  <a:pt x="1646237" y="225821"/>
                  <a:pt x="1659731" y="223837"/>
                </a:cubicBezTo>
                <a:cubicBezTo>
                  <a:pt x="1673225" y="221853"/>
                  <a:pt x="1677987" y="212725"/>
                  <a:pt x="1690687" y="209550"/>
                </a:cubicBezTo>
                <a:cubicBezTo>
                  <a:pt x="1703387" y="206375"/>
                  <a:pt x="1724025" y="206374"/>
                  <a:pt x="1735931" y="204787"/>
                </a:cubicBezTo>
                <a:cubicBezTo>
                  <a:pt x="1747837" y="203200"/>
                  <a:pt x="1752600" y="201215"/>
                  <a:pt x="1762125" y="200025"/>
                </a:cubicBezTo>
                <a:cubicBezTo>
                  <a:pt x="1771650" y="198835"/>
                  <a:pt x="1793081" y="197644"/>
                  <a:pt x="1793081" y="197644"/>
                </a:cubicBezTo>
                <a:cubicBezTo>
                  <a:pt x="1806178" y="196453"/>
                  <a:pt x="1828006" y="194865"/>
                  <a:pt x="1840706" y="192881"/>
                </a:cubicBezTo>
                <a:cubicBezTo>
                  <a:pt x="1853406" y="190897"/>
                  <a:pt x="1858169" y="187721"/>
                  <a:pt x="1869281" y="185737"/>
                </a:cubicBezTo>
                <a:cubicBezTo>
                  <a:pt x="1880394" y="183753"/>
                  <a:pt x="1897856" y="183753"/>
                  <a:pt x="1907381" y="180975"/>
                </a:cubicBezTo>
                <a:cubicBezTo>
                  <a:pt x="1916906" y="178197"/>
                  <a:pt x="1919684" y="171053"/>
                  <a:pt x="1926431" y="169069"/>
                </a:cubicBezTo>
                <a:cubicBezTo>
                  <a:pt x="1933178" y="167085"/>
                  <a:pt x="1947862" y="169069"/>
                  <a:pt x="1947862" y="169069"/>
                </a:cubicBezTo>
                <a:cubicBezTo>
                  <a:pt x="1955403" y="169069"/>
                  <a:pt x="1961753" y="169863"/>
                  <a:pt x="1971675" y="169069"/>
                </a:cubicBezTo>
                <a:cubicBezTo>
                  <a:pt x="1981597" y="168275"/>
                  <a:pt x="1997868" y="167084"/>
                  <a:pt x="2007393" y="164306"/>
                </a:cubicBezTo>
                <a:cubicBezTo>
                  <a:pt x="2016918" y="161528"/>
                  <a:pt x="2019697" y="155575"/>
                  <a:pt x="2028825" y="152400"/>
                </a:cubicBezTo>
                <a:cubicBezTo>
                  <a:pt x="2037953" y="149225"/>
                  <a:pt x="2053034" y="148034"/>
                  <a:pt x="2062162" y="145256"/>
                </a:cubicBezTo>
                <a:cubicBezTo>
                  <a:pt x="2071290" y="142478"/>
                  <a:pt x="2072877" y="138112"/>
                  <a:pt x="2083593" y="135731"/>
                </a:cubicBezTo>
                <a:cubicBezTo>
                  <a:pt x="2094309" y="133350"/>
                  <a:pt x="2114550" y="132556"/>
                  <a:pt x="2126456" y="130969"/>
                </a:cubicBezTo>
                <a:cubicBezTo>
                  <a:pt x="2138362" y="129382"/>
                  <a:pt x="2146697" y="128190"/>
                  <a:pt x="2155031" y="126206"/>
                </a:cubicBezTo>
                <a:cubicBezTo>
                  <a:pt x="2163365" y="124222"/>
                  <a:pt x="2166540" y="121046"/>
                  <a:pt x="2176462" y="119062"/>
                </a:cubicBezTo>
                <a:cubicBezTo>
                  <a:pt x="2186384" y="117078"/>
                  <a:pt x="2214562" y="114300"/>
                  <a:pt x="2214562" y="114300"/>
                </a:cubicBezTo>
                <a:cubicBezTo>
                  <a:pt x="2228453" y="112712"/>
                  <a:pt x="2248297" y="111124"/>
                  <a:pt x="2259806" y="109537"/>
                </a:cubicBezTo>
                <a:cubicBezTo>
                  <a:pt x="2271315" y="107950"/>
                  <a:pt x="2274490" y="106363"/>
                  <a:pt x="2283618" y="104775"/>
                </a:cubicBezTo>
                <a:cubicBezTo>
                  <a:pt x="2292746" y="103188"/>
                  <a:pt x="2306638" y="102393"/>
                  <a:pt x="2314575" y="100012"/>
                </a:cubicBezTo>
                <a:cubicBezTo>
                  <a:pt x="2322512" y="97631"/>
                  <a:pt x="2326084" y="93662"/>
                  <a:pt x="2331243" y="90487"/>
                </a:cubicBezTo>
                <a:cubicBezTo>
                  <a:pt x="2336402" y="87312"/>
                  <a:pt x="2339181" y="82550"/>
                  <a:pt x="2345531" y="80962"/>
                </a:cubicBezTo>
                <a:cubicBezTo>
                  <a:pt x="2351881" y="79375"/>
                  <a:pt x="2362199" y="83343"/>
                  <a:pt x="2369343" y="80962"/>
                </a:cubicBezTo>
                <a:cubicBezTo>
                  <a:pt x="2376487" y="78581"/>
                  <a:pt x="2383234" y="70644"/>
                  <a:pt x="2388393" y="66675"/>
                </a:cubicBezTo>
                <a:cubicBezTo>
                  <a:pt x="2393553" y="62706"/>
                  <a:pt x="2400300" y="57150"/>
                  <a:pt x="2400300" y="57150"/>
                </a:cubicBezTo>
                <a:cubicBezTo>
                  <a:pt x="2404269" y="53975"/>
                  <a:pt x="2405062" y="50800"/>
                  <a:pt x="2412206" y="47625"/>
                </a:cubicBezTo>
                <a:cubicBezTo>
                  <a:pt x="2419350" y="44450"/>
                  <a:pt x="2435225" y="41672"/>
                  <a:pt x="2443162" y="38100"/>
                </a:cubicBezTo>
                <a:cubicBezTo>
                  <a:pt x="2451099" y="34528"/>
                  <a:pt x="2454275" y="29369"/>
                  <a:pt x="2459831" y="26194"/>
                </a:cubicBezTo>
                <a:cubicBezTo>
                  <a:pt x="2465387" y="23019"/>
                  <a:pt x="2471341" y="21035"/>
                  <a:pt x="2476500" y="19050"/>
                </a:cubicBezTo>
                <a:cubicBezTo>
                  <a:pt x="2481659" y="17065"/>
                  <a:pt x="2486818" y="16271"/>
                  <a:pt x="2490787" y="14287"/>
                </a:cubicBezTo>
                <a:cubicBezTo>
                  <a:pt x="2494756" y="12303"/>
                  <a:pt x="2495153" y="8334"/>
                  <a:pt x="2500312" y="7144"/>
                </a:cubicBezTo>
                <a:cubicBezTo>
                  <a:pt x="2505471" y="5954"/>
                  <a:pt x="2513805" y="8335"/>
                  <a:pt x="2521743" y="7144"/>
                </a:cubicBezTo>
                <a:cubicBezTo>
                  <a:pt x="2529681" y="5953"/>
                  <a:pt x="2538809" y="2976"/>
                  <a:pt x="2547937" y="0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20" name="Freeform 219"/>
          <p:cNvSpPr/>
          <p:nvPr/>
        </p:nvSpPr>
        <p:spPr bwMode="auto">
          <a:xfrm>
            <a:off x="1412081" y="3521075"/>
            <a:ext cx="2559844" cy="579438"/>
          </a:xfrm>
          <a:custGeom>
            <a:avLst/>
            <a:gdLst>
              <a:gd name="connsiteX0" fmla="*/ 0 w 2559844"/>
              <a:gd name="connsiteY0" fmla="*/ 579438 h 579438"/>
              <a:gd name="connsiteX1" fmla="*/ 78582 w 2559844"/>
              <a:gd name="connsiteY1" fmla="*/ 572294 h 579438"/>
              <a:gd name="connsiteX2" fmla="*/ 92869 w 2559844"/>
              <a:gd name="connsiteY2" fmla="*/ 562769 h 579438"/>
              <a:gd name="connsiteX3" fmla="*/ 126207 w 2559844"/>
              <a:gd name="connsiteY3" fmla="*/ 548481 h 579438"/>
              <a:gd name="connsiteX4" fmla="*/ 147638 w 2559844"/>
              <a:gd name="connsiteY4" fmla="*/ 543719 h 579438"/>
              <a:gd name="connsiteX5" fmla="*/ 176213 w 2559844"/>
              <a:gd name="connsiteY5" fmla="*/ 541338 h 579438"/>
              <a:gd name="connsiteX6" fmla="*/ 209550 w 2559844"/>
              <a:gd name="connsiteY6" fmla="*/ 529431 h 579438"/>
              <a:gd name="connsiteX7" fmla="*/ 240507 w 2559844"/>
              <a:gd name="connsiteY7" fmla="*/ 512763 h 579438"/>
              <a:gd name="connsiteX8" fmla="*/ 273844 w 2559844"/>
              <a:gd name="connsiteY8" fmla="*/ 508000 h 579438"/>
              <a:gd name="connsiteX9" fmla="*/ 297657 w 2559844"/>
              <a:gd name="connsiteY9" fmla="*/ 503238 h 579438"/>
              <a:gd name="connsiteX10" fmla="*/ 347663 w 2559844"/>
              <a:gd name="connsiteY10" fmla="*/ 500856 h 579438"/>
              <a:gd name="connsiteX11" fmla="*/ 376238 w 2559844"/>
              <a:gd name="connsiteY11" fmla="*/ 496094 h 579438"/>
              <a:gd name="connsiteX12" fmla="*/ 392907 w 2559844"/>
              <a:gd name="connsiteY12" fmla="*/ 488950 h 579438"/>
              <a:gd name="connsiteX13" fmla="*/ 414338 w 2559844"/>
              <a:gd name="connsiteY13" fmla="*/ 477044 h 579438"/>
              <a:gd name="connsiteX14" fmla="*/ 445294 w 2559844"/>
              <a:gd name="connsiteY14" fmla="*/ 474663 h 579438"/>
              <a:gd name="connsiteX15" fmla="*/ 464344 w 2559844"/>
              <a:gd name="connsiteY15" fmla="*/ 467519 h 579438"/>
              <a:gd name="connsiteX16" fmla="*/ 481013 w 2559844"/>
              <a:gd name="connsiteY16" fmla="*/ 467519 h 579438"/>
              <a:gd name="connsiteX17" fmla="*/ 500063 w 2559844"/>
              <a:gd name="connsiteY17" fmla="*/ 462756 h 579438"/>
              <a:gd name="connsiteX18" fmla="*/ 509588 w 2559844"/>
              <a:gd name="connsiteY18" fmla="*/ 457994 h 579438"/>
              <a:gd name="connsiteX19" fmla="*/ 550069 w 2559844"/>
              <a:gd name="connsiteY19" fmla="*/ 453231 h 579438"/>
              <a:gd name="connsiteX20" fmla="*/ 595313 w 2559844"/>
              <a:gd name="connsiteY20" fmla="*/ 457994 h 579438"/>
              <a:gd name="connsiteX21" fmla="*/ 638175 w 2559844"/>
              <a:gd name="connsiteY21" fmla="*/ 457994 h 579438"/>
              <a:gd name="connsiteX22" fmla="*/ 657225 w 2559844"/>
              <a:gd name="connsiteY22" fmla="*/ 443706 h 579438"/>
              <a:gd name="connsiteX23" fmla="*/ 676275 w 2559844"/>
              <a:gd name="connsiteY23" fmla="*/ 438944 h 579438"/>
              <a:gd name="connsiteX24" fmla="*/ 692944 w 2559844"/>
              <a:gd name="connsiteY24" fmla="*/ 427038 h 579438"/>
              <a:gd name="connsiteX25" fmla="*/ 700088 w 2559844"/>
              <a:gd name="connsiteY25" fmla="*/ 415131 h 579438"/>
              <a:gd name="connsiteX26" fmla="*/ 726282 w 2559844"/>
              <a:gd name="connsiteY26" fmla="*/ 407988 h 579438"/>
              <a:gd name="connsiteX27" fmla="*/ 754857 w 2559844"/>
              <a:gd name="connsiteY27" fmla="*/ 405606 h 579438"/>
              <a:gd name="connsiteX28" fmla="*/ 785813 w 2559844"/>
              <a:gd name="connsiteY28" fmla="*/ 396081 h 579438"/>
              <a:gd name="connsiteX29" fmla="*/ 826294 w 2559844"/>
              <a:gd name="connsiteY29" fmla="*/ 386556 h 579438"/>
              <a:gd name="connsiteX30" fmla="*/ 859632 w 2559844"/>
              <a:gd name="connsiteY30" fmla="*/ 377031 h 579438"/>
              <a:gd name="connsiteX31" fmla="*/ 869157 w 2559844"/>
              <a:gd name="connsiteY31" fmla="*/ 365125 h 579438"/>
              <a:gd name="connsiteX32" fmla="*/ 878682 w 2559844"/>
              <a:gd name="connsiteY32" fmla="*/ 355600 h 579438"/>
              <a:gd name="connsiteX33" fmla="*/ 897732 w 2559844"/>
              <a:gd name="connsiteY33" fmla="*/ 350838 h 579438"/>
              <a:gd name="connsiteX34" fmla="*/ 933450 w 2559844"/>
              <a:gd name="connsiteY34" fmla="*/ 341313 h 579438"/>
              <a:gd name="connsiteX35" fmla="*/ 954882 w 2559844"/>
              <a:gd name="connsiteY35" fmla="*/ 343694 h 579438"/>
              <a:gd name="connsiteX36" fmla="*/ 983457 w 2559844"/>
              <a:gd name="connsiteY36" fmla="*/ 336550 h 579438"/>
              <a:gd name="connsiteX37" fmla="*/ 1016794 w 2559844"/>
              <a:gd name="connsiteY37" fmla="*/ 336550 h 579438"/>
              <a:gd name="connsiteX38" fmla="*/ 1062038 w 2559844"/>
              <a:gd name="connsiteY38" fmla="*/ 334169 h 579438"/>
              <a:gd name="connsiteX39" fmla="*/ 1076325 w 2559844"/>
              <a:gd name="connsiteY39" fmla="*/ 329406 h 579438"/>
              <a:gd name="connsiteX40" fmla="*/ 1102519 w 2559844"/>
              <a:gd name="connsiteY40" fmla="*/ 322263 h 579438"/>
              <a:gd name="connsiteX41" fmla="*/ 1121569 w 2559844"/>
              <a:gd name="connsiteY41" fmla="*/ 307975 h 579438"/>
              <a:gd name="connsiteX42" fmla="*/ 1143000 w 2559844"/>
              <a:gd name="connsiteY42" fmla="*/ 300831 h 579438"/>
              <a:gd name="connsiteX43" fmla="*/ 1178719 w 2559844"/>
              <a:gd name="connsiteY43" fmla="*/ 281781 h 579438"/>
              <a:gd name="connsiteX44" fmla="*/ 1209675 w 2559844"/>
              <a:gd name="connsiteY44" fmla="*/ 281781 h 579438"/>
              <a:gd name="connsiteX45" fmla="*/ 1240632 w 2559844"/>
              <a:gd name="connsiteY45" fmla="*/ 281781 h 579438"/>
              <a:gd name="connsiteX46" fmla="*/ 1259682 w 2559844"/>
              <a:gd name="connsiteY46" fmla="*/ 277019 h 579438"/>
              <a:gd name="connsiteX47" fmla="*/ 1269207 w 2559844"/>
              <a:gd name="connsiteY47" fmla="*/ 267494 h 579438"/>
              <a:gd name="connsiteX48" fmla="*/ 1307307 w 2559844"/>
              <a:gd name="connsiteY48" fmla="*/ 257969 h 579438"/>
              <a:gd name="connsiteX49" fmla="*/ 1335882 w 2559844"/>
              <a:gd name="connsiteY49" fmla="*/ 255588 h 579438"/>
              <a:gd name="connsiteX50" fmla="*/ 1362075 w 2559844"/>
              <a:gd name="connsiteY50" fmla="*/ 250825 h 579438"/>
              <a:gd name="connsiteX51" fmla="*/ 1395413 w 2559844"/>
              <a:gd name="connsiteY51" fmla="*/ 255588 h 579438"/>
              <a:gd name="connsiteX52" fmla="*/ 1433513 w 2559844"/>
              <a:gd name="connsiteY52" fmla="*/ 255588 h 579438"/>
              <a:gd name="connsiteX53" fmla="*/ 1452563 w 2559844"/>
              <a:gd name="connsiteY53" fmla="*/ 246063 h 579438"/>
              <a:gd name="connsiteX54" fmla="*/ 1464469 w 2559844"/>
              <a:gd name="connsiteY54" fmla="*/ 241300 h 579438"/>
              <a:gd name="connsiteX55" fmla="*/ 1490663 w 2559844"/>
              <a:gd name="connsiteY55" fmla="*/ 234156 h 579438"/>
              <a:gd name="connsiteX56" fmla="*/ 1535907 w 2559844"/>
              <a:gd name="connsiteY56" fmla="*/ 229394 h 579438"/>
              <a:gd name="connsiteX57" fmla="*/ 1559719 w 2559844"/>
              <a:gd name="connsiteY57" fmla="*/ 222250 h 579438"/>
              <a:gd name="connsiteX58" fmla="*/ 1593057 w 2559844"/>
              <a:gd name="connsiteY58" fmla="*/ 217488 h 579438"/>
              <a:gd name="connsiteX59" fmla="*/ 1621632 w 2559844"/>
              <a:gd name="connsiteY59" fmla="*/ 212725 h 579438"/>
              <a:gd name="connsiteX60" fmla="*/ 1645444 w 2559844"/>
              <a:gd name="connsiteY60" fmla="*/ 205581 h 579438"/>
              <a:gd name="connsiteX61" fmla="*/ 1664494 w 2559844"/>
              <a:gd name="connsiteY61" fmla="*/ 196056 h 579438"/>
              <a:gd name="connsiteX62" fmla="*/ 1700213 w 2559844"/>
              <a:gd name="connsiteY62" fmla="*/ 193675 h 579438"/>
              <a:gd name="connsiteX63" fmla="*/ 1735932 w 2559844"/>
              <a:gd name="connsiteY63" fmla="*/ 184150 h 579438"/>
              <a:gd name="connsiteX64" fmla="*/ 1745457 w 2559844"/>
              <a:gd name="connsiteY64" fmla="*/ 172244 h 579438"/>
              <a:gd name="connsiteX65" fmla="*/ 1785938 w 2559844"/>
              <a:gd name="connsiteY65" fmla="*/ 162719 h 579438"/>
              <a:gd name="connsiteX66" fmla="*/ 1807369 w 2559844"/>
              <a:gd name="connsiteY66" fmla="*/ 153194 h 579438"/>
              <a:gd name="connsiteX67" fmla="*/ 1831182 w 2559844"/>
              <a:gd name="connsiteY67" fmla="*/ 150813 h 579438"/>
              <a:gd name="connsiteX68" fmla="*/ 1881188 w 2559844"/>
              <a:gd name="connsiteY68" fmla="*/ 146050 h 579438"/>
              <a:gd name="connsiteX69" fmla="*/ 1926432 w 2559844"/>
              <a:gd name="connsiteY69" fmla="*/ 131763 h 579438"/>
              <a:gd name="connsiteX70" fmla="*/ 1955007 w 2559844"/>
              <a:gd name="connsiteY70" fmla="*/ 131763 h 579438"/>
              <a:gd name="connsiteX71" fmla="*/ 1976438 w 2559844"/>
              <a:gd name="connsiteY71" fmla="*/ 124619 h 579438"/>
              <a:gd name="connsiteX72" fmla="*/ 2012157 w 2559844"/>
              <a:gd name="connsiteY72" fmla="*/ 117475 h 579438"/>
              <a:gd name="connsiteX73" fmla="*/ 2031207 w 2559844"/>
              <a:gd name="connsiteY73" fmla="*/ 103188 h 579438"/>
              <a:gd name="connsiteX74" fmla="*/ 2069307 w 2559844"/>
              <a:gd name="connsiteY74" fmla="*/ 103188 h 579438"/>
              <a:gd name="connsiteX75" fmla="*/ 2097882 w 2559844"/>
              <a:gd name="connsiteY75" fmla="*/ 100806 h 579438"/>
              <a:gd name="connsiteX76" fmla="*/ 2121694 w 2559844"/>
              <a:gd name="connsiteY76" fmla="*/ 103188 h 579438"/>
              <a:gd name="connsiteX77" fmla="*/ 2138363 w 2559844"/>
              <a:gd name="connsiteY77" fmla="*/ 103188 h 579438"/>
              <a:gd name="connsiteX78" fmla="*/ 2159794 w 2559844"/>
              <a:gd name="connsiteY78" fmla="*/ 91281 h 579438"/>
              <a:gd name="connsiteX79" fmla="*/ 2188369 w 2559844"/>
              <a:gd name="connsiteY79" fmla="*/ 88900 h 579438"/>
              <a:gd name="connsiteX80" fmla="*/ 2207419 w 2559844"/>
              <a:gd name="connsiteY80" fmla="*/ 84138 h 579438"/>
              <a:gd name="connsiteX81" fmla="*/ 2233613 w 2559844"/>
              <a:gd name="connsiteY81" fmla="*/ 79375 h 579438"/>
              <a:gd name="connsiteX82" fmla="*/ 2245519 w 2559844"/>
              <a:gd name="connsiteY82" fmla="*/ 67469 h 579438"/>
              <a:gd name="connsiteX83" fmla="*/ 2278857 w 2559844"/>
              <a:gd name="connsiteY83" fmla="*/ 69850 h 579438"/>
              <a:gd name="connsiteX84" fmla="*/ 2302669 w 2559844"/>
              <a:gd name="connsiteY84" fmla="*/ 69850 h 579438"/>
              <a:gd name="connsiteX85" fmla="*/ 2324100 w 2559844"/>
              <a:gd name="connsiteY85" fmla="*/ 72231 h 579438"/>
              <a:gd name="connsiteX86" fmla="*/ 2338388 w 2559844"/>
              <a:gd name="connsiteY86" fmla="*/ 62706 h 579438"/>
              <a:gd name="connsiteX87" fmla="*/ 2355057 w 2559844"/>
              <a:gd name="connsiteY87" fmla="*/ 48419 h 579438"/>
              <a:gd name="connsiteX88" fmla="*/ 2366963 w 2559844"/>
              <a:gd name="connsiteY88" fmla="*/ 43656 h 579438"/>
              <a:gd name="connsiteX89" fmla="*/ 2383632 w 2559844"/>
              <a:gd name="connsiteY89" fmla="*/ 38894 h 579438"/>
              <a:gd name="connsiteX90" fmla="*/ 2388394 w 2559844"/>
              <a:gd name="connsiteY90" fmla="*/ 34131 h 579438"/>
              <a:gd name="connsiteX91" fmla="*/ 2421732 w 2559844"/>
              <a:gd name="connsiteY91" fmla="*/ 34131 h 579438"/>
              <a:gd name="connsiteX92" fmla="*/ 2450307 w 2559844"/>
              <a:gd name="connsiteY92" fmla="*/ 34131 h 579438"/>
              <a:gd name="connsiteX93" fmla="*/ 2476500 w 2559844"/>
              <a:gd name="connsiteY93" fmla="*/ 36513 h 579438"/>
              <a:gd name="connsiteX94" fmla="*/ 2500313 w 2559844"/>
              <a:gd name="connsiteY94" fmla="*/ 31750 h 579438"/>
              <a:gd name="connsiteX95" fmla="*/ 2509838 w 2559844"/>
              <a:gd name="connsiteY95" fmla="*/ 19844 h 579438"/>
              <a:gd name="connsiteX96" fmla="*/ 2519363 w 2559844"/>
              <a:gd name="connsiteY96" fmla="*/ 12700 h 579438"/>
              <a:gd name="connsiteX97" fmla="*/ 2540794 w 2559844"/>
              <a:gd name="connsiteY97" fmla="*/ 5556 h 579438"/>
              <a:gd name="connsiteX98" fmla="*/ 2555082 w 2559844"/>
              <a:gd name="connsiteY98" fmla="*/ 794 h 579438"/>
              <a:gd name="connsiteX99" fmla="*/ 2559844 w 2559844"/>
              <a:gd name="connsiteY99" fmla="*/ 794 h 57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559844" h="579438">
                <a:moveTo>
                  <a:pt x="0" y="579438"/>
                </a:moveTo>
                <a:cubicBezTo>
                  <a:pt x="31552" y="577255"/>
                  <a:pt x="63104" y="575072"/>
                  <a:pt x="78582" y="572294"/>
                </a:cubicBezTo>
                <a:cubicBezTo>
                  <a:pt x="94060" y="569516"/>
                  <a:pt x="84932" y="566738"/>
                  <a:pt x="92869" y="562769"/>
                </a:cubicBezTo>
                <a:cubicBezTo>
                  <a:pt x="100807" y="558800"/>
                  <a:pt x="117079" y="551656"/>
                  <a:pt x="126207" y="548481"/>
                </a:cubicBezTo>
                <a:cubicBezTo>
                  <a:pt x="135335" y="545306"/>
                  <a:pt x="139304" y="544909"/>
                  <a:pt x="147638" y="543719"/>
                </a:cubicBezTo>
                <a:cubicBezTo>
                  <a:pt x="155972" y="542529"/>
                  <a:pt x="165894" y="543719"/>
                  <a:pt x="176213" y="541338"/>
                </a:cubicBezTo>
                <a:cubicBezTo>
                  <a:pt x="186532" y="538957"/>
                  <a:pt x="198834" y="534193"/>
                  <a:pt x="209550" y="529431"/>
                </a:cubicBezTo>
                <a:cubicBezTo>
                  <a:pt x="220266" y="524669"/>
                  <a:pt x="229791" y="516335"/>
                  <a:pt x="240507" y="512763"/>
                </a:cubicBezTo>
                <a:cubicBezTo>
                  <a:pt x="251223" y="509191"/>
                  <a:pt x="264319" y="509588"/>
                  <a:pt x="273844" y="508000"/>
                </a:cubicBezTo>
                <a:cubicBezTo>
                  <a:pt x="283369" y="506413"/>
                  <a:pt x="285354" y="504429"/>
                  <a:pt x="297657" y="503238"/>
                </a:cubicBezTo>
                <a:cubicBezTo>
                  <a:pt x="309960" y="502047"/>
                  <a:pt x="334566" y="502047"/>
                  <a:pt x="347663" y="500856"/>
                </a:cubicBezTo>
                <a:cubicBezTo>
                  <a:pt x="360760" y="499665"/>
                  <a:pt x="368697" y="498078"/>
                  <a:pt x="376238" y="496094"/>
                </a:cubicBezTo>
                <a:cubicBezTo>
                  <a:pt x="383779" y="494110"/>
                  <a:pt x="386557" y="492125"/>
                  <a:pt x="392907" y="488950"/>
                </a:cubicBezTo>
                <a:cubicBezTo>
                  <a:pt x="399257" y="485775"/>
                  <a:pt x="405607" y="479425"/>
                  <a:pt x="414338" y="477044"/>
                </a:cubicBezTo>
                <a:cubicBezTo>
                  <a:pt x="423069" y="474663"/>
                  <a:pt x="436960" y="476250"/>
                  <a:pt x="445294" y="474663"/>
                </a:cubicBezTo>
                <a:cubicBezTo>
                  <a:pt x="453628" y="473076"/>
                  <a:pt x="458391" y="468710"/>
                  <a:pt x="464344" y="467519"/>
                </a:cubicBezTo>
                <a:cubicBezTo>
                  <a:pt x="470297" y="466328"/>
                  <a:pt x="475060" y="468313"/>
                  <a:pt x="481013" y="467519"/>
                </a:cubicBezTo>
                <a:cubicBezTo>
                  <a:pt x="486966" y="466725"/>
                  <a:pt x="495301" y="464343"/>
                  <a:pt x="500063" y="462756"/>
                </a:cubicBezTo>
                <a:cubicBezTo>
                  <a:pt x="504825" y="461169"/>
                  <a:pt x="501254" y="459581"/>
                  <a:pt x="509588" y="457994"/>
                </a:cubicBezTo>
                <a:cubicBezTo>
                  <a:pt x="517922" y="456407"/>
                  <a:pt x="535782" y="453231"/>
                  <a:pt x="550069" y="453231"/>
                </a:cubicBezTo>
                <a:cubicBezTo>
                  <a:pt x="564356" y="453231"/>
                  <a:pt x="580629" y="457200"/>
                  <a:pt x="595313" y="457994"/>
                </a:cubicBezTo>
                <a:cubicBezTo>
                  <a:pt x="609997" y="458788"/>
                  <a:pt x="627856" y="460375"/>
                  <a:pt x="638175" y="457994"/>
                </a:cubicBezTo>
                <a:cubicBezTo>
                  <a:pt x="648494" y="455613"/>
                  <a:pt x="650875" y="446881"/>
                  <a:pt x="657225" y="443706"/>
                </a:cubicBezTo>
                <a:cubicBezTo>
                  <a:pt x="663575" y="440531"/>
                  <a:pt x="670322" y="441722"/>
                  <a:pt x="676275" y="438944"/>
                </a:cubicBezTo>
                <a:cubicBezTo>
                  <a:pt x="682228" y="436166"/>
                  <a:pt x="688975" y="431007"/>
                  <a:pt x="692944" y="427038"/>
                </a:cubicBezTo>
                <a:cubicBezTo>
                  <a:pt x="696913" y="423069"/>
                  <a:pt x="694532" y="418306"/>
                  <a:pt x="700088" y="415131"/>
                </a:cubicBezTo>
                <a:cubicBezTo>
                  <a:pt x="705644" y="411956"/>
                  <a:pt x="717154" y="409576"/>
                  <a:pt x="726282" y="407988"/>
                </a:cubicBezTo>
                <a:cubicBezTo>
                  <a:pt x="735410" y="406401"/>
                  <a:pt x="744935" y="407590"/>
                  <a:pt x="754857" y="405606"/>
                </a:cubicBezTo>
                <a:cubicBezTo>
                  <a:pt x="764779" y="403622"/>
                  <a:pt x="773907" y="399256"/>
                  <a:pt x="785813" y="396081"/>
                </a:cubicBezTo>
                <a:cubicBezTo>
                  <a:pt x="797719" y="392906"/>
                  <a:pt x="813991" y="389731"/>
                  <a:pt x="826294" y="386556"/>
                </a:cubicBezTo>
                <a:cubicBezTo>
                  <a:pt x="838597" y="383381"/>
                  <a:pt x="852488" y="380603"/>
                  <a:pt x="859632" y="377031"/>
                </a:cubicBezTo>
                <a:cubicBezTo>
                  <a:pt x="866776" y="373459"/>
                  <a:pt x="865982" y="368697"/>
                  <a:pt x="869157" y="365125"/>
                </a:cubicBezTo>
                <a:cubicBezTo>
                  <a:pt x="872332" y="361553"/>
                  <a:pt x="873920" y="357981"/>
                  <a:pt x="878682" y="355600"/>
                </a:cubicBezTo>
                <a:cubicBezTo>
                  <a:pt x="883444" y="353219"/>
                  <a:pt x="897732" y="350838"/>
                  <a:pt x="897732" y="350838"/>
                </a:cubicBezTo>
                <a:cubicBezTo>
                  <a:pt x="906860" y="348457"/>
                  <a:pt x="923925" y="342504"/>
                  <a:pt x="933450" y="341313"/>
                </a:cubicBezTo>
                <a:cubicBezTo>
                  <a:pt x="942975" y="340122"/>
                  <a:pt x="946547" y="344488"/>
                  <a:pt x="954882" y="343694"/>
                </a:cubicBezTo>
                <a:cubicBezTo>
                  <a:pt x="963217" y="342900"/>
                  <a:pt x="973138" y="337741"/>
                  <a:pt x="983457" y="336550"/>
                </a:cubicBezTo>
                <a:cubicBezTo>
                  <a:pt x="993776" y="335359"/>
                  <a:pt x="1003697" y="336947"/>
                  <a:pt x="1016794" y="336550"/>
                </a:cubicBezTo>
                <a:cubicBezTo>
                  <a:pt x="1029891" y="336153"/>
                  <a:pt x="1052116" y="335360"/>
                  <a:pt x="1062038" y="334169"/>
                </a:cubicBezTo>
                <a:cubicBezTo>
                  <a:pt x="1071960" y="332978"/>
                  <a:pt x="1069578" y="331390"/>
                  <a:pt x="1076325" y="329406"/>
                </a:cubicBezTo>
                <a:cubicBezTo>
                  <a:pt x="1083072" y="327422"/>
                  <a:pt x="1094978" y="325835"/>
                  <a:pt x="1102519" y="322263"/>
                </a:cubicBezTo>
                <a:cubicBezTo>
                  <a:pt x="1110060" y="318691"/>
                  <a:pt x="1114822" y="311547"/>
                  <a:pt x="1121569" y="307975"/>
                </a:cubicBezTo>
                <a:cubicBezTo>
                  <a:pt x="1128316" y="304403"/>
                  <a:pt x="1133475" y="305197"/>
                  <a:pt x="1143000" y="300831"/>
                </a:cubicBezTo>
                <a:cubicBezTo>
                  <a:pt x="1152525" y="296465"/>
                  <a:pt x="1167606" y="284956"/>
                  <a:pt x="1178719" y="281781"/>
                </a:cubicBezTo>
                <a:cubicBezTo>
                  <a:pt x="1189832" y="278606"/>
                  <a:pt x="1209675" y="281781"/>
                  <a:pt x="1209675" y="281781"/>
                </a:cubicBezTo>
                <a:cubicBezTo>
                  <a:pt x="1219994" y="281781"/>
                  <a:pt x="1232298" y="282575"/>
                  <a:pt x="1240632" y="281781"/>
                </a:cubicBezTo>
                <a:cubicBezTo>
                  <a:pt x="1248966" y="280987"/>
                  <a:pt x="1254920" y="279400"/>
                  <a:pt x="1259682" y="277019"/>
                </a:cubicBezTo>
                <a:cubicBezTo>
                  <a:pt x="1264444" y="274638"/>
                  <a:pt x="1261269" y="270669"/>
                  <a:pt x="1269207" y="267494"/>
                </a:cubicBezTo>
                <a:cubicBezTo>
                  <a:pt x="1277145" y="264319"/>
                  <a:pt x="1296195" y="259953"/>
                  <a:pt x="1307307" y="257969"/>
                </a:cubicBezTo>
                <a:cubicBezTo>
                  <a:pt x="1318420" y="255985"/>
                  <a:pt x="1326754" y="256779"/>
                  <a:pt x="1335882" y="255588"/>
                </a:cubicBezTo>
                <a:cubicBezTo>
                  <a:pt x="1345010" y="254397"/>
                  <a:pt x="1352153" y="250825"/>
                  <a:pt x="1362075" y="250825"/>
                </a:cubicBezTo>
                <a:cubicBezTo>
                  <a:pt x="1371997" y="250825"/>
                  <a:pt x="1383507" y="254794"/>
                  <a:pt x="1395413" y="255588"/>
                </a:cubicBezTo>
                <a:cubicBezTo>
                  <a:pt x="1407319" y="256382"/>
                  <a:pt x="1423988" y="257176"/>
                  <a:pt x="1433513" y="255588"/>
                </a:cubicBezTo>
                <a:cubicBezTo>
                  <a:pt x="1443038" y="254001"/>
                  <a:pt x="1447404" y="248444"/>
                  <a:pt x="1452563" y="246063"/>
                </a:cubicBezTo>
                <a:cubicBezTo>
                  <a:pt x="1457722" y="243682"/>
                  <a:pt x="1458119" y="243285"/>
                  <a:pt x="1464469" y="241300"/>
                </a:cubicBezTo>
                <a:cubicBezTo>
                  <a:pt x="1470819" y="239316"/>
                  <a:pt x="1478757" y="236140"/>
                  <a:pt x="1490663" y="234156"/>
                </a:cubicBezTo>
                <a:cubicBezTo>
                  <a:pt x="1502569" y="232172"/>
                  <a:pt x="1524398" y="231378"/>
                  <a:pt x="1535907" y="229394"/>
                </a:cubicBezTo>
                <a:cubicBezTo>
                  <a:pt x="1547416" y="227410"/>
                  <a:pt x="1550194" y="224234"/>
                  <a:pt x="1559719" y="222250"/>
                </a:cubicBezTo>
                <a:cubicBezTo>
                  <a:pt x="1569244" y="220266"/>
                  <a:pt x="1582738" y="219076"/>
                  <a:pt x="1593057" y="217488"/>
                </a:cubicBezTo>
                <a:cubicBezTo>
                  <a:pt x="1603376" y="215901"/>
                  <a:pt x="1612901" y="214709"/>
                  <a:pt x="1621632" y="212725"/>
                </a:cubicBezTo>
                <a:cubicBezTo>
                  <a:pt x="1630363" y="210741"/>
                  <a:pt x="1638301" y="208359"/>
                  <a:pt x="1645444" y="205581"/>
                </a:cubicBezTo>
                <a:cubicBezTo>
                  <a:pt x="1652587" y="202803"/>
                  <a:pt x="1655366" y="198040"/>
                  <a:pt x="1664494" y="196056"/>
                </a:cubicBezTo>
                <a:cubicBezTo>
                  <a:pt x="1673622" y="194072"/>
                  <a:pt x="1688307" y="195659"/>
                  <a:pt x="1700213" y="193675"/>
                </a:cubicBezTo>
                <a:cubicBezTo>
                  <a:pt x="1712119" y="191691"/>
                  <a:pt x="1728391" y="187722"/>
                  <a:pt x="1735932" y="184150"/>
                </a:cubicBezTo>
                <a:cubicBezTo>
                  <a:pt x="1743473" y="180578"/>
                  <a:pt x="1737123" y="175816"/>
                  <a:pt x="1745457" y="172244"/>
                </a:cubicBezTo>
                <a:cubicBezTo>
                  <a:pt x="1753791" y="168672"/>
                  <a:pt x="1775619" y="165894"/>
                  <a:pt x="1785938" y="162719"/>
                </a:cubicBezTo>
                <a:cubicBezTo>
                  <a:pt x="1796257" y="159544"/>
                  <a:pt x="1799828" y="155178"/>
                  <a:pt x="1807369" y="153194"/>
                </a:cubicBezTo>
                <a:cubicBezTo>
                  <a:pt x="1814910" y="151210"/>
                  <a:pt x="1831182" y="150813"/>
                  <a:pt x="1831182" y="150813"/>
                </a:cubicBezTo>
                <a:cubicBezTo>
                  <a:pt x="1843485" y="149622"/>
                  <a:pt x="1865313" y="149225"/>
                  <a:pt x="1881188" y="146050"/>
                </a:cubicBezTo>
                <a:cubicBezTo>
                  <a:pt x="1897063" y="142875"/>
                  <a:pt x="1914129" y="134144"/>
                  <a:pt x="1926432" y="131763"/>
                </a:cubicBezTo>
                <a:cubicBezTo>
                  <a:pt x="1938735" y="129382"/>
                  <a:pt x="1946673" y="132954"/>
                  <a:pt x="1955007" y="131763"/>
                </a:cubicBezTo>
                <a:cubicBezTo>
                  <a:pt x="1963341" y="130572"/>
                  <a:pt x="1966913" y="127000"/>
                  <a:pt x="1976438" y="124619"/>
                </a:cubicBezTo>
                <a:cubicBezTo>
                  <a:pt x="1985963" y="122238"/>
                  <a:pt x="2003029" y="121047"/>
                  <a:pt x="2012157" y="117475"/>
                </a:cubicBezTo>
                <a:cubicBezTo>
                  <a:pt x="2021285" y="113903"/>
                  <a:pt x="2021682" y="105569"/>
                  <a:pt x="2031207" y="103188"/>
                </a:cubicBezTo>
                <a:cubicBezTo>
                  <a:pt x="2040732" y="100807"/>
                  <a:pt x="2058195" y="103585"/>
                  <a:pt x="2069307" y="103188"/>
                </a:cubicBezTo>
                <a:cubicBezTo>
                  <a:pt x="2080419" y="102791"/>
                  <a:pt x="2089151" y="100806"/>
                  <a:pt x="2097882" y="100806"/>
                </a:cubicBezTo>
                <a:cubicBezTo>
                  <a:pt x="2106613" y="100806"/>
                  <a:pt x="2114947" y="102791"/>
                  <a:pt x="2121694" y="103188"/>
                </a:cubicBezTo>
                <a:cubicBezTo>
                  <a:pt x="2128441" y="103585"/>
                  <a:pt x="2132013" y="105173"/>
                  <a:pt x="2138363" y="103188"/>
                </a:cubicBezTo>
                <a:cubicBezTo>
                  <a:pt x="2144713" y="101204"/>
                  <a:pt x="2151460" y="93662"/>
                  <a:pt x="2159794" y="91281"/>
                </a:cubicBezTo>
                <a:cubicBezTo>
                  <a:pt x="2168128" y="88900"/>
                  <a:pt x="2180432" y="90090"/>
                  <a:pt x="2188369" y="88900"/>
                </a:cubicBezTo>
                <a:cubicBezTo>
                  <a:pt x="2196306" y="87710"/>
                  <a:pt x="2199878" y="85726"/>
                  <a:pt x="2207419" y="84138"/>
                </a:cubicBezTo>
                <a:cubicBezTo>
                  <a:pt x="2214960" y="82550"/>
                  <a:pt x="2227263" y="82153"/>
                  <a:pt x="2233613" y="79375"/>
                </a:cubicBezTo>
                <a:cubicBezTo>
                  <a:pt x="2239963" y="76597"/>
                  <a:pt x="2237978" y="69057"/>
                  <a:pt x="2245519" y="67469"/>
                </a:cubicBezTo>
                <a:cubicBezTo>
                  <a:pt x="2253060" y="65881"/>
                  <a:pt x="2269332" y="69453"/>
                  <a:pt x="2278857" y="69850"/>
                </a:cubicBezTo>
                <a:cubicBezTo>
                  <a:pt x="2288382" y="70247"/>
                  <a:pt x="2295129" y="69453"/>
                  <a:pt x="2302669" y="69850"/>
                </a:cubicBezTo>
                <a:cubicBezTo>
                  <a:pt x="2310209" y="70247"/>
                  <a:pt x="2318147" y="73422"/>
                  <a:pt x="2324100" y="72231"/>
                </a:cubicBezTo>
                <a:cubicBezTo>
                  <a:pt x="2330053" y="71040"/>
                  <a:pt x="2333229" y="66675"/>
                  <a:pt x="2338388" y="62706"/>
                </a:cubicBezTo>
                <a:cubicBezTo>
                  <a:pt x="2343548" y="58737"/>
                  <a:pt x="2350295" y="51594"/>
                  <a:pt x="2355057" y="48419"/>
                </a:cubicBezTo>
                <a:cubicBezTo>
                  <a:pt x="2359819" y="45244"/>
                  <a:pt x="2362201" y="45243"/>
                  <a:pt x="2366963" y="43656"/>
                </a:cubicBezTo>
                <a:cubicBezTo>
                  <a:pt x="2371725" y="42069"/>
                  <a:pt x="2380060" y="40482"/>
                  <a:pt x="2383632" y="38894"/>
                </a:cubicBezTo>
                <a:cubicBezTo>
                  <a:pt x="2387204" y="37307"/>
                  <a:pt x="2382044" y="34925"/>
                  <a:pt x="2388394" y="34131"/>
                </a:cubicBezTo>
                <a:cubicBezTo>
                  <a:pt x="2394744" y="33337"/>
                  <a:pt x="2421732" y="34131"/>
                  <a:pt x="2421732" y="34131"/>
                </a:cubicBezTo>
                <a:cubicBezTo>
                  <a:pt x="2432051" y="34131"/>
                  <a:pt x="2441179" y="33734"/>
                  <a:pt x="2450307" y="34131"/>
                </a:cubicBezTo>
                <a:cubicBezTo>
                  <a:pt x="2459435" y="34528"/>
                  <a:pt x="2468166" y="36910"/>
                  <a:pt x="2476500" y="36513"/>
                </a:cubicBezTo>
                <a:cubicBezTo>
                  <a:pt x="2484834" y="36116"/>
                  <a:pt x="2494757" y="34528"/>
                  <a:pt x="2500313" y="31750"/>
                </a:cubicBezTo>
                <a:cubicBezTo>
                  <a:pt x="2505869" y="28972"/>
                  <a:pt x="2506663" y="23019"/>
                  <a:pt x="2509838" y="19844"/>
                </a:cubicBezTo>
                <a:cubicBezTo>
                  <a:pt x="2513013" y="16669"/>
                  <a:pt x="2514204" y="15081"/>
                  <a:pt x="2519363" y="12700"/>
                </a:cubicBezTo>
                <a:cubicBezTo>
                  <a:pt x="2524522" y="10319"/>
                  <a:pt x="2540794" y="5556"/>
                  <a:pt x="2540794" y="5556"/>
                </a:cubicBezTo>
                <a:cubicBezTo>
                  <a:pt x="2546747" y="3572"/>
                  <a:pt x="2551907" y="1588"/>
                  <a:pt x="2555082" y="794"/>
                </a:cubicBezTo>
                <a:cubicBezTo>
                  <a:pt x="2558257" y="0"/>
                  <a:pt x="2559050" y="397"/>
                  <a:pt x="2559844" y="794"/>
                </a:cubicBezTo>
              </a:path>
            </a:pathLst>
          </a:custGeom>
          <a:noFill/>
          <a:ln w="25400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21" name="Freeform 220"/>
          <p:cNvSpPr/>
          <p:nvPr/>
        </p:nvSpPr>
        <p:spPr bwMode="auto">
          <a:xfrm>
            <a:off x="1414463" y="3673872"/>
            <a:ext cx="2540793" cy="426641"/>
          </a:xfrm>
          <a:custGeom>
            <a:avLst/>
            <a:gdLst>
              <a:gd name="connsiteX0" fmla="*/ 0 w 2540793"/>
              <a:gd name="connsiteY0" fmla="*/ 426641 h 426641"/>
              <a:gd name="connsiteX1" fmla="*/ 57150 w 2540793"/>
              <a:gd name="connsiteY1" fmla="*/ 395684 h 426641"/>
              <a:gd name="connsiteX2" fmla="*/ 88106 w 2540793"/>
              <a:gd name="connsiteY2" fmla="*/ 395684 h 426641"/>
              <a:gd name="connsiteX3" fmla="*/ 123825 w 2540793"/>
              <a:gd name="connsiteY3" fmla="*/ 383778 h 426641"/>
              <a:gd name="connsiteX4" fmla="*/ 142875 w 2540793"/>
              <a:gd name="connsiteY4" fmla="*/ 374253 h 426641"/>
              <a:gd name="connsiteX5" fmla="*/ 169068 w 2540793"/>
              <a:gd name="connsiteY5" fmla="*/ 371872 h 426641"/>
              <a:gd name="connsiteX6" fmla="*/ 190500 w 2540793"/>
              <a:gd name="connsiteY6" fmla="*/ 362347 h 426641"/>
              <a:gd name="connsiteX7" fmla="*/ 214312 w 2540793"/>
              <a:gd name="connsiteY7" fmla="*/ 355203 h 426641"/>
              <a:gd name="connsiteX8" fmla="*/ 226218 w 2540793"/>
              <a:gd name="connsiteY8" fmla="*/ 348059 h 426641"/>
              <a:gd name="connsiteX9" fmla="*/ 247650 w 2540793"/>
              <a:gd name="connsiteY9" fmla="*/ 343297 h 426641"/>
              <a:gd name="connsiteX10" fmla="*/ 273843 w 2540793"/>
              <a:gd name="connsiteY10" fmla="*/ 343297 h 426641"/>
              <a:gd name="connsiteX11" fmla="*/ 292893 w 2540793"/>
              <a:gd name="connsiteY11" fmla="*/ 340916 h 426641"/>
              <a:gd name="connsiteX12" fmla="*/ 314325 w 2540793"/>
              <a:gd name="connsiteY12" fmla="*/ 333772 h 426641"/>
              <a:gd name="connsiteX13" fmla="*/ 323850 w 2540793"/>
              <a:gd name="connsiteY13" fmla="*/ 326628 h 426641"/>
              <a:gd name="connsiteX14" fmla="*/ 347662 w 2540793"/>
              <a:gd name="connsiteY14" fmla="*/ 326628 h 426641"/>
              <a:gd name="connsiteX15" fmla="*/ 364331 w 2540793"/>
              <a:gd name="connsiteY15" fmla="*/ 324247 h 426641"/>
              <a:gd name="connsiteX16" fmla="*/ 381000 w 2540793"/>
              <a:gd name="connsiteY16" fmla="*/ 317103 h 426641"/>
              <a:gd name="connsiteX17" fmla="*/ 390525 w 2540793"/>
              <a:gd name="connsiteY17" fmla="*/ 309959 h 426641"/>
              <a:gd name="connsiteX18" fmla="*/ 407193 w 2540793"/>
              <a:gd name="connsiteY18" fmla="*/ 307578 h 426641"/>
              <a:gd name="connsiteX19" fmla="*/ 435768 w 2540793"/>
              <a:gd name="connsiteY19" fmla="*/ 302816 h 426641"/>
              <a:gd name="connsiteX20" fmla="*/ 457200 w 2540793"/>
              <a:gd name="connsiteY20" fmla="*/ 300434 h 426641"/>
              <a:gd name="connsiteX21" fmla="*/ 473868 w 2540793"/>
              <a:gd name="connsiteY21" fmla="*/ 298053 h 426641"/>
              <a:gd name="connsiteX22" fmla="*/ 497681 w 2540793"/>
              <a:gd name="connsiteY22" fmla="*/ 293291 h 426641"/>
              <a:gd name="connsiteX23" fmla="*/ 516731 w 2540793"/>
              <a:gd name="connsiteY23" fmla="*/ 288528 h 426641"/>
              <a:gd name="connsiteX24" fmla="*/ 538162 w 2540793"/>
              <a:gd name="connsiteY24" fmla="*/ 286147 h 426641"/>
              <a:gd name="connsiteX25" fmla="*/ 559593 w 2540793"/>
              <a:gd name="connsiteY25" fmla="*/ 276622 h 426641"/>
              <a:gd name="connsiteX26" fmla="*/ 585787 w 2540793"/>
              <a:gd name="connsiteY26" fmla="*/ 274241 h 426641"/>
              <a:gd name="connsiteX27" fmla="*/ 614362 w 2540793"/>
              <a:gd name="connsiteY27" fmla="*/ 267097 h 426641"/>
              <a:gd name="connsiteX28" fmla="*/ 631031 w 2540793"/>
              <a:gd name="connsiteY28" fmla="*/ 257572 h 426641"/>
              <a:gd name="connsiteX29" fmla="*/ 647700 w 2540793"/>
              <a:gd name="connsiteY29" fmla="*/ 255191 h 426641"/>
              <a:gd name="connsiteX30" fmla="*/ 671512 w 2540793"/>
              <a:gd name="connsiteY30" fmla="*/ 250428 h 426641"/>
              <a:gd name="connsiteX31" fmla="*/ 685800 w 2540793"/>
              <a:gd name="connsiteY31" fmla="*/ 243284 h 426641"/>
              <a:gd name="connsiteX32" fmla="*/ 711993 w 2540793"/>
              <a:gd name="connsiteY32" fmla="*/ 238522 h 426641"/>
              <a:gd name="connsiteX33" fmla="*/ 740568 w 2540793"/>
              <a:gd name="connsiteY33" fmla="*/ 226616 h 426641"/>
              <a:gd name="connsiteX34" fmla="*/ 769143 w 2540793"/>
              <a:gd name="connsiteY34" fmla="*/ 217091 h 426641"/>
              <a:gd name="connsiteX35" fmla="*/ 790575 w 2540793"/>
              <a:gd name="connsiteY35" fmla="*/ 209947 h 426641"/>
              <a:gd name="connsiteX36" fmla="*/ 814387 w 2540793"/>
              <a:gd name="connsiteY36" fmla="*/ 209947 h 426641"/>
              <a:gd name="connsiteX37" fmla="*/ 833437 w 2540793"/>
              <a:gd name="connsiteY37" fmla="*/ 209947 h 426641"/>
              <a:gd name="connsiteX38" fmla="*/ 859631 w 2540793"/>
              <a:gd name="connsiteY38" fmla="*/ 195659 h 426641"/>
              <a:gd name="connsiteX39" fmla="*/ 878681 w 2540793"/>
              <a:gd name="connsiteY39" fmla="*/ 188516 h 426641"/>
              <a:gd name="connsiteX40" fmla="*/ 892968 w 2540793"/>
              <a:gd name="connsiteY40" fmla="*/ 186134 h 426641"/>
              <a:gd name="connsiteX41" fmla="*/ 921543 w 2540793"/>
              <a:gd name="connsiteY41" fmla="*/ 186134 h 426641"/>
              <a:gd name="connsiteX42" fmla="*/ 938212 w 2540793"/>
              <a:gd name="connsiteY42" fmla="*/ 174228 h 426641"/>
              <a:gd name="connsiteX43" fmla="*/ 959643 w 2540793"/>
              <a:gd name="connsiteY43" fmla="*/ 176609 h 426641"/>
              <a:gd name="connsiteX44" fmla="*/ 997743 w 2540793"/>
              <a:gd name="connsiteY44" fmla="*/ 174228 h 426641"/>
              <a:gd name="connsiteX45" fmla="*/ 1028700 w 2540793"/>
              <a:gd name="connsiteY45" fmla="*/ 174228 h 426641"/>
              <a:gd name="connsiteX46" fmla="*/ 1057275 w 2540793"/>
              <a:gd name="connsiteY46" fmla="*/ 174228 h 426641"/>
              <a:gd name="connsiteX47" fmla="*/ 1066800 w 2540793"/>
              <a:gd name="connsiteY47" fmla="*/ 164703 h 426641"/>
              <a:gd name="connsiteX48" fmla="*/ 1088231 w 2540793"/>
              <a:gd name="connsiteY48" fmla="*/ 162322 h 426641"/>
              <a:gd name="connsiteX49" fmla="*/ 1135856 w 2540793"/>
              <a:gd name="connsiteY49" fmla="*/ 162322 h 426641"/>
              <a:gd name="connsiteX50" fmla="*/ 1159668 w 2540793"/>
              <a:gd name="connsiteY50" fmla="*/ 162322 h 426641"/>
              <a:gd name="connsiteX51" fmla="*/ 1173956 w 2540793"/>
              <a:gd name="connsiteY51" fmla="*/ 164703 h 426641"/>
              <a:gd name="connsiteX52" fmla="*/ 1200150 w 2540793"/>
              <a:gd name="connsiteY52" fmla="*/ 162322 h 426641"/>
              <a:gd name="connsiteX53" fmla="*/ 1214437 w 2540793"/>
              <a:gd name="connsiteY53" fmla="*/ 152797 h 426641"/>
              <a:gd name="connsiteX54" fmla="*/ 1235868 w 2540793"/>
              <a:gd name="connsiteY54" fmla="*/ 155178 h 426641"/>
              <a:gd name="connsiteX55" fmla="*/ 1252537 w 2540793"/>
              <a:gd name="connsiteY55" fmla="*/ 152797 h 426641"/>
              <a:gd name="connsiteX56" fmla="*/ 1273968 w 2540793"/>
              <a:gd name="connsiteY56" fmla="*/ 152797 h 426641"/>
              <a:gd name="connsiteX57" fmla="*/ 1309687 w 2540793"/>
              <a:gd name="connsiteY57" fmla="*/ 159941 h 426641"/>
              <a:gd name="connsiteX58" fmla="*/ 1326356 w 2540793"/>
              <a:gd name="connsiteY58" fmla="*/ 155178 h 426641"/>
              <a:gd name="connsiteX59" fmla="*/ 1345406 w 2540793"/>
              <a:gd name="connsiteY59" fmla="*/ 155178 h 426641"/>
              <a:gd name="connsiteX60" fmla="*/ 1364456 w 2540793"/>
              <a:gd name="connsiteY60" fmla="*/ 155178 h 426641"/>
              <a:gd name="connsiteX61" fmla="*/ 1385887 w 2540793"/>
              <a:gd name="connsiteY61" fmla="*/ 152797 h 426641"/>
              <a:gd name="connsiteX62" fmla="*/ 1393031 w 2540793"/>
              <a:gd name="connsiteY62" fmla="*/ 148034 h 426641"/>
              <a:gd name="connsiteX63" fmla="*/ 1409700 w 2540793"/>
              <a:gd name="connsiteY63" fmla="*/ 143272 h 426641"/>
              <a:gd name="connsiteX64" fmla="*/ 1414462 w 2540793"/>
              <a:gd name="connsiteY64" fmla="*/ 136128 h 426641"/>
              <a:gd name="connsiteX65" fmla="*/ 1443037 w 2540793"/>
              <a:gd name="connsiteY65" fmla="*/ 136128 h 426641"/>
              <a:gd name="connsiteX66" fmla="*/ 1466850 w 2540793"/>
              <a:gd name="connsiteY66" fmla="*/ 128984 h 426641"/>
              <a:gd name="connsiteX67" fmla="*/ 1488281 w 2540793"/>
              <a:gd name="connsiteY67" fmla="*/ 128984 h 426641"/>
              <a:gd name="connsiteX68" fmla="*/ 1500187 w 2540793"/>
              <a:gd name="connsiteY68" fmla="*/ 128984 h 426641"/>
              <a:gd name="connsiteX69" fmla="*/ 1554956 w 2540793"/>
              <a:gd name="connsiteY69" fmla="*/ 126603 h 426641"/>
              <a:gd name="connsiteX70" fmla="*/ 1583531 w 2540793"/>
              <a:gd name="connsiteY70" fmla="*/ 126603 h 426641"/>
              <a:gd name="connsiteX71" fmla="*/ 1600200 w 2540793"/>
              <a:gd name="connsiteY71" fmla="*/ 119459 h 426641"/>
              <a:gd name="connsiteX72" fmla="*/ 1609725 w 2540793"/>
              <a:gd name="connsiteY72" fmla="*/ 117078 h 426641"/>
              <a:gd name="connsiteX73" fmla="*/ 1631156 w 2540793"/>
              <a:gd name="connsiteY73" fmla="*/ 114697 h 426641"/>
              <a:gd name="connsiteX74" fmla="*/ 1650206 w 2540793"/>
              <a:gd name="connsiteY74" fmla="*/ 107553 h 426641"/>
              <a:gd name="connsiteX75" fmla="*/ 1669256 w 2540793"/>
              <a:gd name="connsiteY75" fmla="*/ 107553 h 426641"/>
              <a:gd name="connsiteX76" fmla="*/ 1704975 w 2540793"/>
              <a:gd name="connsiteY76" fmla="*/ 107553 h 426641"/>
              <a:gd name="connsiteX77" fmla="*/ 1740693 w 2540793"/>
              <a:gd name="connsiteY77" fmla="*/ 107553 h 426641"/>
              <a:gd name="connsiteX78" fmla="*/ 1776412 w 2540793"/>
              <a:gd name="connsiteY78" fmla="*/ 107553 h 426641"/>
              <a:gd name="connsiteX79" fmla="*/ 1807368 w 2540793"/>
              <a:gd name="connsiteY79" fmla="*/ 105172 h 426641"/>
              <a:gd name="connsiteX80" fmla="*/ 1816893 w 2540793"/>
              <a:gd name="connsiteY80" fmla="*/ 98028 h 426641"/>
              <a:gd name="connsiteX81" fmla="*/ 1826418 w 2540793"/>
              <a:gd name="connsiteY81" fmla="*/ 95647 h 426641"/>
              <a:gd name="connsiteX82" fmla="*/ 1859756 w 2540793"/>
              <a:gd name="connsiteY82" fmla="*/ 93266 h 426641"/>
              <a:gd name="connsiteX83" fmla="*/ 1876425 w 2540793"/>
              <a:gd name="connsiteY83" fmla="*/ 88503 h 426641"/>
              <a:gd name="connsiteX84" fmla="*/ 1893093 w 2540793"/>
              <a:gd name="connsiteY84" fmla="*/ 88503 h 426641"/>
              <a:gd name="connsiteX85" fmla="*/ 1926431 w 2540793"/>
              <a:gd name="connsiteY85" fmla="*/ 86122 h 426641"/>
              <a:gd name="connsiteX86" fmla="*/ 1945481 w 2540793"/>
              <a:gd name="connsiteY86" fmla="*/ 86122 h 426641"/>
              <a:gd name="connsiteX87" fmla="*/ 1988343 w 2540793"/>
              <a:gd name="connsiteY87" fmla="*/ 88503 h 426641"/>
              <a:gd name="connsiteX88" fmla="*/ 2007393 w 2540793"/>
              <a:gd name="connsiteY88" fmla="*/ 88503 h 426641"/>
              <a:gd name="connsiteX89" fmla="*/ 2028825 w 2540793"/>
              <a:gd name="connsiteY89" fmla="*/ 83741 h 426641"/>
              <a:gd name="connsiteX90" fmla="*/ 2043112 w 2540793"/>
              <a:gd name="connsiteY90" fmla="*/ 76597 h 426641"/>
              <a:gd name="connsiteX91" fmla="*/ 2055018 w 2540793"/>
              <a:gd name="connsiteY91" fmla="*/ 71834 h 426641"/>
              <a:gd name="connsiteX92" fmla="*/ 2085975 w 2540793"/>
              <a:gd name="connsiteY92" fmla="*/ 62309 h 426641"/>
              <a:gd name="connsiteX93" fmla="*/ 2121693 w 2540793"/>
              <a:gd name="connsiteY93" fmla="*/ 62309 h 426641"/>
              <a:gd name="connsiteX94" fmla="*/ 2147887 w 2540793"/>
              <a:gd name="connsiteY94" fmla="*/ 62309 h 426641"/>
              <a:gd name="connsiteX95" fmla="*/ 2164556 w 2540793"/>
              <a:gd name="connsiteY95" fmla="*/ 59928 h 426641"/>
              <a:gd name="connsiteX96" fmla="*/ 2178843 w 2540793"/>
              <a:gd name="connsiteY96" fmla="*/ 55166 h 426641"/>
              <a:gd name="connsiteX97" fmla="*/ 2214562 w 2540793"/>
              <a:gd name="connsiteY97" fmla="*/ 55166 h 426641"/>
              <a:gd name="connsiteX98" fmla="*/ 2257425 w 2540793"/>
              <a:gd name="connsiteY98" fmla="*/ 52784 h 426641"/>
              <a:gd name="connsiteX99" fmla="*/ 2269331 w 2540793"/>
              <a:gd name="connsiteY99" fmla="*/ 36116 h 426641"/>
              <a:gd name="connsiteX100" fmla="*/ 2314575 w 2540793"/>
              <a:gd name="connsiteY100" fmla="*/ 33734 h 426641"/>
              <a:gd name="connsiteX101" fmla="*/ 2352675 w 2540793"/>
              <a:gd name="connsiteY101" fmla="*/ 26591 h 426641"/>
              <a:gd name="connsiteX102" fmla="*/ 2378868 w 2540793"/>
              <a:gd name="connsiteY102" fmla="*/ 24209 h 426641"/>
              <a:gd name="connsiteX103" fmla="*/ 2409825 w 2540793"/>
              <a:gd name="connsiteY103" fmla="*/ 9922 h 426641"/>
              <a:gd name="connsiteX104" fmla="*/ 2438400 w 2540793"/>
              <a:gd name="connsiteY104" fmla="*/ 9922 h 426641"/>
              <a:gd name="connsiteX105" fmla="*/ 2464593 w 2540793"/>
              <a:gd name="connsiteY105" fmla="*/ 5159 h 426641"/>
              <a:gd name="connsiteX106" fmla="*/ 2486025 w 2540793"/>
              <a:gd name="connsiteY106" fmla="*/ 2778 h 426641"/>
              <a:gd name="connsiteX107" fmla="*/ 2509837 w 2540793"/>
              <a:gd name="connsiteY107" fmla="*/ 397 h 426641"/>
              <a:gd name="connsiteX108" fmla="*/ 2528887 w 2540793"/>
              <a:gd name="connsiteY108" fmla="*/ 397 h 426641"/>
              <a:gd name="connsiteX109" fmla="*/ 2540793 w 2540793"/>
              <a:gd name="connsiteY109" fmla="*/ 397 h 426641"/>
              <a:gd name="connsiteX110" fmla="*/ 2540793 w 2540793"/>
              <a:gd name="connsiteY110" fmla="*/ 397 h 42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540793" h="426641">
                <a:moveTo>
                  <a:pt x="0" y="426641"/>
                </a:moveTo>
                <a:cubicBezTo>
                  <a:pt x="21233" y="413742"/>
                  <a:pt x="42466" y="400844"/>
                  <a:pt x="57150" y="395684"/>
                </a:cubicBezTo>
                <a:cubicBezTo>
                  <a:pt x="71834" y="390524"/>
                  <a:pt x="76994" y="397668"/>
                  <a:pt x="88106" y="395684"/>
                </a:cubicBezTo>
                <a:cubicBezTo>
                  <a:pt x="99219" y="393700"/>
                  <a:pt x="114697" y="387350"/>
                  <a:pt x="123825" y="383778"/>
                </a:cubicBezTo>
                <a:cubicBezTo>
                  <a:pt x="132953" y="380206"/>
                  <a:pt x="135335" y="376237"/>
                  <a:pt x="142875" y="374253"/>
                </a:cubicBezTo>
                <a:cubicBezTo>
                  <a:pt x="150416" y="372269"/>
                  <a:pt x="161131" y="373856"/>
                  <a:pt x="169068" y="371872"/>
                </a:cubicBezTo>
                <a:cubicBezTo>
                  <a:pt x="177005" y="369888"/>
                  <a:pt x="182959" y="365125"/>
                  <a:pt x="190500" y="362347"/>
                </a:cubicBezTo>
                <a:cubicBezTo>
                  <a:pt x="198041" y="359569"/>
                  <a:pt x="208359" y="357584"/>
                  <a:pt x="214312" y="355203"/>
                </a:cubicBezTo>
                <a:cubicBezTo>
                  <a:pt x="220265" y="352822"/>
                  <a:pt x="220662" y="350043"/>
                  <a:pt x="226218" y="348059"/>
                </a:cubicBezTo>
                <a:cubicBezTo>
                  <a:pt x="231774" y="346075"/>
                  <a:pt x="239713" y="344091"/>
                  <a:pt x="247650" y="343297"/>
                </a:cubicBezTo>
                <a:cubicBezTo>
                  <a:pt x="255587" y="342503"/>
                  <a:pt x="266303" y="343694"/>
                  <a:pt x="273843" y="343297"/>
                </a:cubicBezTo>
                <a:cubicBezTo>
                  <a:pt x="281383" y="342900"/>
                  <a:pt x="286146" y="342504"/>
                  <a:pt x="292893" y="340916"/>
                </a:cubicBezTo>
                <a:cubicBezTo>
                  <a:pt x="299640" y="339329"/>
                  <a:pt x="309166" y="336153"/>
                  <a:pt x="314325" y="333772"/>
                </a:cubicBezTo>
                <a:cubicBezTo>
                  <a:pt x="319484" y="331391"/>
                  <a:pt x="318294" y="327819"/>
                  <a:pt x="323850" y="326628"/>
                </a:cubicBezTo>
                <a:cubicBezTo>
                  <a:pt x="329406" y="325437"/>
                  <a:pt x="340915" y="327025"/>
                  <a:pt x="347662" y="326628"/>
                </a:cubicBezTo>
                <a:cubicBezTo>
                  <a:pt x="354409" y="326231"/>
                  <a:pt x="358775" y="325834"/>
                  <a:pt x="364331" y="324247"/>
                </a:cubicBezTo>
                <a:cubicBezTo>
                  <a:pt x="369887" y="322660"/>
                  <a:pt x="376634" y="319484"/>
                  <a:pt x="381000" y="317103"/>
                </a:cubicBezTo>
                <a:cubicBezTo>
                  <a:pt x="385366" y="314722"/>
                  <a:pt x="386160" y="311546"/>
                  <a:pt x="390525" y="309959"/>
                </a:cubicBezTo>
                <a:cubicBezTo>
                  <a:pt x="394890" y="308372"/>
                  <a:pt x="407193" y="307578"/>
                  <a:pt x="407193" y="307578"/>
                </a:cubicBezTo>
                <a:lnTo>
                  <a:pt x="435768" y="302816"/>
                </a:lnTo>
                <a:cubicBezTo>
                  <a:pt x="444102" y="301625"/>
                  <a:pt x="450850" y="301228"/>
                  <a:pt x="457200" y="300434"/>
                </a:cubicBezTo>
                <a:cubicBezTo>
                  <a:pt x="463550" y="299640"/>
                  <a:pt x="467121" y="299244"/>
                  <a:pt x="473868" y="298053"/>
                </a:cubicBezTo>
                <a:cubicBezTo>
                  <a:pt x="480615" y="296863"/>
                  <a:pt x="490537" y="294879"/>
                  <a:pt x="497681" y="293291"/>
                </a:cubicBezTo>
                <a:cubicBezTo>
                  <a:pt x="504825" y="291704"/>
                  <a:pt x="509984" y="289719"/>
                  <a:pt x="516731" y="288528"/>
                </a:cubicBezTo>
                <a:cubicBezTo>
                  <a:pt x="523478" y="287337"/>
                  <a:pt x="531018" y="288131"/>
                  <a:pt x="538162" y="286147"/>
                </a:cubicBezTo>
                <a:cubicBezTo>
                  <a:pt x="545306" y="284163"/>
                  <a:pt x="551656" y="278606"/>
                  <a:pt x="559593" y="276622"/>
                </a:cubicBezTo>
                <a:cubicBezTo>
                  <a:pt x="567530" y="274638"/>
                  <a:pt x="576659" y="275829"/>
                  <a:pt x="585787" y="274241"/>
                </a:cubicBezTo>
                <a:cubicBezTo>
                  <a:pt x="594915" y="272654"/>
                  <a:pt x="606821" y="269875"/>
                  <a:pt x="614362" y="267097"/>
                </a:cubicBezTo>
                <a:cubicBezTo>
                  <a:pt x="621903" y="264319"/>
                  <a:pt x="625475" y="259556"/>
                  <a:pt x="631031" y="257572"/>
                </a:cubicBezTo>
                <a:cubicBezTo>
                  <a:pt x="636587" y="255588"/>
                  <a:pt x="640953" y="256382"/>
                  <a:pt x="647700" y="255191"/>
                </a:cubicBezTo>
                <a:cubicBezTo>
                  <a:pt x="654447" y="254000"/>
                  <a:pt x="665162" y="252413"/>
                  <a:pt x="671512" y="250428"/>
                </a:cubicBezTo>
                <a:cubicBezTo>
                  <a:pt x="677862" y="248444"/>
                  <a:pt x="679053" y="245268"/>
                  <a:pt x="685800" y="243284"/>
                </a:cubicBezTo>
                <a:cubicBezTo>
                  <a:pt x="692547" y="241300"/>
                  <a:pt x="702865" y="241300"/>
                  <a:pt x="711993" y="238522"/>
                </a:cubicBezTo>
                <a:cubicBezTo>
                  <a:pt x="721121" y="235744"/>
                  <a:pt x="731043" y="230188"/>
                  <a:pt x="740568" y="226616"/>
                </a:cubicBezTo>
                <a:cubicBezTo>
                  <a:pt x="750093" y="223044"/>
                  <a:pt x="769143" y="217091"/>
                  <a:pt x="769143" y="217091"/>
                </a:cubicBezTo>
                <a:cubicBezTo>
                  <a:pt x="777478" y="214313"/>
                  <a:pt x="783034" y="211138"/>
                  <a:pt x="790575" y="209947"/>
                </a:cubicBezTo>
                <a:cubicBezTo>
                  <a:pt x="798116" y="208756"/>
                  <a:pt x="814387" y="209947"/>
                  <a:pt x="814387" y="209947"/>
                </a:cubicBezTo>
                <a:cubicBezTo>
                  <a:pt x="821531" y="209947"/>
                  <a:pt x="825896" y="212328"/>
                  <a:pt x="833437" y="209947"/>
                </a:cubicBezTo>
                <a:cubicBezTo>
                  <a:pt x="840978" y="207566"/>
                  <a:pt x="852090" y="199231"/>
                  <a:pt x="859631" y="195659"/>
                </a:cubicBezTo>
                <a:cubicBezTo>
                  <a:pt x="867172" y="192087"/>
                  <a:pt x="873125" y="190103"/>
                  <a:pt x="878681" y="188516"/>
                </a:cubicBezTo>
                <a:cubicBezTo>
                  <a:pt x="884237" y="186929"/>
                  <a:pt x="885824" y="186531"/>
                  <a:pt x="892968" y="186134"/>
                </a:cubicBezTo>
                <a:cubicBezTo>
                  <a:pt x="900112" y="185737"/>
                  <a:pt x="914002" y="188118"/>
                  <a:pt x="921543" y="186134"/>
                </a:cubicBezTo>
                <a:cubicBezTo>
                  <a:pt x="929084" y="184150"/>
                  <a:pt x="931862" y="175816"/>
                  <a:pt x="938212" y="174228"/>
                </a:cubicBezTo>
                <a:cubicBezTo>
                  <a:pt x="944562" y="172641"/>
                  <a:pt x="949721" y="176609"/>
                  <a:pt x="959643" y="176609"/>
                </a:cubicBezTo>
                <a:cubicBezTo>
                  <a:pt x="969565" y="176609"/>
                  <a:pt x="986234" y="174625"/>
                  <a:pt x="997743" y="174228"/>
                </a:cubicBezTo>
                <a:cubicBezTo>
                  <a:pt x="1009252" y="173831"/>
                  <a:pt x="1028700" y="174228"/>
                  <a:pt x="1028700" y="174228"/>
                </a:cubicBezTo>
                <a:cubicBezTo>
                  <a:pt x="1038622" y="174228"/>
                  <a:pt x="1050925" y="175816"/>
                  <a:pt x="1057275" y="174228"/>
                </a:cubicBezTo>
                <a:cubicBezTo>
                  <a:pt x="1063625" y="172641"/>
                  <a:pt x="1061641" y="166687"/>
                  <a:pt x="1066800" y="164703"/>
                </a:cubicBezTo>
                <a:cubicBezTo>
                  <a:pt x="1071959" y="162719"/>
                  <a:pt x="1076722" y="162719"/>
                  <a:pt x="1088231" y="162322"/>
                </a:cubicBezTo>
                <a:cubicBezTo>
                  <a:pt x="1099740" y="161925"/>
                  <a:pt x="1135856" y="162322"/>
                  <a:pt x="1135856" y="162322"/>
                </a:cubicBezTo>
                <a:cubicBezTo>
                  <a:pt x="1147762" y="162322"/>
                  <a:pt x="1153318" y="161925"/>
                  <a:pt x="1159668" y="162322"/>
                </a:cubicBezTo>
                <a:cubicBezTo>
                  <a:pt x="1166018" y="162719"/>
                  <a:pt x="1167209" y="164703"/>
                  <a:pt x="1173956" y="164703"/>
                </a:cubicBezTo>
                <a:cubicBezTo>
                  <a:pt x="1180703" y="164703"/>
                  <a:pt x="1193403" y="164306"/>
                  <a:pt x="1200150" y="162322"/>
                </a:cubicBezTo>
                <a:cubicBezTo>
                  <a:pt x="1206897" y="160338"/>
                  <a:pt x="1208484" y="153988"/>
                  <a:pt x="1214437" y="152797"/>
                </a:cubicBezTo>
                <a:cubicBezTo>
                  <a:pt x="1220390" y="151606"/>
                  <a:pt x="1229518" y="155178"/>
                  <a:pt x="1235868" y="155178"/>
                </a:cubicBezTo>
                <a:cubicBezTo>
                  <a:pt x="1242218" y="155178"/>
                  <a:pt x="1246187" y="153194"/>
                  <a:pt x="1252537" y="152797"/>
                </a:cubicBezTo>
                <a:cubicBezTo>
                  <a:pt x="1258887" y="152400"/>
                  <a:pt x="1264443" y="151606"/>
                  <a:pt x="1273968" y="152797"/>
                </a:cubicBezTo>
                <a:cubicBezTo>
                  <a:pt x="1283493" y="153988"/>
                  <a:pt x="1300956" y="159544"/>
                  <a:pt x="1309687" y="159941"/>
                </a:cubicBezTo>
                <a:cubicBezTo>
                  <a:pt x="1318418" y="160338"/>
                  <a:pt x="1320403" y="155972"/>
                  <a:pt x="1326356" y="155178"/>
                </a:cubicBezTo>
                <a:cubicBezTo>
                  <a:pt x="1332309" y="154384"/>
                  <a:pt x="1345406" y="155178"/>
                  <a:pt x="1345406" y="155178"/>
                </a:cubicBezTo>
                <a:cubicBezTo>
                  <a:pt x="1351756" y="155178"/>
                  <a:pt x="1357709" y="155575"/>
                  <a:pt x="1364456" y="155178"/>
                </a:cubicBezTo>
                <a:cubicBezTo>
                  <a:pt x="1371203" y="154781"/>
                  <a:pt x="1381125" y="153988"/>
                  <a:pt x="1385887" y="152797"/>
                </a:cubicBezTo>
                <a:cubicBezTo>
                  <a:pt x="1390649" y="151606"/>
                  <a:pt x="1389062" y="149622"/>
                  <a:pt x="1393031" y="148034"/>
                </a:cubicBezTo>
                <a:cubicBezTo>
                  <a:pt x="1397000" y="146447"/>
                  <a:pt x="1406128" y="145256"/>
                  <a:pt x="1409700" y="143272"/>
                </a:cubicBezTo>
                <a:cubicBezTo>
                  <a:pt x="1413272" y="141288"/>
                  <a:pt x="1408906" y="137319"/>
                  <a:pt x="1414462" y="136128"/>
                </a:cubicBezTo>
                <a:cubicBezTo>
                  <a:pt x="1420018" y="134937"/>
                  <a:pt x="1434306" y="137319"/>
                  <a:pt x="1443037" y="136128"/>
                </a:cubicBezTo>
                <a:cubicBezTo>
                  <a:pt x="1451768" y="134937"/>
                  <a:pt x="1459309" y="130175"/>
                  <a:pt x="1466850" y="128984"/>
                </a:cubicBezTo>
                <a:cubicBezTo>
                  <a:pt x="1474391" y="127793"/>
                  <a:pt x="1488281" y="128984"/>
                  <a:pt x="1488281" y="128984"/>
                </a:cubicBezTo>
                <a:lnTo>
                  <a:pt x="1500187" y="128984"/>
                </a:lnTo>
                <a:lnTo>
                  <a:pt x="1554956" y="126603"/>
                </a:lnTo>
                <a:cubicBezTo>
                  <a:pt x="1568847" y="126206"/>
                  <a:pt x="1575990" y="127794"/>
                  <a:pt x="1583531" y="126603"/>
                </a:cubicBezTo>
                <a:cubicBezTo>
                  <a:pt x="1591072" y="125412"/>
                  <a:pt x="1595834" y="121046"/>
                  <a:pt x="1600200" y="119459"/>
                </a:cubicBezTo>
                <a:cubicBezTo>
                  <a:pt x="1604566" y="117872"/>
                  <a:pt x="1604566" y="117872"/>
                  <a:pt x="1609725" y="117078"/>
                </a:cubicBezTo>
                <a:cubicBezTo>
                  <a:pt x="1614884" y="116284"/>
                  <a:pt x="1624409" y="116285"/>
                  <a:pt x="1631156" y="114697"/>
                </a:cubicBezTo>
                <a:cubicBezTo>
                  <a:pt x="1637903" y="113110"/>
                  <a:pt x="1643856" y="108744"/>
                  <a:pt x="1650206" y="107553"/>
                </a:cubicBezTo>
                <a:cubicBezTo>
                  <a:pt x="1656556" y="106362"/>
                  <a:pt x="1669256" y="107553"/>
                  <a:pt x="1669256" y="107553"/>
                </a:cubicBezTo>
                <a:lnTo>
                  <a:pt x="1704975" y="107553"/>
                </a:lnTo>
                <a:lnTo>
                  <a:pt x="1740693" y="107553"/>
                </a:lnTo>
                <a:cubicBezTo>
                  <a:pt x="1752599" y="107553"/>
                  <a:pt x="1765300" y="107950"/>
                  <a:pt x="1776412" y="107553"/>
                </a:cubicBezTo>
                <a:cubicBezTo>
                  <a:pt x="1787524" y="107156"/>
                  <a:pt x="1800621" y="106760"/>
                  <a:pt x="1807368" y="105172"/>
                </a:cubicBezTo>
                <a:cubicBezTo>
                  <a:pt x="1814115" y="103585"/>
                  <a:pt x="1813718" y="99615"/>
                  <a:pt x="1816893" y="98028"/>
                </a:cubicBezTo>
                <a:cubicBezTo>
                  <a:pt x="1820068" y="96441"/>
                  <a:pt x="1819274" y="96441"/>
                  <a:pt x="1826418" y="95647"/>
                </a:cubicBezTo>
                <a:cubicBezTo>
                  <a:pt x="1833562" y="94853"/>
                  <a:pt x="1851422" y="94457"/>
                  <a:pt x="1859756" y="93266"/>
                </a:cubicBezTo>
                <a:cubicBezTo>
                  <a:pt x="1868090" y="92075"/>
                  <a:pt x="1870869" y="89297"/>
                  <a:pt x="1876425" y="88503"/>
                </a:cubicBezTo>
                <a:cubicBezTo>
                  <a:pt x="1881981" y="87709"/>
                  <a:pt x="1884759" y="88900"/>
                  <a:pt x="1893093" y="88503"/>
                </a:cubicBezTo>
                <a:cubicBezTo>
                  <a:pt x="1901427" y="88106"/>
                  <a:pt x="1917700" y="86519"/>
                  <a:pt x="1926431" y="86122"/>
                </a:cubicBezTo>
                <a:cubicBezTo>
                  <a:pt x="1935162" y="85725"/>
                  <a:pt x="1935162" y="85725"/>
                  <a:pt x="1945481" y="86122"/>
                </a:cubicBezTo>
                <a:cubicBezTo>
                  <a:pt x="1955800" y="86519"/>
                  <a:pt x="1978024" y="88106"/>
                  <a:pt x="1988343" y="88503"/>
                </a:cubicBezTo>
                <a:cubicBezTo>
                  <a:pt x="1998662" y="88900"/>
                  <a:pt x="2000646" y="89297"/>
                  <a:pt x="2007393" y="88503"/>
                </a:cubicBezTo>
                <a:cubicBezTo>
                  <a:pt x="2014140" y="87709"/>
                  <a:pt x="2022872" y="85725"/>
                  <a:pt x="2028825" y="83741"/>
                </a:cubicBezTo>
                <a:cubicBezTo>
                  <a:pt x="2034778" y="81757"/>
                  <a:pt x="2038747" y="78581"/>
                  <a:pt x="2043112" y="76597"/>
                </a:cubicBezTo>
                <a:cubicBezTo>
                  <a:pt x="2047477" y="74613"/>
                  <a:pt x="2047874" y="74215"/>
                  <a:pt x="2055018" y="71834"/>
                </a:cubicBezTo>
                <a:cubicBezTo>
                  <a:pt x="2062162" y="69453"/>
                  <a:pt x="2074863" y="63896"/>
                  <a:pt x="2085975" y="62309"/>
                </a:cubicBezTo>
                <a:cubicBezTo>
                  <a:pt x="2097087" y="60722"/>
                  <a:pt x="2121693" y="62309"/>
                  <a:pt x="2121693" y="62309"/>
                </a:cubicBezTo>
                <a:cubicBezTo>
                  <a:pt x="2132012" y="62309"/>
                  <a:pt x="2140743" y="62706"/>
                  <a:pt x="2147887" y="62309"/>
                </a:cubicBezTo>
                <a:cubicBezTo>
                  <a:pt x="2155031" y="61912"/>
                  <a:pt x="2159397" y="61118"/>
                  <a:pt x="2164556" y="59928"/>
                </a:cubicBezTo>
                <a:cubicBezTo>
                  <a:pt x="2169715" y="58738"/>
                  <a:pt x="2170509" y="55960"/>
                  <a:pt x="2178843" y="55166"/>
                </a:cubicBezTo>
                <a:cubicBezTo>
                  <a:pt x="2187177" y="54372"/>
                  <a:pt x="2201465" y="55563"/>
                  <a:pt x="2214562" y="55166"/>
                </a:cubicBezTo>
                <a:cubicBezTo>
                  <a:pt x="2227659" y="54769"/>
                  <a:pt x="2248297" y="55959"/>
                  <a:pt x="2257425" y="52784"/>
                </a:cubicBezTo>
                <a:cubicBezTo>
                  <a:pt x="2266553" y="49609"/>
                  <a:pt x="2259806" y="39291"/>
                  <a:pt x="2269331" y="36116"/>
                </a:cubicBezTo>
                <a:cubicBezTo>
                  <a:pt x="2278856" y="32941"/>
                  <a:pt x="2300684" y="35322"/>
                  <a:pt x="2314575" y="33734"/>
                </a:cubicBezTo>
                <a:cubicBezTo>
                  <a:pt x="2328466" y="32146"/>
                  <a:pt x="2341960" y="28178"/>
                  <a:pt x="2352675" y="26591"/>
                </a:cubicBezTo>
                <a:cubicBezTo>
                  <a:pt x="2363390" y="25004"/>
                  <a:pt x="2369343" y="26987"/>
                  <a:pt x="2378868" y="24209"/>
                </a:cubicBezTo>
                <a:cubicBezTo>
                  <a:pt x="2388393" y="21431"/>
                  <a:pt x="2399903" y="12303"/>
                  <a:pt x="2409825" y="9922"/>
                </a:cubicBezTo>
                <a:cubicBezTo>
                  <a:pt x="2419747" y="7541"/>
                  <a:pt x="2429272" y="10716"/>
                  <a:pt x="2438400" y="9922"/>
                </a:cubicBezTo>
                <a:cubicBezTo>
                  <a:pt x="2447528" y="9128"/>
                  <a:pt x="2456655" y="6350"/>
                  <a:pt x="2464593" y="5159"/>
                </a:cubicBezTo>
                <a:cubicBezTo>
                  <a:pt x="2472531" y="3968"/>
                  <a:pt x="2486025" y="2778"/>
                  <a:pt x="2486025" y="2778"/>
                </a:cubicBezTo>
                <a:cubicBezTo>
                  <a:pt x="2493566" y="1984"/>
                  <a:pt x="2502693" y="794"/>
                  <a:pt x="2509837" y="397"/>
                </a:cubicBezTo>
                <a:cubicBezTo>
                  <a:pt x="2516981" y="0"/>
                  <a:pt x="2528887" y="397"/>
                  <a:pt x="2528887" y="397"/>
                </a:cubicBezTo>
                <a:lnTo>
                  <a:pt x="2540793" y="397"/>
                </a:lnTo>
                <a:lnTo>
                  <a:pt x="2540793" y="397"/>
                </a:ln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30400" tIns="115200" rIns="230400" bIns="115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222" name="Straight Connector 221"/>
          <p:cNvCxnSpPr/>
          <p:nvPr/>
        </p:nvCxnSpPr>
        <p:spPr bwMode="auto">
          <a:xfrm>
            <a:off x="3976688" y="3393281"/>
            <a:ext cx="0" cy="253915"/>
          </a:xfrm>
          <a:prstGeom prst="line">
            <a:avLst/>
          </a:prstGeom>
          <a:noFill/>
          <a:ln w="1587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23" name="Straight Connector 222"/>
          <p:cNvCxnSpPr/>
          <p:nvPr/>
        </p:nvCxnSpPr>
        <p:spPr bwMode="auto">
          <a:xfrm>
            <a:off x="3943350" y="3574256"/>
            <a:ext cx="0" cy="197273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26" name="Straight Connector 225"/>
          <p:cNvCxnSpPr/>
          <p:nvPr/>
        </p:nvCxnSpPr>
        <p:spPr bwMode="auto">
          <a:xfrm flipH="1">
            <a:off x="2724151" y="3683794"/>
            <a:ext cx="0" cy="184858"/>
          </a:xfrm>
          <a:prstGeom prst="line">
            <a:avLst/>
          </a:prstGeom>
          <a:noFill/>
          <a:ln w="1587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27" name="Straight Connector 226"/>
          <p:cNvCxnSpPr/>
          <p:nvPr/>
        </p:nvCxnSpPr>
        <p:spPr bwMode="auto">
          <a:xfrm>
            <a:off x="2690813" y="3757613"/>
            <a:ext cx="0" cy="149647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30" name="Straight Connector 229"/>
          <p:cNvCxnSpPr/>
          <p:nvPr/>
        </p:nvCxnSpPr>
        <p:spPr bwMode="auto">
          <a:xfrm>
            <a:off x="6517481" y="3843338"/>
            <a:ext cx="0" cy="108658"/>
          </a:xfrm>
          <a:prstGeom prst="line">
            <a:avLst/>
          </a:prstGeom>
          <a:noFill/>
          <a:ln w="1587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31" name="Straight Connector 230"/>
          <p:cNvCxnSpPr/>
          <p:nvPr/>
        </p:nvCxnSpPr>
        <p:spPr bwMode="auto">
          <a:xfrm>
            <a:off x="6488906" y="3767138"/>
            <a:ext cx="0" cy="144885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34" name="Straight Connector 233"/>
          <p:cNvCxnSpPr/>
          <p:nvPr/>
        </p:nvCxnSpPr>
        <p:spPr bwMode="auto">
          <a:xfrm>
            <a:off x="7777162" y="3657601"/>
            <a:ext cx="0" cy="154780"/>
          </a:xfrm>
          <a:prstGeom prst="line">
            <a:avLst/>
          </a:prstGeom>
          <a:noFill/>
          <a:ln w="1587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35" name="Straight Connector 234"/>
          <p:cNvCxnSpPr/>
          <p:nvPr/>
        </p:nvCxnSpPr>
        <p:spPr bwMode="auto">
          <a:xfrm>
            <a:off x="7753349" y="3474245"/>
            <a:ext cx="0" cy="197643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flipH="1">
            <a:off x="6517481" y="1795290"/>
            <a:ext cx="0" cy="102566"/>
          </a:xfrm>
          <a:prstGeom prst="line">
            <a:avLst/>
          </a:prstGeom>
          <a:noFill/>
          <a:ln w="1587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>
            <a:off x="6488170" y="1730996"/>
            <a:ext cx="0" cy="133523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7764520" y="1619078"/>
            <a:ext cx="736" cy="138285"/>
          </a:xfrm>
          <a:prstGeom prst="line">
            <a:avLst/>
          </a:prstGeom>
          <a:noFill/>
          <a:ln w="15875" cap="flat" cmpd="sng" algn="ctr">
            <a:solidFill>
              <a:schemeClr val="accent3">
                <a:lumMod val="25000"/>
              </a:schemeClr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>
            <a:off x="7750232" y="1523828"/>
            <a:ext cx="737" cy="135903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sp>
        <p:nvSpPr>
          <p:cNvPr id="246" name="Rectangle 245"/>
          <p:cNvSpPr/>
          <p:nvPr/>
        </p:nvSpPr>
        <p:spPr>
          <a:xfrm>
            <a:off x="2321464" y="1003304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Diabetes</a:t>
            </a:r>
            <a:endParaRPr lang="nl-NL" sz="1200" b="0" dirty="0">
              <a:solidFill>
                <a:schemeClr val="bg2"/>
              </a:solidFill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1403991" y="1244748"/>
            <a:ext cx="1423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Aliskiren</a:t>
            </a:r>
            <a:r>
              <a:rPr lang="en-US" sz="80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(135/319; 42.3%)</a:t>
            </a:r>
          </a:p>
          <a:p>
            <a:pPr algn="l"/>
            <a:r>
              <a:rPr lang="en-US" sz="800" b="0" dirty="0" smtClean="0">
                <a:solidFill>
                  <a:schemeClr val="bg2"/>
                </a:solidFill>
              </a:rPr>
              <a:t>Placebo (136/343; 39.7%)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1403991" y="3225948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Aliskiren</a:t>
            </a:r>
            <a:r>
              <a:rPr lang="en-US" sz="80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(72/319; 22.6%)</a:t>
            </a:r>
          </a:p>
          <a:p>
            <a:pPr algn="l"/>
            <a:r>
              <a:rPr lang="en-US" sz="800" b="0" dirty="0" smtClean="0">
                <a:solidFill>
                  <a:schemeClr val="bg2"/>
                </a:solidFill>
              </a:rPr>
              <a:t>Placebo (57/343; 16.6%)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5256728" y="3206553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Aliskiren</a:t>
            </a:r>
            <a:r>
              <a:rPr lang="en-US" sz="800" b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(72/489; 14.7%)</a:t>
            </a:r>
          </a:p>
          <a:p>
            <a:pPr algn="l"/>
            <a:r>
              <a:rPr lang="en-US" sz="800" b="0" dirty="0" smtClean="0">
                <a:solidFill>
                  <a:schemeClr val="bg2"/>
                </a:solidFill>
              </a:rPr>
              <a:t>Placebo (91/464; 19.6%)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6009542" y="2956795"/>
            <a:ext cx="1027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No Diabetes</a:t>
            </a:r>
            <a:endParaRPr lang="nl-NL" sz="1200" b="0" dirty="0">
              <a:solidFill>
                <a:schemeClr val="bg2"/>
              </a:solidFill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2321464" y="2951253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Diabetes</a:t>
            </a:r>
            <a:endParaRPr lang="nl-NL" sz="1200" b="0" dirty="0">
              <a:solidFill>
                <a:schemeClr val="bg2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2748424" y="791268"/>
            <a:ext cx="3919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CV death or HF re-hospitalization within 12 months</a:t>
            </a:r>
            <a:endParaRPr lang="nl-NL" sz="1200" dirty="0">
              <a:solidFill>
                <a:schemeClr val="bg2"/>
              </a:solidFill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3400044" y="2804394"/>
            <a:ext cx="26164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All cause death within 12 months</a:t>
            </a:r>
            <a:endParaRPr lang="nl-NL" sz="1200" dirty="0">
              <a:solidFill>
                <a:schemeClr val="bg2"/>
              </a:solidFill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2884961" y="2516219"/>
            <a:ext cx="3078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P-value for treatment by diabetes interaction = 0.03</a:t>
            </a:r>
            <a:endParaRPr lang="nl-NL" sz="1000" b="0" dirty="0">
              <a:solidFill>
                <a:schemeClr val="bg2"/>
              </a:solidFill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2867328" y="4472481"/>
            <a:ext cx="31133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b="0" kern="0" dirty="0" smtClean="0">
                <a:solidFill>
                  <a:schemeClr val="bg2"/>
                </a:solidFill>
                <a:ea typeface="ＭＳ Ｐゴシック" pitchFamily="-111" charset="-128"/>
                <a:cs typeface="ＭＳ Ｐゴシック" pitchFamily="-111" charset="-128"/>
              </a:rPr>
              <a:t>P-value for treatment by diabetes interaction &lt;0.001</a:t>
            </a:r>
            <a:endParaRPr lang="nl-NL" sz="1000" b="0" dirty="0">
              <a:solidFill>
                <a:schemeClr val="bg2"/>
              </a:solidFill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1381621" y="3274337"/>
            <a:ext cx="103380" cy="217440"/>
            <a:chOff x="5206656" y="3269553"/>
            <a:chExt cx="103380" cy="217440"/>
          </a:xfrm>
        </p:grpSpPr>
        <p:sp>
          <p:nvSpPr>
            <p:cNvPr id="258" name="Oval 257"/>
            <p:cNvSpPr/>
            <p:nvPr/>
          </p:nvSpPr>
          <p:spPr bwMode="auto">
            <a:xfrm>
              <a:off x="5206656" y="3269553"/>
              <a:ext cx="103380" cy="100081"/>
            </a:xfrm>
            <a:prstGeom prst="ellipse">
              <a:avLst/>
            </a:prstGeom>
            <a:solidFill>
              <a:schemeClr val="accent3">
                <a:lumMod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30400" tIns="115200" rIns="230400" bIns="1152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59" name="Oval 258"/>
            <p:cNvSpPr/>
            <p:nvPr/>
          </p:nvSpPr>
          <p:spPr bwMode="auto">
            <a:xfrm>
              <a:off x="5206656" y="3390713"/>
              <a:ext cx="103380" cy="9628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30400" tIns="115200" rIns="230400" bIns="1152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1386405" y="1306805"/>
            <a:ext cx="103380" cy="217440"/>
            <a:chOff x="5206656" y="3269553"/>
            <a:chExt cx="103380" cy="217440"/>
          </a:xfrm>
        </p:grpSpPr>
        <p:sp>
          <p:nvSpPr>
            <p:cNvPr id="261" name="Oval 260"/>
            <p:cNvSpPr/>
            <p:nvPr/>
          </p:nvSpPr>
          <p:spPr bwMode="auto">
            <a:xfrm>
              <a:off x="5206656" y="3269553"/>
              <a:ext cx="103380" cy="100081"/>
            </a:xfrm>
            <a:prstGeom prst="ellipse">
              <a:avLst/>
            </a:prstGeom>
            <a:solidFill>
              <a:schemeClr val="accent3">
                <a:lumMod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30400" tIns="115200" rIns="230400" bIns="1152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5206656" y="3390713"/>
              <a:ext cx="103380" cy="9628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30400" tIns="115200" rIns="230400" bIns="1152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5180004" y="1327991"/>
            <a:ext cx="103380" cy="217440"/>
            <a:chOff x="5206656" y="3269553"/>
            <a:chExt cx="103380" cy="217440"/>
          </a:xfrm>
        </p:grpSpPr>
        <p:sp>
          <p:nvSpPr>
            <p:cNvPr id="264" name="Oval 263"/>
            <p:cNvSpPr/>
            <p:nvPr/>
          </p:nvSpPr>
          <p:spPr bwMode="auto">
            <a:xfrm>
              <a:off x="5206656" y="3269553"/>
              <a:ext cx="103380" cy="100081"/>
            </a:xfrm>
            <a:prstGeom prst="ellipse">
              <a:avLst/>
            </a:prstGeom>
            <a:solidFill>
              <a:schemeClr val="accent3">
                <a:lumMod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30400" tIns="115200" rIns="230400" bIns="1152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5206656" y="3390713"/>
              <a:ext cx="103380" cy="9628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30400" tIns="115200" rIns="230400" bIns="1152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sp>
        <p:nvSpPr>
          <p:cNvPr id="267" name="Rectangle 266"/>
          <p:cNvSpPr/>
          <p:nvPr/>
        </p:nvSpPr>
        <p:spPr>
          <a:xfrm>
            <a:off x="2447822" y="1927361"/>
            <a:ext cx="15456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b="0" dirty="0" smtClean="0">
                <a:solidFill>
                  <a:schemeClr val="bg2"/>
                </a:solidFill>
              </a:rPr>
              <a:t>HR: 1.16 (95% CI: 0.91–1.47)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6241638" y="1942197"/>
            <a:ext cx="15456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b="0" dirty="0" smtClean="0">
                <a:solidFill>
                  <a:schemeClr val="bg2"/>
                </a:solidFill>
              </a:rPr>
              <a:t>HR: 0.80 (95% CI: 0.64–0.99)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6248381" y="3899121"/>
            <a:ext cx="15456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b="0" dirty="0" smtClean="0">
                <a:solidFill>
                  <a:schemeClr val="bg2"/>
                </a:solidFill>
              </a:rPr>
              <a:t>HR: 0.69 (95% CI: 0.50–0.94)</a:t>
            </a:r>
            <a:endParaRPr lang="nl-NL" sz="800" b="0" dirty="0">
              <a:solidFill>
                <a:schemeClr val="bg2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2443776" y="3897772"/>
            <a:ext cx="15456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b="0" dirty="0" smtClean="0">
                <a:solidFill>
                  <a:schemeClr val="bg2"/>
                </a:solidFill>
              </a:rPr>
              <a:t>HR: 1.64 (95% CI: 1.15–2.33)</a:t>
            </a:r>
            <a:endParaRPr lang="nl-NL" sz="8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zurDHM">
  <a:themeElements>
    <a:clrScheme name="AzurDHM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AzurDHM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230400" tIns="115200" rIns="230400" bIns="1152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230400" tIns="115200" rIns="230400" bIns="1152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AzurDHM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DHM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DHM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DunkelBlau</Template>
  <TotalTime>4538</TotalTime>
  <Words>2786</Words>
  <Application>Microsoft Macintosh PowerPoint</Application>
  <PresentationFormat>Diavoorstelling (16:9)</PresentationFormat>
  <Paragraphs>803</Paragraphs>
  <Slides>31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AzurDHM</vt:lpstr>
      <vt:lpstr>SAN FRANCISCO</vt:lpstr>
      <vt:lpstr>PowerPoint-presentatie</vt:lpstr>
      <vt:lpstr>Objectives</vt:lpstr>
      <vt:lpstr>Selection Criteria</vt:lpstr>
      <vt:lpstr>Study Design</vt:lpstr>
      <vt:lpstr>PowerPoint-presentatie</vt:lpstr>
      <vt:lpstr>PowerPoint-presentatie</vt:lpstr>
      <vt:lpstr>PowerPoint-presentatie</vt:lpstr>
      <vt:lpstr>PowerPoint-presentatie</vt:lpstr>
      <vt:lpstr>Hyperkalemia, Renal Dysfunction and Hypotension</vt:lpstr>
      <vt:lpstr>Conclusions</vt:lpstr>
      <vt:lpstr>RED-HF</vt:lpstr>
      <vt:lpstr>Methods</vt:lpstr>
      <vt:lpstr>Monthly hemaglobin levels through 60 months according to Study Group</vt:lpstr>
      <vt:lpstr>Outcomes</vt:lpstr>
      <vt:lpstr>PowerPoint-presentatie</vt:lpstr>
      <vt:lpstr>Conclusies</vt:lpstr>
      <vt:lpstr>PowerPoint-presentatie</vt:lpstr>
      <vt:lpstr>PowerPoint-presentatie</vt:lpstr>
      <vt:lpstr>Background</vt:lpstr>
      <vt:lpstr>Hypothesis and study population</vt:lpstr>
      <vt:lpstr>Study Design</vt:lpstr>
      <vt:lpstr>Results</vt:lpstr>
      <vt:lpstr>Conclusions</vt:lpstr>
      <vt:lpstr>PowerPoint-presentatie</vt:lpstr>
      <vt:lpstr>STOP-HF Inclusion / Exclusion</vt:lpstr>
      <vt:lpstr>Study Flow</vt:lpstr>
      <vt:lpstr>STOP-HF Intervention</vt:lpstr>
      <vt:lpstr>PowerPoint-presentatie</vt:lpstr>
      <vt:lpstr>Endpoints</vt:lpstr>
      <vt:lpstr>STOP-HF Conclusion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Prof. Kastrati</dc:creator>
  <cp:lastModifiedBy>dirk lok</cp:lastModifiedBy>
  <cp:revision>796</cp:revision>
  <dcterms:created xsi:type="dcterms:W3CDTF">2011-04-10T06:56:51Z</dcterms:created>
  <dcterms:modified xsi:type="dcterms:W3CDTF">2013-03-22T14:21:09Z</dcterms:modified>
</cp:coreProperties>
</file>