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gif" ContentType="image/gif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92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10/5/13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10/4/13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10/4/13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10/4/13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10/4/13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220430"/>
            <a:ext cx="7206316" cy="984921"/>
          </a:xfrm>
        </p:spPr>
        <p:txBody>
          <a:bodyPr>
            <a:normAutofit fontScale="90000"/>
          </a:bodyPr>
          <a:lstStyle/>
          <a:p>
            <a:r>
              <a:rPr lang="nl-NL" sz="2800" b="0" smtClean="0">
                <a:solidFill>
                  <a:srgbClr val="FFFF00"/>
                </a:solidFill>
              </a:rPr>
              <a:t>Fatal or non-fatal event-free time to </a:t>
            </a:r>
            <a:br>
              <a:rPr lang="nl-NL" sz="2800" b="0" smtClean="0">
                <a:solidFill>
                  <a:srgbClr val="FFFF00"/>
                </a:solidFill>
              </a:rPr>
            </a:br>
            <a:r>
              <a:rPr lang="nl-NL" sz="2800" b="0" smtClean="0">
                <a:solidFill>
                  <a:srgbClr val="FFFF00"/>
                </a:solidFill>
              </a:rPr>
              <a:t>coronary artery disease, stratified by baseline C-reactive protein quartiles</a:t>
            </a:r>
            <a:endParaRPr lang="nl-NL" sz="2800" b="0">
              <a:solidFill>
                <a:srgbClr val="FFFF00"/>
              </a:solidFill>
            </a:endParaRPr>
          </a:p>
        </p:txBody>
      </p:sp>
      <p:grpSp>
        <p:nvGrpSpPr>
          <p:cNvPr id="11" name="Groep 10"/>
          <p:cNvGrpSpPr/>
          <p:nvPr/>
        </p:nvGrpSpPr>
        <p:grpSpPr>
          <a:xfrm>
            <a:off x="734387" y="1719282"/>
            <a:ext cx="7141032" cy="4444683"/>
            <a:chOff x="759787" y="1917700"/>
            <a:chExt cx="7141032" cy="4444683"/>
          </a:xfrm>
        </p:grpSpPr>
        <p:grpSp>
          <p:nvGrpSpPr>
            <p:cNvPr id="7" name="Groep 6"/>
            <p:cNvGrpSpPr/>
            <p:nvPr/>
          </p:nvGrpSpPr>
          <p:grpSpPr>
            <a:xfrm>
              <a:off x="1105208" y="1917700"/>
              <a:ext cx="6475381" cy="4031873"/>
              <a:chOff x="1105208" y="1917700"/>
              <a:chExt cx="6475381" cy="4031873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558867" y="1930770"/>
                <a:ext cx="6021722" cy="39874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6" name="Tekstvak 5"/>
              <p:cNvSpPr txBox="1"/>
              <p:nvPr/>
            </p:nvSpPr>
            <p:spPr>
              <a:xfrm>
                <a:off x="1105208" y="1917700"/>
                <a:ext cx="497316" cy="4031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nl-NL" sz="1600" dirty="0" smtClean="0">
                    <a:solidFill>
                      <a:schemeClr val="bg1"/>
                    </a:solidFill>
                  </a:rPr>
                  <a:t>100</a:t>
                </a:r>
              </a:p>
              <a:p>
                <a:pPr algn="r"/>
                <a:endParaRPr lang="nl-NL" sz="1600" dirty="0" smtClean="0">
                  <a:solidFill>
                    <a:schemeClr val="bg1"/>
                  </a:solidFill>
                </a:endParaRPr>
              </a:p>
              <a:p>
                <a:pPr algn="r"/>
                <a:endParaRPr lang="nl-NL" sz="1600" dirty="0" smtClean="0">
                  <a:solidFill>
                    <a:schemeClr val="bg1"/>
                  </a:solidFill>
                </a:endParaRPr>
              </a:p>
              <a:p>
                <a:pPr algn="r"/>
                <a:endParaRPr lang="nl-NL" sz="1600" dirty="0" smtClean="0">
                  <a:solidFill>
                    <a:schemeClr val="bg1"/>
                  </a:solidFill>
                </a:endParaRPr>
              </a:p>
              <a:p>
                <a:pPr algn="r"/>
                <a:endParaRPr lang="nl-NL" sz="1600" dirty="0" smtClean="0">
                  <a:solidFill>
                    <a:schemeClr val="bg1"/>
                  </a:solidFill>
                </a:endParaRPr>
              </a:p>
              <a:p>
                <a:pPr algn="r"/>
                <a:r>
                  <a:rPr lang="nl-NL" sz="1600" dirty="0" smtClean="0">
                    <a:solidFill>
                      <a:schemeClr val="bg1"/>
                    </a:solidFill>
                  </a:rPr>
                  <a:t>90</a:t>
                </a:r>
              </a:p>
              <a:p>
                <a:pPr algn="r"/>
                <a:endParaRPr lang="nl-NL" sz="1600" dirty="0" smtClean="0">
                  <a:solidFill>
                    <a:schemeClr val="bg1"/>
                  </a:solidFill>
                </a:endParaRPr>
              </a:p>
              <a:p>
                <a:pPr algn="r"/>
                <a:endParaRPr lang="nl-NL" sz="1600" dirty="0" smtClean="0">
                  <a:solidFill>
                    <a:schemeClr val="bg1"/>
                  </a:solidFill>
                </a:endParaRPr>
              </a:p>
              <a:p>
                <a:pPr algn="r"/>
                <a:endParaRPr lang="nl-NL" sz="1600" dirty="0" smtClean="0">
                  <a:solidFill>
                    <a:schemeClr val="bg1"/>
                  </a:solidFill>
                </a:endParaRPr>
              </a:p>
              <a:p>
                <a:pPr algn="r"/>
                <a:endParaRPr lang="nl-NL" sz="1600" dirty="0" smtClean="0">
                  <a:solidFill>
                    <a:schemeClr val="bg1"/>
                  </a:solidFill>
                </a:endParaRPr>
              </a:p>
              <a:p>
                <a:pPr algn="r"/>
                <a:r>
                  <a:rPr lang="nl-NL" sz="1600" dirty="0" smtClean="0">
                    <a:solidFill>
                      <a:schemeClr val="bg1"/>
                    </a:solidFill>
                  </a:rPr>
                  <a:t>80</a:t>
                </a:r>
              </a:p>
              <a:p>
                <a:pPr algn="r"/>
                <a:endParaRPr lang="nl-NL" sz="1600" dirty="0" smtClean="0">
                  <a:solidFill>
                    <a:schemeClr val="bg1"/>
                  </a:solidFill>
                </a:endParaRPr>
              </a:p>
              <a:p>
                <a:pPr algn="r"/>
                <a:endParaRPr lang="nl-NL" sz="1600" dirty="0" smtClean="0">
                  <a:solidFill>
                    <a:schemeClr val="bg1"/>
                  </a:solidFill>
                </a:endParaRPr>
              </a:p>
              <a:p>
                <a:pPr algn="r"/>
                <a:endParaRPr lang="nl-NL" sz="1600" dirty="0" smtClean="0">
                  <a:solidFill>
                    <a:schemeClr val="bg1"/>
                  </a:solidFill>
                </a:endParaRPr>
              </a:p>
              <a:p>
                <a:pPr algn="r"/>
                <a:endParaRPr lang="nl-NL" sz="1600" dirty="0" smtClean="0">
                  <a:solidFill>
                    <a:schemeClr val="bg1"/>
                  </a:solidFill>
                </a:endParaRPr>
              </a:p>
              <a:p>
                <a:pPr algn="r"/>
                <a:r>
                  <a:rPr lang="nl-NL" sz="1600" dirty="0" smtClean="0">
                    <a:solidFill>
                      <a:schemeClr val="bg1"/>
                    </a:solidFill>
                  </a:rPr>
                  <a:t>70</a:t>
                </a:r>
                <a:endParaRPr lang="nl-NL" sz="16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8" name="Tekstvak 7"/>
            <p:cNvSpPr txBox="1"/>
            <p:nvPr/>
          </p:nvSpPr>
          <p:spPr>
            <a:xfrm>
              <a:off x="1549400" y="5816600"/>
              <a:ext cx="63514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0                                   5                                  10                                 15</a:t>
              </a:r>
              <a:r>
                <a:rPr lang="nl-NL" sz="2400" dirty="0" smtClean="0">
                  <a:solidFill>
                    <a:schemeClr val="bg1"/>
                  </a:solidFill>
                </a:rPr>
                <a:t> </a:t>
              </a:r>
              <a:endParaRPr lang="nl-NL" sz="2400" dirty="0">
                <a:solidFill>
                  <a:schemeClr val="bg1"/>
                </a:solidFill>
              </a:endParaRPr>
            </a:p>
          </p:txBody>
        </p:sp>
        <p:sp>
          <p:nvSpPr>
            <p:cNvPr id="9" name="Tekstvak 8"/>
            <p:cNvSpPr txBox="1"/>
            <p:nvPr/>
          </p:nvSpPr>
          <p:spPr>
            <a:xfrm rot="16200000">
              <a:off x="203865" y="3505200"/>
              <a:ext cx="16350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>
                  <a:solidFill>
                    <a:schemeClr val="bg1"/>
                  </a:solidFill>
                </a:rPr>
                <a:t>% survival</a:t>
              </a:r>
              <a:endParaRPr lang="nl-NL" sz="2800" dirty="0">
                <a:solidFill>
                  <a:schemeClr val="bg1"/>
                </a:solidFill>
              </a:endParaRP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4031873" y="5962273"/>
              <a:ext cx="7293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dirty="0" err="1" smtClean="0">
                  <a:solidFill>
                    <a:schemeClr val="bg1"/>
                  </a:solidFill>
                </a:rPr>
                <a:t>Years</a:t>
              </a:r>
              <a:endParaRPr lang="nl-NL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219700" y="6476683"/>
            <a:ext cx="39243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FFFF"/>
                </a:solidFill>
              </a:rPr>
              <a:t>Van Wijk </a:t>
            </a:r>
            <a:r>
              <a:rPr lang="en-US" sz="1400" i="1" smtClean="0">
                <a:solidFill>
                  <a:srgbClr val="FFFFFF"/>
                </a:solidFill>
              </a:rPr>
              <a:t>et al.</a:t>
            </a:r>
            <a:r>
              <a:rPr lang="en-US" sz="1400" smtClean="0">
                <a:solidFill>
                  <a:srgbClr val="FFFFFF"/>
                </a:solidFill>
              </a:rPr>
              <a:t>, Arterioscler </a:t>
            </a:r>
            <a:r>
              <a:rPr lang="en-US" sz="1400" smtClean="0">
                <a:solidFill>
                  <a:srgbClr val="FFFFFF"/>
                </a:solidFill>
              </a:rPr>
              <a:t>Thromb Vasc Biol. 2013 </a:t>
            </a:r>
          </a:p>
          <a:p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772400" cy="984921"/>
          </a:xfrm>
        </p:spPr>
        <p:txBody>
          <a:bodyPr>
            <a:noAutofit/>
          </a:bodyPr>
          <a:lstStyle/>
          <a:p>
            <a:r>
              <a:rPr lang="nl-NL" sz="2800" b="0" smtClean="0"/>
              <a:t>Fatal or non-fatal event-free time </a:t>
            </a:r>
            <a:r>
              <a:rPr lang="nl-NL" sz="2800" b="0" smtClean="0"/>
              <a:t>to </a:t>
            </a:r>
            <a:r>
              <a:rPr lang="nl-NL" sz="2800" b="0" smtClean="0"/>
              <a:t/>
            </a:r>
            <a:br>
              <a:rPr lang="nl-NL" sz="2800" b="0" smtClean="0"/>
            </a:br>
            <a:r>
              <a:rPr lang="nl-NL" sz="2800" b="0" smtClean="0"/>
              <a:t>peripheral artery </a:t>
            </a:r>
            <a:r>
              <a:rPr lang="nl-NL" sz="2800" b="0" smtClean="0"/>
              <a:t>disease, stratified by baseline C-reactive protein quartiles</a:t>
            </a:r>
            <a:endParaRPr lang="nl-NL" sz="2800" b="1">
              <a:solidFill>
                <a:srgbClr val="FFFF00"/>
              </a:solidFill>
            </a:endParaRPr>
          </a:p>
        </p:txBody>
      </p:sp>
      <p:grpSp>
        <p:nvGrpSpPr>
          <p:cNvPr id="13" name="Groep 12"/>
          <p:cNvGrpSpPr/>
          <p:nvPr/>
        </p:nvGrpSpPr>
        <p:grpSpPr>
          <a:xfrm>
            <a:off x="505787" y="1803400"/>
            <a:ext cx="7166432" cy="4673283"/>
            <a:chOff x="505787" y="1803400"/>
            <a:chExt cx="7166432" cy="4673283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41223" y="1855663"/>
              <a:ext cx="6225188" cy="4136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Tekstvak 8"/>
            <p:cNvSpPr txBox="1"/>
            <p:nvPr/>
          </p:nvSpPr>
          <p:spPr>
            <a:xfrm>
              <a:off x="1320800" y="5880100"/>
              <a:ext cx="63514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chemeClr val="bg1"/>
                  </a:solidFill>
                </a:rPr>
                <a:t>0                                   5                                  10                                 15</a:t>
              </a:r>
              <a:r>
                <a:rPr lang="nl-NL" sz="2400" dirty="0" smtClean="0">
                  <a:solidFill>
                    <a:schemeClr val="bg1"/>
                  </a:solidFill>
                </a:rPr>
                <a:t> </a:t>
              </a:r>
              <a:endParaRPr lang="nl-NL" sz="2400" dirty="0">
                <a:solidFill>
                  <a:schemeClr val="bg1"/>
                </a:solidFill>
              </a:endParaRP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3968373" y="6076573"/>
              <a:ext cx="7293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dirty="0" err="1" smtClean="0">
                  <a:solidFill>
                    <a:schemeClr val="bg1"/>
                  </a:solidFill>
                </a:rPr>
                <a:t>Years</a:t>
              </a:r>
              <a:endParaRPr lang="nl-NL" sz="2000" dirty="0">
                <a:solidFill>
                  <a:schemeClr val="bg1"/>
                </a:solidFill>
              </a:endParaRPr>
            </a:p>
          </p:txBody>
        </p:sp>
        <p:sp>
          <p:nvSpPr>
            <p:cNvPr id="11" name="Tekstvak 10"/>
            <p:cNvSpPr txBox="1"/>
            <p:nvPr/>
          </p:nvSpPr>
          <p:spPr>
            <a:xfrm rot="16200000">
              <a:off x="-50135" y="3390900"/>
              <a:ext cx="16350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800" dirty="0" smtClean="0">
                  <a:solidFill>
                    <a:schemeClr val="bg1"/>
                  </a:solidFill>
                </a:rPr>
                <a:t>% survival</a:t>
              </a:r>
              <a:endParaRPr lang="nl-NL" sz="2800" dirty="0">
                <a:solidFill>
                  <a:schemeClr val="bg1"/>
                </a:solidFill>
              </a:endParaRP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800408" y="1803400"/>
              <a:ext cx="497316" cy="4278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600" dirty="0" smtClean="0">
                  <a:solidFill>
                    <a:schemeClr val="bg1"/>
                  </a:solidFill>
                </a:rPr>
                <a:t>100</a:t>
              </a:r>
            </a:p>
            <a:p>
              <a:pPr algn="r"/>
              <a:endParaRPr lang="nl-NL" sz="1600" dirty="0" smtClean="0">
                <a:solidFill>
                  <a:schemeClr val="bg1"/>
                </a:solidFill>
              </a:endParaRPr>
            </a:p>
            <a:p>
              <a:pPr algn="r"/>
              <a:endParaRPr lang="nl-NL" sz="1600" dirty="0" smtClean="0">
                <a:solidFill>
                  <a:schemeClr val="bg1"/>
                </a:solidFill>
              </a:endParaRPr>
            </a:p>
            <a:p>
              <a:pPr algn="r"/>
              <a:endParaRPr lang="nl-NL" sz="1600" dirty="0" smtClean="0">
                <a:solidFill>
                  <a:schemeClr val="bg1"/>
                </a:solidFill>
              </a:endParaRPr>
            </a:p>
            <a:p>
              <a:pPr algn="r"/>
              <a:endParaRPr lang="nl-NL" sz="1600" dirty="0" smtClean="0">
                <a:solidFill>
                  <a:schemeClr val="bg1"/>
                </a:solidFill>
              </a:endParaRPr>
            </a:p>
            <a:p>
              <a:pPr algn="r"/>
              <a:endParaRPr lang="nl-NL" sz="1600" dirty="0" smtClean="0">
                <a:solidFill>
                  <a:schemeClr val="bg1"/>
                </a:solidFill>
              </a:endParaRPr>
            </a:p>
            <a:p>
              <a:pPr algn="r"/>
              <a:endParaRPr lang="nl-NL" sz="1600" dirty="0" smtClean="0">
                <a:solidFill>
                  <a:schemeClr val="bg1"/>
                </a:solidFill>
              </a:endParaRPr>
            </a:p>
            <a:p>
              <a:pPr algn="r"/>
              <a:endParaRPr lang="nl-NL" sz="1600" dirty="0" smtClean="0">
                <a:solidFill>
                  <a:schemeClr val="bg1"/>
                </a:solidFill>
              </a:endParaRPr>
            </a:p>
            <a:p>
              <a:pPr algn="r"/>
              <a:r>
                <a:rPr lang="nl-NL" sz="1600" dirty="0" smtClean="0">
                  <a:solidFill>
                    <a:schemeClr val="bg1"/>
                  </a:solidFill>
                </a:rPr>
                <a:t>95</a:t>
              </a:r>
            </a:p>
            <a:p>
              <a:pPr algn="r"/>
              <a:endParaRPr lang="nl-NL" sz="1600" dirty="0" smtClean="0">
                <a:solidFill>
                  <a:schemeClr val="bg1"/>
                </a:solidFill>
              </a:endParaRPr>
            </a:p>
            <a:p>
              <a:pPr algn="r"/>
              <a:endParaRPr lang="nl-NL" sz="1600" dirty="0" smtClean="0">
                <a:solidFill>
                  <a:schemeClr val="bg1"/>
                </a:solidFill>
              </a:endParaRPr>
            </a:p>
            <a:p>
              <a:pPr algn="r"/>
              <a:endParaRPr lang="nl-NL" sz="1600" dirty="0" smtClean="0">
                <a:solidFill>
                  <a:schemeClr val="bg1"/>
                </a:solidFill>
              </a:endParaRPr>
            </a:p>
            <a:p>
              <a:pPr algn="r"/>
              <a:endParaRPr lang="nl-NL" sz="1600" dirty="0" smtClean="0">
                <a:solidFill>
                  <a:schemeClr val="bg1"/>
                </a:solidFill>
              </a:endParaRPr>
            </a:p>
            <a:p>
              <a:pPr algn="r"/>
              <a:endParaRPr lang="nl-NL" sz="1600" dirty="0" smtClean="0">
                <a:solidFill>
                  <a:schemeClr val="bg1"/>
                </a:solidFill>
              </a:endParaRPr>
            </a:p>
            <a:p>
              <a:pPr algn="r"/>
              <a:endParaRPr lang="nl-NL" sz="1600" dirty="0" smtClean="0">
                <a:solidFill>
                  <a:schemeClr val="bg1"/>
                </a:solidFill>
              </a:endParaRPr>
            </a:p>
            <a:p>
              <a:pPr algn="r"/>
              <a:endParaRPr lang="nl-NL" sz="1600" dirty="0" smtClean="0">
                <a:solidFill>
                  <a:schemeClr val="bg1"/>
                </a:solidFill>
              </a:endParaRPr>
            </a:p>
            <a:p>
              <a:pPr algn="r"/>
              <a:r>
                <a:rPr lang="nl-NL" sz="1600" dirty="0" smtClean="0">
                  <a:solidFill>
                    <a:schemeClr val="bg1"/>
                  </a:solidFill>
                </a:rPr>
                <a:t>90</a:t>
              </a:r>
              <a:endParaRPr lang="nl-NL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5219700" y="6476683"/>
            <a:ext cx="39243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FFFF"/>
                </a:solidFill>
              </a:rPr>
              <a:t>Van Wijk </a:t>
            </a:r>
            <a:r>
              <a:rPr lang="en-US" sz="1400" i="1" smtClean="0">
                <a:solidFill>
                  <a:srgbClr val="FFFFFF"/>
                </a:solidFill>
              </a:rPr>
              <a:t>et al.</a:t>
            </a:r>
            <a:r>
              <a:rPr lang="en-US" sz="1400" smtClean="0">
                <a:solidFill>
                  <a:srgbClr val="FFFFFF"/>
                </a:solidFill>
              </a:rPr>
              <a:t>, Arterioscler </a:t>
            </a:r>
            <a:r>
              <a:rPr lang="en-US" sz="1400" smtClean="0">
                <a:solidFill>
                  <a:srgbClr val="FFFFFF"/>
                </a:solidFill>
              </a:rPr>
              <a:t>Thromb Vasc Biol. 2013 </a:t>
            </a:r>
          </a:p>
          <a:p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91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Office-thema</vt:lpstr>
      <vt:lpstr>Fatal or non-fatal event-free time to  coronary artery disease, stratified by baseline C-reactive protein quartiles</vt:lpstr>
      <vt:lpstr>Fatal or non-fatal event-free time to  peripheral artery disease, stratified by baseline C-reactive protein quartiles</vt:lpstr>
    </vt:vector>
  </TitlesOfParts>
  <Company>MEDCON Europe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21</cp:revision>
  <dcterms:created xsi:type="dcterms:W3CDTF">2013-10-04T10:43:56Z</dcterms:created>
  <dcterms:modified xsi:type="dcterms:W3CDTF">2013-10-05T09:27:13Z</dcterms:modified>
</cp:coreProperties>
</file>