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5" r:id="rId3"/>
    <p:sldId id="257" r:id="rId4"/>
    <p:sldId id="258" r:id="rId5"/>
    <p:sldId id="259" r:id="rId6"/>
    <p:sldId id="276" r:id="rId7"/>
    <p:sldId id="277" r:id="rId8"/>
    <p:sldId id="279" r:id="rId9"/>
    <p:sldId id="263" r:id="rId10"/>
    <p:sldId id="287" r:id="rId11"/>
    <p:sldId id="288" r:id="rId12"/>
    <p:sldId id="284" r:id="rId13"/>
    <p:sldId id="281" r:id="rId14"/>
    <p:sldId id="269" r:id="rId15"/>
    <p:sldId id="282" r:id="rId16"/>
    <p:sldId id="289" r:id="rId17"/>
    <p:sldId id="291" r:id="rId18"/>
    <p:sldId id="283" r:id="rId19"/>
    <p:sldId id="273" r:id="rId20"/>
    <p:sldId id="271" r:id="rId21"/>
    <p:sldId id="272" r:id="rId2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Standaardsectie" id="{11D5944B-1288-49FB-98A2-FE2657215314}">
          <p14:sldIdLst>
            <p14:sldId id="256"/>
            <p14:sldId id="275"/>
            <p14:sldId id="257"/>
            <p14:sldId id="258"/>
            <p14:sldId id="259"/>
            <p14:sldId id="276"/>
            <p14:sldId id="277"/>
            <p14:sldId id="279"/>
            <p14:sldId id="263"/>
            <p14:sldId id="265"/>
            <p14:sldId id="287"/>
            <p14:sldId id="288"/>
            <p14:sldId id="284"/>
            <p14:sldId id="285"/>
            <p14:sldId id="281"/>
            <p14:sldId id="269"/>
            <p14:sldId id="282"/>
            <p14:sldId id="267"/>
            <p14:sldId id="289"/>
            <p14:sldId id="290"/>
            <p14:sldId id="291"/>
            <p14:sldId id="283"/>
            <p14:sldId id="273"/>
            <p14:sldId id="274"/>
            <p14:sldId id="271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26" autoAdjust="0"/>
    <p:restoredTop sz="76667" autoAdjust="0"/>
  </p:normalViewPr>
  <p:slideViewPr>
    <p:cSldViewPr>
      <p:cViewPr>
        <p:scale>
          <a:sx n="80" d="100"/>
          <a:sy n="80" d="100"/>
        </p:scale>
        <p:origin x="-1992" y="-132"/>
      </p:cViewPr>
      <p:guideLst>
        <p:guide orient="horz" pos="4020"/>
        <p:guide orient="horz" pos="890"/>
        <p:guide orient="horz" pos="1434"/>
        <p:guide pos="884"/>
        <p:guide pos="5465"/>
        <p:guide pos="2971"/>
        <p:guide pos="27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NL" dirty="0" smtClean="0"/>
              <a:t>Titel van de presentatie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EFA4B-77C2-481A-ABD0-DB23CAD51848}" type="datetime8">
              <a:rPr lang="nl-NL" smtClean="0"/>
              <a:pPr/>
              <a:t>21-3-2013 16:40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7C337-BE69-40D5-A2C3-B572D8434EA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2142793701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NL" dirty="0" smtClean="0"/>
              <a:t>Titel van de presentatie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C21D8-2BA0-4B3C-980A-4A3FF683EAE5}" type="datetime8">
              <a:rPr lang="nl-NL" smtClean="0"/>
              <a:pPr/>
              <a:t>21-3-2013 16:40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935DF-413D-4C75-8A60-925A728E0BB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392576607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6EC21D8-2BA0-4B3C-980A-4A3FF683EAE5}" type="datetime8">
              <a:rPr lang="nl-NL" smtClean="0"/>
              <a:pPr/>
              <a:t>21-3-2013 16:40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35DF-413D-4C75-8A60-925A728E0BBB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1643461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6EC21D8-2BA0-4B3C-980A-4A3FF683EAE5}" type="datetime8">
              <a:rPr lang="nl-NL" smtClean="0"/>
              <a:pPr/>
              <a:t>21-3-2013 16:40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35DF-413D-4C75-8A60-925A728E0BBB}" type="slidenum">
              <a:rPr lang="nl-NL" smtClean="0"/>
              <a:pPr/>
              <a:t>15</a:t>
            </a:fld>
            <a:endParaRPr lang="nl-NL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Bewust</a:t>
            </a:r>
            <a:r>
              <a:rPr lang="nl-NL" baseline="0" dirty="0" smtClean="0"/>
              <a:t> nog geen € genoemd -&gt; Gaat een eigen leven leiden! </a:t>
            </a:r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6EC21D8-2BA0-4B3C-980A-4A3FF683EAE5}" type="datetime8">
              <a:rPr lang="nl-NL" smtClean="0"/>
              <a:pPr/>
              <a:t>21-3-2013 16:40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35DF-413D-4C75-8A60-925A728E0BBB}" type="slidenum">
              <a:rPr lang="nl-NL" smtClean="0"/>
              <a:pPr/>
              <a:t>17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2845220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6EC21D8-2BA0-4B3C-980A-4A3FF683EAE5}" type="datetime8">
              <a:rPr lang="nl-NL" smtClean="0"/>
              <a:pPr/>
              <a:t>21-3-2013 16:40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35DF-413D-4C75-8A60-925A728E0BBB}" type="slidenum">
              <a:rPr lang="nl-NL" smtClean="0"/>
              <a:pPr/>
              <a:t>18</a:t>
            </a:fld>
            <a:endParaRPr lang="nl-NL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6EC21D8-2BA0-4B3C-980A-4A3FF683EAE5}" type="datetime8">
              <a:rPr lang="nl-NL" smtClean="0"/>
              <a:pPr/>
              <a:t>21-3-2013 16:40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35DF-413D-4C75-8A60-925A728E0BBB}" type="slidenum">
              <a:rPr lang="nl-NL" smtClean="0"/>
              <a:pPr/>
              <a:t>21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1690305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Niet alleen het nut</a:t>
            </a:r>
            <a:r>
              <a:rPr lang="nl-NL" baseline="0" dirty="0" smtClean="0"/>
              <a:t> van ‘het kastje’, maar vooral als </a:t>
            </a:r>
            <a:r>
              <a:rPr lang="nl-NL" baseline="0" dirty="0" err="1" smtClean="0"/>
              <a:t>vehicel</a:t>
            </a:r>
            <a:r>
              <a:rPr lang="nl-NL" baseline="0" dirty="0" smtClean="0"/>
              <a:t> om zorg anders in te richten, richting huisarts en patiënt (auto lijkt me een perfecte metafoor -&gt; </a:t>
            </a:r>
            <a:r>
              <a:rPr lang="nl-NL" baseline="0" dirty="0" err="1" smtClean="0"/>
              <a:t>Informatie-overdracht</a:t>
            </a:r>
            <a:r>
              <a:rPr lang="nl-NL" baseline="0" dirty="0" smtClean="0"/>
              <a:t>!). Middel om </a:t>
            </a:r>
            <a:r>
              <a:rPr lang="nl-NL" b="1" baseline="0" dirty="0" smtClean="0"/>
              <a:t>objectieve</a:t>
            </a:r>
            <a:r>
              <a:rPr lang="nl-NL" b="0" baseline="0" dirty="0" smtClean="0"/>
              <a:t> informatie te verzamelen en deze te communiceren richting de patiënt en zijn zorgverleners. </a:t>
            </a:r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6EC21D8-2BA0-4B3C-980A-4A3FF683EAE5}" type="datetime8">
              <a:rPr lang="nl-NL" smtClean="0"/>
              <a:pPr/>
              <a:t>21-3-2013 16:40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35DF-413D-4C75-8A60-925A728E0BBB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3513965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6EC21D8-2BA0-4B3C-980A-4A3FF683EAE5}" type="datetime8">
              <a:rPr lang="nl-NL" smtClean="0"/>
              <a:pPr/>
              <a:t>21-3-2013 16:40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35DF-413D-4C75-8A60-925A728E0BBB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4286916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6EC21D8-2BA0-4B3C-980A-4A3FF683EAE5}" type="datetime8">
              <a:rPr lang="nl-NL" smtClean="0"/>
              <a:pPr/>
              <a:t>21-3-2013 16:40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35DF-413D-4C75-8A60-925A728E0BBB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1643461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6EC21D8-2BA0-4B3C-980A-4A3FF683EAE5}" type="datetime8">
              <a:rPr lang="nl-NL" smtClean="0"/>
              <a:pPr/>
              <a:t>21-3-2013 16:40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35DF-413D-4C75-8A60-925A728E0BBB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1643461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6EC21D8-2BA0-4B3C-980A-4A3FF683EAE5}" type="datetime8">
              <a:rPr lang="nl-NL" smtClean="0"/>
              <a:pPr/>
              <a:t>21-3-2013 16:40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35DF-413D-4C75-8A60-925A728E0BBB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1643461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Multi-morbiditeit vraagt om afstemming </a:t>
            </a:r>
            <a:r>
              <a:rPr lang="nl-NL" dirty="0" err="1" smtClean="0"/>
              <a:t>telemonitoring</a:t>
            </a:r>
            <a:r>
              <a:rPr lang="nl-NL" dirty="0" smtClean="0"/>
              <a:t> (eerste ervaringen worden</a:t>
            </a:r>
            <a:r>
              <a:rPr lang="nl-NL" baseline="0" dirty="0" smtClean="0"/>
              <a:t> nu opgedaan in Maastricht)</a:t>
            </a:r>
          </a:p>
          <a:p>
            <a:endParaRPr lang="nl-NL" baseline="0" dirty="0" smtClean="0"/>
          </a:p>
          <a:p>
            <a:r>
              <a:rPr lang="nl-NL" baseline="0" dirty="0" smtClean="0"/>
              <a:t>Factoren die geschiktheid bepalen: </a:t>
            </a:r>
          </a:p>
          <a:p>
            <a:r>
              <a:rPr lang="nl-NL" baseline="0" dirty="0" smtClean="0"/>
              <a:t>Soms totaal ongeschikt (bijv. zeer lage gezondheidsvaardigheden), maar vaker van belang om TM-oplossing aan te passen. </a:t>
            </a:r>
            <a:r>
              <a:rPr lang="nl-NL" baseline="0" dirty="0" err="1" smtClean="0"/>
              <a:t>Bijv</a:t>
            </a:r>
            <a:r>
              <a:rPr lang="nl-NL" baseline="0" dirty="0" smtClean="0"/>
              <a:t> extra ondersteuning van thuiszorg bij mensen met beperkte sociale omgeving of extra voorlichting bij angst. In de toekomst: Aanpassing TM oplossing op zelfmanagementniveau en bijv. cultuur-sensitief. </a:t>
            </a:r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6EC21D8-2BA0-4B3C-980A-4A3FF683EAE5}" type="datetime8">
              <a:rPr lang="nl-NL" smtClean="0"/>
              <a:pPr/>
              <a:t>21-3-2013 16:40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35DF-413D-4C75-8A60-925A728E0BBB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457249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6EC21D8-2BA0-4B3C-980A-4A3FF683EAE5}" type="datetime8">
              <a:rPr lang="nl-NL" smtClean="0"/>
              <a:pPr/>
              <a:t>21-3-2013 16:40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35DF-413D-4C75-8A60-925A728E0BBB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330884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6EC21D8-2BA0-4B3C-980A-4A3FF683EAE5}" type="datetime8">
              <a:rPr lang="nl-NL" smtClean="0"/>
              <a:pPr/>
              <a:t>21-3-2013 16:40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35DF-413D-4C75-8A60-925A728E0BBB}" type="slidenum">
              <a:rPr lang="nl-NL" smtClean="0"/>
              <a:pPr/>
              <a:t>13</a:t>
            </a:fld>
            <a:endParaRPr lang="nl-N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heet met TNO-logo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A429-B45E-485A-B7EA-B6C2660966CB}" type="datetime8">
              <a:rPr lang="nl-NL" smtClean="0"/>
              <a:pPr/>
              <a:t>21-3-2013 16:40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Rechthoek 9"/>
          <p:cNvSpPr/>
          <p:nvPr userDrawn="1"/>
        </p:nvSpPr>
        <p:spPr bwMode="white">
          <a:xfrm>
            <a:off x="4678658" y="0"/>
            <a:ext cx="72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403350" y="1303200"/>
            <a:ext cx="7272338" cy="900000"/>
          </a:xfrm>
        </p:spPr>
        <p:txBody>
          <a:bodyPr/>
          <a:lstStyle>
            <a:lvl1pPr>
              <a:lnSpc>
                <a:spcPts val="3200"/>
              </a:lnSpc>
              <a:defRPr sz="28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8" name="Ondertitel 2"/>
          <p:cNvSpPr>
            <a:spLocks noGrp="1"/>
          </p:cNvSpPr>
          <p:nvPr>
            <p:ph type="subTitle" idx="1"/>
          </p:nvPr>
        </p:nvSpPr>
        <p:spPr>
          <a:xfrm>
            <a:off x="1403350" y="2348880"/>
            <a:ext cx="7272338" cy="360000"/>
          </a:xfrm>
        </p:spPr>
        <p:txBody>
          <a:bodyPr/>
          <a:lstStyle>
            <a:lvl1pPr marL="0" indent="0" algn="l">
              <a:lnSpc>
                <a:spcPts val="16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cxnSp>
        <p:nvCxnSpPr>
          <p:cNvPr id="9" name="Rechte verbindingslijn 8"/>
          <p:cNvCxnSpPr/>
          <p:nvPr userDrawn="1"/>
        </p:nvCxnSpPr>
        <p:spPr>
          <a:xfrm flipV="1">
            <a:off x="1220400" y="831600"/>
            <a:ext cx="0" cy="1805312"/>
          </a:xfrm>
          <a:prstGeom prst="line">
            <a:avLst/>
          </a:prstGeom>
          <a:ln w="127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29985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klein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03350" y="1303200"/>
            <a:ext cx="7272338" cy="900000"/>
          </a:xfrm>
        </p:spPr>
        <p:txBody>
          <a:bodyPr/>
          <a:lstStyle>
            <a:lvl1pPr>
              <a:lnSpc>
                <a:spcPts val="3200"/>
              </a:lnSpc>
              <a:defRPr sz="28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350" y="2350800"/>
            <a:ext cx="7272338" cy="360000"/>
          </a:xfrm>
        </p:spPr>
        <p:txBody>
          <a:bodyPr/>
          <a:lstStyle>
            <a:lvl1pPr marL="0" indent="0" algn="l">
              <a:lnSpc>
                <a:spcPts val="16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A429-B45E-485A-B7EA-B6C2660966CB}" type="datetime8">
              <a:rPr lang="nl-NL" smtClean="0"/>
              <a:pPr/>
              <a:t>21-3-2013 16:40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hthoek 6"/>
          <p:cNvSpPr/>
          <p:nvPr userDrawn="1"/>
        </p:nvSpPr>
        <p:spPr bwMode="white">
          <a:xfrm>
            <a:off x="4678658" y="0"/>
            <a:ext cx="72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1403350" y="4293096"/>
            <a:ext cx="3024188" cy="2088654"/>
          </a:xfrm>
          <a:effectLst>
            <a:outerShdw blurRad="127000" dist="25400" dir="2700000" algn="ctr" rotWithShape="0">
              <a:schemeClr val="tx1">
                <a:alpha val="55000"/>
              </a:schemeClr>
            </a:outerShdw>
          </a:effectLst>
        </p:spPr>
        <p:txBody>
          <a:bodyPr/>
          <a:lstStyle>
            <a:lvl1pPr marL="0" indent="0">
              <a:buFontTx/>
              <a:buNone/>
              <a:defRPr baseline="0"/>
            </a:lvl1pPr>
            <a:lvl2pPr marL="357188" indent="-171450">
              <a:buFontTx/>
              <a:buBlip>
                <a:blip r:embed="rId2"/>
              </a:buBlip>
              <a:defRPr/>
            </a:lvl2pPr>
            <a:lvl3pPr marL="542925" indent="-187325">
              <a:buFontTx/>
              <a:buBlip>
                <a:blip r:embed="rId2"/>
              </a:buBlip>
              <a:defRPr/>
            </a:lvl3pPr>
            <a:lvl4pPr marL="715963" indent="-173038">
              <a:buFontTx/>
              <a:buBlip>
                <a:blip r:embed="rId2"/>
              </a:buBlip>
              <a:defRPr/>
            </a:lvl4pPr>
            <a:lvl5pPr marL="901700" indent="-187325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nl-NL" dirty="0" smtClean="0"/>
              <a:t>Voeg hier een afbeelding toe en plaats deze linksonder</a:t>
            </a:r>
            <a:endParaRPr lang="nl-NL" dirty="0"/>
          </a:p>
        </p:txBody>
      </p:sp>
      <p:cxnSp>
        <p:nvCxnSpPr>
          <p:cNvPr id="9" name="Rechte verbindingslijn 8"/>
          <p:cNvCxnSpPr/>
          <p:nvPr userDrawn="1"/>
        </p:nvCxnSpPr>
        <p:spPr>
          <a:xfrm flipV="1">
            <a:off x="1220400" y="831600"/>
            <a:ext cx="0" cy="5550150"/>
          </a:xfrm>
          <a:prstGeom prst="line">
            <a:avLst/>
          </a:prstGeom>
          <a:ln w="127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3213057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somming en of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3350" y="2199600"/>
            <a:ext cx="7272338" cy="4182150"/>
          </a:xfrm>
        </p:spPr>
        <p:txBody>
          <a:bodyPr/>
          <a:lstStyle>
            <a:lvl1pPr marL="185738" indent="-185738">
              <a:buFontTx/>
              <a:buBlip>
                <a:blip r:embed="rId2"/>
              </a:buBlip>
              <a:defRPr/>
            </a:lvl1pPr>
            <a:lvl2pPr marL="357188" indent="-171450">
              <a:buFontTx/>
              <a:buBlip>
                <a:blip r:embed="rId2"/>
              </a:buBlip>
              <a:defRPr/>
            </a:lvl2pPr>
            <a:lvl3pPr marL="542925" indent="-187325">
              <a:buFontTx/>
              <a:buBlip>
                <a:blip r:embed="rId2"/>
              </a:buBlip>
              <a:defRPr/>
            </a:lvl3pPr>
            <a:lvl4pPr marL="715963" indent="-173038">
              <a:buFontTx/>
              <a:buBlip>
                <a:blip r:embed="rId2"/>
              </a:buBlip>
              <a:defRPr/>
            </a:lvl4pPr>
            <a:lvl5pPr marL="901700" indent="-187325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AA46-1C82-41F8-8CE2-570BC461073F}" type="datetime8">
              <a:rPr lang="nl-NL" smtClean="0"/>
              <a:pPr/>
              <a:t>21-3-2013 16:40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7" name="Rechte verbindingslijn 8"/>
          <p:cNvCxnSpPr/>
          <p:nvPr userDrawn="1"/>
        </p:nvCxnSpPr>
        <p:spPr>
          <a:xfrm flipV="1">
            <a:off x="1220400" y="831600"/>
            <a:ext cx="0" cy="5550150"/>
          </a:xfrm>
          <a:prstGeom prst="line">
            <a:avLst/>
          </a:prstGeom>
          <a:ln w="127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48069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box  of groo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3350" y="2199600"/>
            <a:ext cx="7272338" cy="41821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185738" indent="0">
              <a:buFontTx/>
              <a:buNone/>
              <a:defRPr/>
            </a:lvl2pPr>
            <a:lvl3pPr marL="35560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AA46-1C82-41F8-8CE2-570BC461073F}" type="datetime8">
              <a:rPr lang="nl-NL" smtClean="0"/>
              <a:pPr/>
              <a:t>21-3-2013 16:40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7" name="Rechte verbindingslijn 8"/>
          <p:cNvCxnSpPr/>
          <p:nvPr userDrawn="1"/>
        </p:nvCxnSpPr>
        <p:spPr>
          <a:xfrm flipV="1">
            <a:off x="1220400" y="831600"/>
            <a:ext cx="0" cy="5550150"/>
          </a:xfrm>
          <a:prstGeom prst="line">
            <a:avLst/>
          </a:prstGeom>
          <a:ln w="127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67781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naas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6462" y="1342800"/>
            <a:ext cx="3959225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16462" y="2199600"/>
            <a:ext cx="3959225" cy="4182150"/>
          </a:xfrm>
        </p:spPr>
        <p:txBody>
          <a:bodyPr/>
          <a:lstStyle>
            <a:lvl1pPr marL="185738" indent="-185738">
              <a:buFontTx/>
              <a:buBlip>
                <a:blip r:embed="rId2"/>
              </a:buBlip>
              <a:defRPr/>
            </a:lvl1pPr>
            <a:lvl2pPr marL="357188" indent="-171450">
              <a:buFontTx/>
              <a:buBlip>
                <a:blip r:embed="rId2"/>
              </a:buBlip>
              <a:defRPr/>
            </a:lvl2pPr>
            <a:lvl3pPr marL="542925" indent="-187325">
              <a:buFontTx/>
              <a:buBlip>
                <a:blip r:embed="rId2"/>
              </a:buBlip>
              <a:defRPr/>
            </a:lvl3pPr>
            <a:lvl4pPr marL="715963" indent="-173038">
              <a:buFontTx/>
              <a:buBlip>
                <a:blip r:embed="rId2"/>
              </a:buBlip>
              <a:defRPr/>
            </a:lvl4pPr>
            <a:lvl5pPr marL="901700" indent="-187325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AA46-1C82-41F8-8CE2-570BC461073F}" type="datetime8">
              <a:rPr lang="nl-NL" smtClean="0"/>
              <a:pPr/>
              <a:t>21-3-2013 16:40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1403350" y="1412875"/>
            <a:ext cx="3024188" cy="4968875"/>
          </a:xfrm>
          <a:effectLst>
            <a:outerShdw blurRad="127000" dist="25400" dir="2700000" algn="ctr" rotWithShape="0">
              <a:schemeClr val="tx1">
                <a:alpha val="55000"/>
              </a:schemeClr>
            </a:outerShdw>
          </a:effectLst>
        </p:spPr>
        <p:txBody>
          <a:bodyPr/>
          <a:lstStyle>
            <a:lvl1pPr marL="0" indent="0">
              <a:buFontTx/>
              <a:buNone/>
              <a:defRPr baseline="0"/>
            </a:lvl1pPr>
            <a:lvl2pPr marL="357188" indent="-171450">
              <a:buFontTx/>
              <a:buBlip>
                <a:blip r:embed="rId2"/>
              </a:buBlip>
              <a:defRPr/>
            </a:lvl2pPr>
            <a:lvl3pPr marL="542925" indent="-187325">
              <a:buFontTx/>
              <a:buBlip>
                <a:blip r:embed="rId2"/>
              </a:buBlip>
              <a:defRPr/>
            </a:lvl3pPr>
            <a:lvl4pPr marL="715963" indent="-173038">
              <a:buFontTx/>
              <a:buBlip>
                <a:blip r:embed="rId2"/>
              </a:buBlip>
              <a:defRPr/>
            </a:lvl4pPr>
            <a:lvl5pPr marL="901700" indent="-187325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nl-NL" dirty="0" smtClean="0"/>
              <a:t>Voeg hier een staande afbeelding  toe en plaats deze vullend binnen dit kader</a:t>
            </a:r>
            <a:endParaRPr lang="nl-NL" dirty="0"/>
          </a:p>
        </p:txBody>
      </p:sp>
      <p:cxnSp>
        <p:nvCxnSpPr>
          <p:cNvPr id="8" name="Rechte verbindingslijn 8"/>
          <p:cNvCxnSpPr/>
          <p:nvPr userDrawn="1"/>
        </p:nvCxnSpPr>
        <p:spPr>
          <a:xfrm flipV="1">
            <a:off x="1220400" y="831600"/>
            <a:ext cx="0" cy="5550150"/>
          </a:xfrm>
          <a:prstGeom prst="line">
            <a:avLst/>
          </a:prstGeom>
          <a:ln w="127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12292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naast teks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6462" y="1342800"/>
            <a:ext cx="3959225" cy="7200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16462" y="2199600"/>
            <a:ext cx="3959225" cy="41821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185738" indent="0">
              <a:buFontTx/>
              <a:buNone/>
              <a:defRPr/>
            </a:lvl2pPr>
            <a:lvl3pPr marL="35560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AA46-1C82-41F8-8CE2-570BC461073F}" type="datetime8">
              <a:rPr lang="nl-NL" smtClean="0"/>
              <a:pPr/>
              <a:t>21-3-2013 16:40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1403350" y="1412875"/>
            <a:ext cx="3024188" cy="4968875"/>
          </a:xfrm>
          <a:effectLst>
            <a:outerShdw blurRad="127000" dist="25400" dir="2700000" algn="ctr" rotWithShape="0">
              <a:schemeClr val="tx1">
                <a:alpha val="55000"/>
              </a:schemeClr>
            </a:outerShdw>
          </a:effectLst>
        </p:spPr>
        <p:txBody>
          <a:bodyPr/>
          <a:lstStyle>
            <a:lvl1pPr marL="0" indent="0">
              <a:buFontTx/>
              <a:buNone/>
              <a:defRPr baseline="0"/>
            </a:lvl1pPr>
            <a:lvl2pPr marL="357188" indent="-171450">
              <a:buFontTx/>
              <a:buBlip>
                <a:blip r:embed="rId2"/>
              </a:buBlip>
              <a:defRPr/>
            </a:lvl2pPr>
            <a:lvl3pPr marL="542925" indent="-187325">
              <a:buFontTx/>
              <a:buBlip>
                <a:blip r:embed="rId2"/>
              </a:buBlip>
              <a:defRPr/>
            </a:lvl3pPr>
            <a:lvl4pPr marL="715963" indent="-173038">
              <a:buFontTx/>
              <a:buBlip>
                <a:blip r:embed="rId2"/>
              </a:buBlip>
              <a:defRPr/>
            </a:lvl4pPr>
            <a:lvl5pPr marL="901700" indent="-187325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nl-NL" dirty="0" smtClean="0"/>
              <a:t>Voeg hier een staande afbeelding  toe en plaats deze vullend binnen dit kader</a:t>
            </a:r>
            <a:endParaRPr lang="nl-NL" dirty="0"/>
          </a:p>
        </p:txBody>
      </p:sp>
      <p:cxnSp>
        <p:nvCxnSpPr>
          <p:cNvPr id="8" name="Rechte verbindingslijn 8"/>
          <p:cNvCxnSpPr/>
          <p:nvPr userDrawn="1"/>
        </p:nvCxnSpPr>
        <p:spPr>
          <a:xfrm flipV="1">
            <a:off x="1220400" y="831600"/>
            <a:ext cx="0" cy="5550150"/>
          </a:xfrm>
          <a:prstGeom prst="line">
            <a:avLst/>
          </a:prstGeom>
          <a:ln w="127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25101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4777-188F-4E6F-8704-DC2476BE1C56}" type="datetime8">
              <a:rPr lang="nl-NL" smtClean="0"/>
              <a:pPr/>
              <a:t>21-3-2013 16:40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Titel van de presentatie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1403350" y="1412875"/>
            <a:ext cx="7272338" cy="4968875"/>
          </a:xfrm>
          <a:effectLst>
            <a:outerShdw blurRad="127000" dist="25400" dir="2700000" algn="ctr" rotWithShape="0">
              <a:schemeClr val="tx1">
                <a:alpha val="55000"/>
              </a:schemeClr>
            </a:outerShdw>
          </a:effectLst>
        </p:spPr>
        <p:txBody>
          <a:bodyPr/>
          <a:lstStyle>
            <a:lvl1pPr marL="0" indent="0">
              <a:buFontTx/>
              <a:buNone/>
              <a:defRPr baseline="0"/>
            </a:lvl1pPr>
            <a:lvl2pPr marL="357188" indent="-171450">
              <a:buFontTx/>
              <a:buBlip>
                <a:blip r:embed="rId2"/>
              </a:buBlip>
              <a:defRPr/>
            </a:lvl2pPr>
            <a:lvl3pPr marL="542925" indent="-187325">
              <a:buFontTx/>
              <a:buBlip>
                <a:blip r:embed="rId2"/>
              </a:buBlip>
              <a:defRPr/>
            </a:lvl3pPr>
            <a:lvl4pPr marL="715963" indent="-173038">
              <a:buFontTx/>
              <a:buBlip>
                <a:blip r:embed="rId2"/>
              </a:buBlip>
              <a:defRPr/>
            </a:lvl4pPr>
            <a:lvl5pPr marL="901700" indent="-187325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nl-NL" dirty="0" smtClean="0"/>
              <a:t>Voeg hier een afbeelding toe en plaats deze linksonder</a:t>
            </a:r>
            <a:endParaRPr lang="nl-NL" dirty="0"/>
          </a:p>
        </p:txBody>
      </p:sp>
      <p:cxnSp>
        <p:nvCxnSpPr>
          <p:cNvPr id="7" name="Rechte verbindingslijn 8"/>
          <p:cNvCxnSpPr/>
          <p:nvPr userDrawn="1"/>
        </p:nvCxnSpPr>
        <p:spPr>
          <a:xfrm flipV="1">
            <a:off x="1220400" y="831600"/>
            <a:ext cx="0" cy="5550150"/>
          </a:xfrm>
          <a:prstGeom prst="line">
            <a:avLst/>
          </a:prstGeom>
          <a:ln w="127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46401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261469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403350" y="1342800"/>
            <a:ext cx="7272338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03350" y="2199600"/>
            <a:ext cx="7272338" cy="43204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816800" y="262800"/>
            <a:ext cx="1800000" cy="106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smtClean="0"/>
              <a:t>07 maart 2013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816800" y="370800"/>
            <a:ext cx="1800000" cy="106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smtClean="0"/>
              <a:t>Implementatieplan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816800" y="153968"/>
            <a:ext cx="1800000" cy="106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2236286-4DC8-46DE-9269-8F728FBC0641}" type="slidenum">
              <a:rPr lang="nl-NL" smtClean="0"/>
              <a:pPr/>
              <a:t>‹nr.›</a:t>
            </a:fld>
            <a:endParaRPr lang="nl-NL" dirty="0"/>
          </a:p>
        </p:txBody>
      </p:sp>
      <p:cxnSp>
        <p:nvCxnSpPr>
          <p:cNvPr id="8" name="Rechte verbindingslijn 7"/>
          <p:cNvCxnSpPr/>
          <p:nvPr/>
        </p:nvCxnSpPr>
        <p:spPr>
          <a:xfrm flipV="1">
            <a:off x="248400" y="162000"/>
            <a:ext cx="0" cy="54000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flipV="1">
            <a:off x="2336400" y="162000"/>
            <a:ext cx="0" cy="54000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Afbeelding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03" y="162000"/>
            <a:ext cx="619016" cy="493200"/>
          </a:xfrm>
          <a:prstGeom prst="rect">
            <a:avLst/>
          </a:prstGeom>
          <a:effectLst>
            <a:outerShdw blurRad="101600" dist="12700" dir="2700000" algn="ctr" rotWithShape="0">
              <a:prstClr val="black">
                <a:alpha val="50000"/>
              </a:prstClr>
            </a:outerShdw>
          </a:effectLst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403" y="162000"/>
            <a:ext cx="619016" cy="493200"/>
          </a:xfrm>
          <a:prstGeom prst="rect">
            <a:avLst/>
          </a:prstGeom>
          <a:effectLst>
            <a:outerShdw blurRad="101600" dist="12700" dir="2700000" algn="ctr" rotWithShape="0">
              <a:prstClr val="black">
                <a:alpha val="50000"/>
              </a:prstClr>
            </a:outerShdw>
          </a:effectLst>
        </p:spPr>
      </p:pic>
      <p:cxnSp>
        <p:nvCxnSpPr>
          <p:cNvPr id="15" name="Rechte verbindingslijn 14"/>
          <p:cNvCxnSpPr/>
          <p:nvPr/>
        </p:nvCxnSpPr>
        <p:spPr>
          <a:xfrm flipV="1">
            <a:off x="4708800" y="162000"/>
            <a:ext cx="0" cy="54000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7433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61" r:id="rId4"/>
    <p:sldLayoutId id="2147483662" r:id="rId5"/>
    <p:sldLayoutId id="2147483663" r:id="rId6"/>
    <p:sldLayoutId id="2147483655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5738" indent="-185738" algn="l" defTabSz="914400" rtl="0" eaLnBrk="1" latinLnBrk="0" hangingPunct="1">
        <a:lnSpc>
          <a:spcPts val="2810"/>
        </a:lnSpc>
        <a:spcBef>
          <a:spcPts val="0"/>
        </a:spcBef>
        <a:buFontTx/>
        <a:buBlip>
          <a:blip r:embed="rId11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57188" indent="-171450" algn="l" defTabSz="914400" rtl="0" eaLnBrk="1" latinLnBrk="0" hangingPunct="1">
        <a:lnSpc>
          <a:spcPts val="2810"/>
        </a:lnSpc>
        <a:spcBef>
          <a:spcPts val="0"/>
        </a:spcBef>
        <a:buFontTx/>
        <a:buBlip>
          <a:blip r:embed="rId11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42925" indent="-185738" algn="l" defTabSz="914400" rtl="0" eaLnBrk="1" latinLnBrk="0" hangingPunct="1">
        <a:lnSpc>
          <a:spcPts val="2810"/>
        </a:lnSpc>
        <a:spcBef>
          <a:spcPts val="0"/>
        </a:spcBef>
        <a:buFontTx/>
        <a:buBlip>
          <a:blip r:embed="rId11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15963" indent="-173038" algn="l" defTabSz="914400" rtl="0" eaLnBrk="1" latinLnBrk="0" hangingPunct="1">
        <a:lnSpc>
          <a:spcPts val="2810"/>
        </a:lnSpc>
        <a:spcBef>
          <a:spcPts val="0"/>
        </a:spcBef>
        <a:buFontTx/>
        <a:buBlip>
          <a:blip r:embed="rId11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901700" indent="-185738" algn="l" defTabSz="914400" rtl="0" eaLnBrk="1" latinLnBrk="0" hangingPunct="1">
        <a:lnSpc>
          <a:spcPts val="2810"/>
        </a:lnSpc>
        <a:spcBef>
          <a:spcPts val="0"/>
        </a:spcBef>
        <a:buFontTx/>
        <a:buBlip>
          <a:blip r:embed="rId11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elfmanagement.com/downloads/59/samenwerken-aan-gezondheid-pih-nl-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Implementatieplan </a:t>
            </a:r>
            <a:br>
              <a:rPr lang="nl-NL" dirty="0" smtClean="0"/>
            </a:br>
            <a:r>
              <a:rPr lang="nl-NL" dirty="0" err="1" smtClean="0"/>
              <a:t>Telemonitoring</a:t>
            </a:r>
            <a:r>
              <a:rPr lang="nl-NL" dirty="0" smtClean="0"/>
              <a:t> Hartfalen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
</a:t>
            </a:r>
            <a:endParaRPr lang="nl-NL" dirty="0"/>
          </a:p>
        </p:txBody>
      </p:sp>
      <p:pic>
        <p:nvPicPr>
          <p:cNvPr id="5" name="Picture 2" descr="http://www.zelfmanagement.com/images/81/ehealthn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650" y="1052736"/>
            <a:ext cx="1728192" cy="6011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50911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Patiëntprofielen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 smtClean="0"/>
              <a:t>eHealthNu</a:t>
            </a:r>
            <a:r>
              <a:rPr lang="nl-NL" dirty="0" smtClean="0"/>
              <a:t>
Implementatieplan</a:t>
            </a:r>
            <a:endParaRPr lang="nl-NL" dirty="0"/>
          </a:p>
        </p:txBody>
      </p:sp>
      <p:sp>
        <p:nvSpPr>
          <p:cNvPr id="6" name="Afgeronde rechthoek 5"/>
          <p:cNvSpPr/>
          <p:nvPr/>
        </p:nvSpPr>
        <p:spPr>
          <a:xfrm>
            <a:off x="1242621" y="1880646"/>
            <a:ext cx="261744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smtClean="0"/>
              <a:t>Nieuw gediagnosticeerde patiënten (NYHA 2 of 3)</a:t>
            </a:r>
          </a:p>
          <a:p>
            <a:pPr algn="ctr"/>
            <a:r>
              <a:rPr lang="nl-NL" sz="1600" dirty="0" smtClean="0"/>
              <a:t>~40%</a:t>
            </a:r>
            <a:endParaRPr lang="nl-NL" sz="1600" dirty="0"/>
          </a:p>
        </p:txBody>
      </p:sp>
      <p:sp>
        <p:nvSpPr>
          <p:cNvPr id="7" name="Afgeronde rechthoek 6"/>
          <p:cNvSpPr/>
          <p:nvPr/>
        </p:nvSpPr>
        <p:spPr>
          <a:xfrm>
            <a:off x="1259632" y="3429000"/>
            <a:ext cx="2617440" cy="10098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smtClean="0"/>
              <a:t>NYHA 3 of 4</a:t>
            </a:r>
          </a:p>
          <a:p>
            <a:pPr algn="ctr"/>
            <a:r>
              <a:rPr lang="nl-NL" sz="1600" dirty="0" smtClean="0"/>
              <a:t>~60%</a:t>
            </a:r>
            <a:endParaRPr lang="nl-NL" sz="1600" dirty="0"/>
          </a:p>
        </p:txBody>
      </p:sp>
      <p:sp>
        <p:nvSpPr>
          <p:cNvPr id="8" name="Afgeronde rechthoek 7"/>
          <p:cNvSpPr/>
          <p:nvPr/>
        </p:nvSpPr>
        <p:spPr>
          <a:xfrm>
            <a:off x="1294687" y="5157191"/>
            <a:ext cx="2617440" cy="7050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smtClean="0">
                <a:solidFill>
                  <a:schemeClr val="bg2">
                    <a:lumMod val="75000"/>
                  </a:schemeClr>
                </a:solidFill>
              </a:rPr>
              <a:t>Risico’s in leefstijl</a:t>
            </a:r>
            <a:endParaRPr lang="nl-NL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Afgeronde rechthoek 8"/>
          <p:cNvSpPr/>
          <p:nvPr/>
        </p:nvSpPr>
        <p:spPr>
          <a:xfrm>
            <a:off x="1271221" y="6020958"/>
            <a:ext cx="2617440" cy="7050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smtClean="0">
                <a:solidFill>
                  <a:schemeClr val="bg2">
                    <a:lumMod val="75000"/>
                  </a:schemeClr>
                </a:solidFill>
              </a:rPr>
              <a:t>NYHA 4</a:t>
            </a:r>
          </a:p>
          <a:p>
            <a:pPr algn="ctr"/>
            <a:r>
              <a:rPr lang="nl-NL" sz="1600" dirty="0" smtClean="0">
                <a:solidFill>
                  <a:schemeClr val="bg2">
                    <a:lumMod val="75000"/>
                  </a:schemeClr>
                </a:solidFill>
              </a:rPr>
              <a:t>Palliatief</a:t>
            </a:r>
            <a:endParaRPr lang="nl-NL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Rechteraccolade 9"/>
          <p:cNvSpPr/>
          <p:nvPr/>
        </p:nvSpPr>
        <p:spPr>
          <a:xfrm>
            <a:off x="6588224" y="1880646"/>
            <a:ext cx="864096" cy="44928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Afgeronde rechthoek 10"/>
          <p:cNvSpPr/>
          <p:nvPr/>
        </p:nvSpPr>
        <p:spPr>
          <a:xfrm>
            <a:off x="7442417" y="3213139"/>
            <a:ext cx="1691680" cy="1638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smtClean="0"/>
              <a:t>Motivatie voor </a:t>
            </a:r>
            <a:r>
              <a:rPr lang="nl-NL" sz="1600" dirty="0" err="1" smtClean="0"/>
              <a:t>telemonitoring</a:t>
            </a:r>
            <a:endParaRPr lang="nl-NL" sz="1600" dirty="0" smtClean="0"/>
          </a:p>
          <a:p>
            <a:pPr algn="ctr"/>
            <a:r>
              <a:rPr lang="nl-NL" sz="1600" dirty="0" smtClean="0"/>
              <a:t>Ja/Nee</a:t>
            </a:r>
            <a:endParaRPr lang="nl-NL" sz="1600" dirty="0"/>
          </a:p>
        </p:txBody>
      </p:sp>
      <p:sp>
        <p:nvSpPr>
          <p:cNvPr id="12" name="Afgeronde rechthoek 11"/>
          <p:cNvSpPr/>
          <p:nvPr/>
        </p:nvSpPr>
        <p:spPr>
          <a:xfrm>
            <a:off x="4181872" y="4438874"/>
            <a:ext cx="2617440" cy="581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smtClean="0"/>
              <a:t>&gt; 3 maanden stabiel ~20%</a:t>
            </a:r>
            <a:endParaRPr lang="nl-NL" sz="1600" dirty="0"/>
          </a:p>
        </p:txBody>
      </p:sp>
      <p:sp>
        <p:nvSpPr>
          <p:cNvPr id="13" name="Afgeronde rechthoek 12"/>
          <p:cNvSpPr/>
          <p:nvPr/>
        </p:nvSpPr>
        <p:spPr>
          <a:xfrm>
            <a:off x="4181872" y="3581399"/>
            <a:ext cx="2617440" cy="705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smtClean="0"/>
              <a:t>Klinisch stabiel ~ 30%</a:t>
            </a:r>
            <a:endParaRPr lang="nl-NL" sz="1600" dirty="0"/>
          </a:p>
        </p:txBody>
      </p:sp>
      <p:sp>
        <p:nvSpPr>
          <p:cNvPr id="14" name="Afgeronde rechthoek 13"/>
          <p:cNvSpPr/>
          <p:nvPr/>
        </p:nvSpPr>
        <p:spPr>
          <a:xfrm>
            <a:off x="4181872" y="2631230"/>
            <a:ext cx="2617440" cy="8205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smtClean="0"/>
              <a:t>Grote instabiliteit ~50%</a:t>
            </a:r>
            <a:endParaRPr lang="nl-NL" sz="1600" dirty="0"/>
          </a:p>
        </p:txBody>
      </p:sp>
      <p:cxnSp>
        <p:nvCxnSpPr>
          <p:cNvPr id="17" name="Rechte verbindingslijn 16"/>
          <p:cNvCxnSpPr>
            <a:stCxn id="7" idx="3"/>
            <a:endCxn id="14" idx="1"/>
          </p:cNvCxnSpPr>
          <p:nvPr/>
        </p:nvCxnSpPr>
        <p:spPr>
          <a:xfrm flipV="1">
            <a:off x="3877072" y="3041525"/>
            <a:ext cx="304800" cy="892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>
            <a:stCxn id="7" idx="3"/>
            <a:endCxn id="13" idx="1"/>
          </p:cNvCxnSpPr>
          <p:nvPr/>
        </p:nvCxnSpPr>
        <p:spPr>
          <a:xfrm>
            <a:off x="3877072" y="3933937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>
            <a:stCxn id="7" idx="3"/>
            <a:endCxn id="12" idx="1"/>
          </p:cNvCxnSpPr>
          <p:nvPr/>
        </p:nvCxnSpPr>
        <p:spPr>
          <a:xfrm>
            <a:off x="3877072" y="3933937"/>
            <a:ext cx="304800" cy="795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87776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Patiëntprofielen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 smtClean="0"/>
              <a:t>eHealthNu</a:t>
            </a:r>
            <a:r>
              <a:rPr lang="nl-NL" dirty="0" smtClean="0"/>
              <a:t>
Implementatieplan</a:t>
            </a:r>
            <a:endParaRPr lang="nl-NL" dirty="0"/>
          </a:p>
        </p:txBody>
      </p:sp>
      <p:sp>
        <p:nvSpPr>
          <p:cNvPr id="5" name="Afgeronde rechthoek 4"/>
          <p:cNvSpPr/>
          <p:nvPr/>
        </p:nvSpPr>
        <p:spPr>
          <a:xfrm>
            <a:off x="1328268" y="2935244"/>
            <a:ext cx="2451644" cy="9135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smtClean="0"/>
              <a:t>Motivatie</a:t>
            </a:r>
            <a:endParaRPr lang="nl-NL" sz="1600" dirty="0"/>
          </a:p>
        </p:txBody>
      </p:sp>
      <p:sp>
        <p:nvSpPr>
          <p:cNvPr id="6" name="Linkeraccolade 5"/>
          <p:cNvSpPr/>
          <p:nvPr/>
        </p:nvSpPr>
        <p:spPr>
          <a:xfrm>
            <a:off x="3949080" y="2418081"/>
            <a:ext cx="694928" cy="172997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Afgeronde rechthoek 6"/>
          <p:cNvSpPr/>
          <p:nvPr/>
        </p:nvSpPr>
        <p:spPr>
          <a:xfrm>
            <a:off x="4788024" y="2174577"/>
            <a:ext cx="2617440" cy="3903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smtClean="0">
                <a:solidFill>
                  <a:schemeClr val="bg1"/>
                </a:solidFill>
              </a:rPr>
              <a:t>Zelfmanagementniveau</a:t>
            </a:r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1331640" y="5157192"/>
            <a:ext cx="2448272" cy="9135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smtClean="0">
                <a:solidFill>
                  <a:schemeClr val="bg2">
                    <a:lumMod val="75000"/>
                  </a:schemeClr>
                </a:solidFill>
              </a:rPr>
              <a:t>Geen motivatie</a:t>
            </a:r>
          </a:p>
          <a:p>
            <a:pPr algn="ctr"/>
            <a:r>
              <a:rPr lang="nl-NL" sz="1600" dirty="0" smtClean="0">
                <a:solidFill>
                  <a:schemeClr val="bg2">
                    <a:lumMod val="75000"/>
                  </a:schemeClr>
                </a:solidFill>
              </a:rPr>
              <a:t>~ &lt; 2%</a:t>
            </a:r>
            <a:endParaRPr lang="nl-NL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Afgeronde rechthoek 12"/>
          <p:cNvSpPr/>
          <p:nvPr/>
        </p:nvSpPr>
        <p:spPr>
          <a:xfrm>
            <a:off x="4798656" y="2740080"/>
            <a:ext cx="2617440" cy="3903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smtClean="0">
                <a:solidFill>
                  <a:schemeClr val="bg1"/>
                </a:solidFill>
              </a:rPr>
              <a:t>Cognitief functioneren</a:t>
            </a:r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14" name="Afgeronde rechthoek 13"/>
          <p:cNvSpPr/>
          <p:nvPr/>
        </p:nvSpPr>
        <p:spPr>
          <a:xfrm>
            <a:off x="4798656" y="3329009"/>
            <a:ext cx="2617440" cy="3903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smtClean="0">
                <a:solidFill>
                  <a:schemeClr val="bg1"/>
                </a:solidFill>
              </a:rPr>
              <a:t>Angst</a:t>
            </a:r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15" name="Afgeronde rechthoek 14"/>
          <p:cNvSpPr/>
          <p:nvPr/>
        </p:nvSpPr>
        <p:spPr>
          <a:xfrm>
            <a:off x="4788024" y="3848840"/>
            <a:ext cx="2617440" cy="3903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smtClean="0">
                <a:solidFill>
                  <a:schemeClr val="bg1"/>
                </a:solidFill>
              </a:rPr>
              <a:t>Sociale omgeving</a:t>
            </a:r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16" name="Boog 15"/>
          <p:cNvSpPr/>
          <p:nvPr/>
        </p:nvSpPr>
        <p:spPr>
          <a:xfrm>
            <a:off x="7416096" y="2369740"/>
            <a:ext cx="396264" cy="1674263"/>
          </a:xfrm>
          <a:prstGeom prst="arc">
            <a:avLst>
              <a:gd name="adj1" fmla="val 16200000"/>
              <a:gd name="adj2" fmla="val 537989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7" name="Tekstvak 16"/>
          <p:cNvSpPr txBox="1"/>
          <p:nvPr/>
        </p:nvSpPr>
        <p:spPr>
          <a:xfrm rot="16200000">
            <a:off x="5981040" y="3144343"/>
            <a:ext cx="4484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hlinkClick r:id="rId3"/>
              </a:rPr>
              <a:t>Vragenlijst</a:t>
            </a:r>
            <a:r>
              <a:rPr lang="nl-NL" dirty="0" smtClean="0"/>
              <a:t> &amp; “</a:t>
            </a:r>
            <a:r>
              <a:rPr lang="nl-NL" dirty="0" err="1" smtClean="0"/>
              <a:t>verpleekundige</a:t>
            </a:r>
            <a:r>
              <a:rPr lang="nl-NL" dirty="0" smtClean="0"/>
              <a:t> voelsprieten</a:t>
            </a:r>
            <a:endParaRPr lang="nl-NL" dirty="0"/>
          </a:p>
        </p:txBody>
      </p:sp>
      <p:cxnSp>
        <p:nvCxnSpPr>
          <p:cNvPr id="19" name="Rechte verbindingslijn met pijl 18"/>
          <p:cNvCxnSpPr>
            <a:stCxn id="8" idx="3"/>
          </p:cNvCxnSpPr>
          <p:nvPr/>
        </p:nvCxnSpPr>
        <p:spPr>
          <a:xfrm>
            <a:off x="3779912" y="5613990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fgeronde rechthoek 19"/>
          <p:cNvSpPr/>
          <p:nvPr/>
        </p:nvSpPr>
        <p:spPr>
          <a:xfrm>
            <a:off x="4817870" y="5089940"/>
            <a:ext cx="2451644" cy="9135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smtClean="0">
                <a:solidFill>
                  <a:schemeClr val="bg2">
                    <a:lumMod val="75000"/>
                  </a:schemeClr>
                </a:solidFill>
              </a:rPr>
              <a:t>Behandeling zonder monitoring </a:t>
            </a:r>
            <a:endParaRPr lang="nl-NL" sz="1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3842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Werkproces (voorbeeld)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i="1" dirty="0" smtClean="0"/>
              <a:t>Hoe lang </a:t>
            </a:r>
            <a:r>
              <a:rPr lang="nl-NL" i="1" dirty="0" err="1" smtClean="0"/>
              <a:t>telemonitoring</a:t>
            </a:r>
            <a:r>
              <a:rPr lang="nl-NL" i="1" dirty="0" smtClean="0"/>
              <a:t>?</a:t>
            </a:r>
          </a:p>
          <a:p>
            <a:endParaRPr lang="nl-NL" i="1" dirty="0"/>
          </a:p>
          <a:p>
            <a:endParaRPr lang="nl-NL" i="1" dirty="0" smtClean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 smtClean="0"/>
              <a:t>eHealthNu</a:t>
            </a:r>
            <a:r>
              <a:rPr lang="nl-NL" dirty="0" smtClean="0"/>
              <a:t>
Implementatieplan</a:t>
            </a:r>
            <a:endParaRPr lang="nl-NL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03724628"/>
              </p:ext>
            </p:extLst>
          </p:nvPr>
        </p:nvGraphicFramePr>
        <p:xfrm>
          <a:off x="1619672" y="3068960"/>
          <a:ext cx="6096000" cy="275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Patiënt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/>
                        <a:t>Duur</a:t>
                      </a:r>
                      <a:endParaRPr lang="nl-NL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Nieuw gediagnosticeerd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18 maanden</a:t>
                      </a:r>
                      <a:endParaRPr lang="nl-NL" dirty="0"/>
                    </a:p>
                  </a:txBody>
                  <a:tcPr/>
                </a:tc>
              </a:tr>
              <a:tr h="266432">
                <a:tc>
                  <a:txBody>
                    <a:bodyPr/>
                    <a:lstStyle/>
                    <a:p>
                      <a:pPr lvl="0"/>
                      <a:r>
                        <a:rPr lang="nl-NL" dirty="0" smtClean="0"/>
                        <a:t>Grote</a:t>
                      </a:r>
                      <a:r>
                        <a:rPr lang="nl-NL" baseline="0" dirty="0" smtClean="0"/>
                        <a:t> instabiliteit/heropnamen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Oneindig</a:t>
                      </a:r>
                    </a:p>
                    <a:p>
                      <a:endParaRPr lang="nl-NL" dirty="0"/>
                    </a:p>
                  </a:txBody>
                  <a:tcPr/>
                </a:tc>
              </a:tr>
              <a:tr h="266432">
                <a:tc>
                  <a:txBody>
                    <a:bodyPr/>
                    <a:lstStyle/>
                    <a:p>
                      <a:pPr lvl="0"/>
                      <a:r>
                        <a:rPr lang="nl-NL" dirty="0" smtClean="0"/>
                        <a:t>Klinisch stabiel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18 maanden</a:t>
                      </a:r>
                      <a:endParaRPr lang="nl-NL" dirty="0"/>
                    </a:p>
                  </a:txBody>
                  <a:tcPr/>
                </a:tc>
              </a:tr>
              <a:tr h="266432">
                <a:tc>
                  <a:txBody>
                    <a:bodyPr/>
                    <a:lstStyle/>
                    <a:p>
                      <a:pPr lvl="0"/>
                      <a:r>
                        <a:rPr lang="nl-NL" dirty="0" smtClean="0"/>
                        <a:t>Stabiel</a:t>
                      </a:r>
                      <a:r>
                        <a:rPr lang="nl-NL" baseline="0" dirty="0" smtClean="0"/>
                        <a:t> &gt; 3 maanden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18 maanden</a:t>
                      </a:r>
                      <a:endParaRPr lang="nl-NL" dirty="0"/>
                    </a:p>
                  </a:txBody>
                  <a:tcPr/>
                </a:tc>
              </a:tr>
              <a:tr h="266432">
                <a:tc>
                  <a:txBody>
                    <a:bodyPr/>
                    <a:lstStyle/>
                    <a:p>
                      <a:pPr lvl="0"/>
                      <a:r>
                        <a:rPr lang="nl-NL" dirty="0" smtClean="0"/>
                        <a:t>Evt.</a:t>
                      </a:r>
                      <a:r>
                        <a:rPr lang="nl-NL" baseline="0" dirty="0" smtClean="0"/>
                        <a:t> Risico’s in leefstijl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 maanden (verlenging</a:t>
                      </a:r>
                      <a:r>
                        <a:rPr lang="nl-NL" baseline="0" dirty="0" smtClean="0"/>
                        <a:t> bij effect)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8302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eHealthNu</a:t>
            </a:r>
            <a:r>
              <a:rPr lang="nl-NL" dirty="0"/>
              <a:t> </a:t>
            </a:r>
            <a:r>
              <a:rPr lang="nl-NL" dirty="0" smtClean="0"/>
              <a:t>2012/2013</a:t>
            </a:r>
            <a:br>
              <a:rPr lang="nl-NL" dirty="0" smtClean="0"/>
            </a:br>
            <a:r>
              <a:rPr lang="nl-NL" dirty="0" smtClean="0"/>
              <a:t>Actuele </a:t>
            </a:r>
            <a:r>
              <a:rPr lang="nl-NL" dirty="0"/>
              <a:t>projecten onder regie TNO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 smtClean="0"/>
              <a:t>eHealthNu</a:t>
            </a:r>
            <a:r>
              <a:rPr lang="nl-NL" dirty="0" smtClean="0"/>
              <a:t>
Implementatieplan</a:t>
            </a:r>
            <a:endParaRPr lang="nl-NL" dirty="0"/>
          </a:p>
        </p:txBody>
      </p:sp>
      <p:pic>
        <p:nvPicPr>
          <p:cNvPr id="5" name="Tijdelijke aanduiding voor inhou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80" y="2579488"/>
            <a:ext cx="4448105" cy="2952328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 flipH="1">
            <a:off x="1347921" y="2701203"/>
            <a:ext cx="2236986" cy="92333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tx2">
                    <a:lumMod val="50000"/>
                  </a:schemeClr>
                </a:solidFill>
              </a:rPr>
              <a:t>Indicatiestelling Patiëntprofielen &amp; werkprocessen</a:t>
            </a:r>
            <a:endParaRPr lang="nl-N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 flipH="1">
            <a:off x="1313926" y="4163957"/>
            <a:ext cx="2249961" cy="861774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tx2">
                    <a:lumMod val="50000"/>
                  </a:schemeClr>
                </a:solidFill>
              </a:rPr>
              <a:t>Implementatiegids</a:t>
            </a:r>
          </a:p>
          <a:p>
            <a:r>
              <a:rPr lang="nl-NL" sz="1600" dirty="0" smtClean="0">
                <a:solidFill>
                  <a:schemeClr val="tx2">
                    <a:lumMod val="50000"/>
                  </a:schemeClr>
                </a:solidFill>
              </a:rPr>
              <a:t>Proefimplementatie  LUMC &amp; huisartsen</a:t>
            </a:r>
            <a:endParaRPr lang="nl-NL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 flipH="1">
            <a:off x="2948638" y="5589240"/>
            <a:ext cx="4007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Slotsymposium </a:t>
            </a:r>
          </a:p>
          <a:p>
            <a:pPr algn="ctr"/>
            <a:r>
              <a:rPr lang="nl-NL" sz="2400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eHealthNu</a:t>
            </a:r>
            <a:r>
              <a:rPr lang="nl-NL" sz="24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&amp; NIA</a:t>
            </a:r>
          </a:p>
        </p:txBody>
      </p:sp>
      <p:sp>
        <p:nvSpPr>
          <p:cNvPr id="11" name="Tekstvak 10"/>
          <p:cNvSpPr txBox="1"/>
          <p:nvPr/>
        </p:nvSpPr>
        <p:spPr>
          <a:xfrm flipH="1">
            <a:off x="6497555" y="2701203"/>
            <a:ext cx="2059035" cy="369332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tx2">
                    <a:lumMod val="50000"/>
                  </a:schemeClr>
                </a:solidFill>
              </a:rPr>
              <a:t>Patiëntinformatie</a:t>
            </a:r>
            <a:endParaRPr lang="nl-N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 flipH="1">
            <a:off x="6516216" y="4097435"/>
            <a:ext cx="2291869" cy="92333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tx2">
                    <a:lumMod val="50000"/>
                  </a:schemeClr>
                </a:solidFill>
              </a:rPr>
              <a:t>Regionale business case met toekomst scenario’s</a:t>
            </a:r>
            <a:endParaRPr lang="nl-N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Ovaal 11"/>
          <p:cNvSpPr/>
          <p:nvPr/>
        </p:nvSpPr>
        <p:spPr>
          <a:xfrm>
            <a:off x="755576" y="3861048"/>
            <a:ext cx="3240360" cy="14401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3454502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Implementatiegids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Hoe start je programma geïntegreerde </a:t>
            </a:r>
            <a:r>
              <a:rPr lang="nl-NL" b="1" dirty="0" err="1"/>
              <a:t>Telezorg</a:t>
            </a:r>
            <a:r>
              <a:rPr lang="nl-NL" b="1" dirty="0" smtClean="0"/>
              <a:t>?</a:t>
            </a:r>
          </a:p>
          <a:p>
            <a:endParaRPr lang="nl-NL" b="1" dirty="0"/>
          </a:p>
          <a:p>
            <a:pPr marL="285750" indent="-285750"/>
            <a:r>
              <a:rPr lang="nl-NL" dirty="0" smtClean="0"/>
              <a:t>Uitkomst</a:t>
            </a:r>
          </a:p>
          <a:p>
            <a:pPr marL="285750" indent="-285750"/>
            <a:r>
              <a:rPr lang="nl-NL" dirty="0" smtClean="0"/>
              <a:t>Een handzame gids waarmee je in je instelling een Telemonitoring programma Hartfalen kunt inrichten.</a:t>
            </a:r>
          </a:p>
          <a:p>
            <a:endParaRPr lang="nl-NL" dirty="0" smtClean="0"/>
          </a:p>
          <a:p>
            <a:r>
              <a:rPr lang="nl-NL" dirty="0" smtClean="0"/>
              <a:t>Aanpak</a:t>
            </a:r>
            <a:r>
              <a:rPr lang="nl-NL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Best </a:t>
            </a:r>
            <a:r>
              <a:rPr lang="nl-NL" dirty="0" err="1" smtClean="0"/>
              <a:t>practice</a:t>
            </a:r>
            <a:r>
              <a:rPr lang="nl-NL" dirty="0" smtClean="0"/>
              <a:t> </a:t>
            </a:r>
            <a:r>
              <a:rPr lang="nl-NL" dirty="0"/>
              <a:t>ontrafeld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Doorgegaan op wat binnen </a:t>
            </a:r>
            <a:r>
              <a:rPr lang="nl-NL" dirty="0" err="1" smtClean="0"/>
              <a:t>eHealthNu</a:t>
            </a:r>
            <a:r>
              <a:rPr lang="nl-NL" dirty="0" smtClean="0"/>
              <a:t> en </a:t>
            </a:r>
            <a:r>
              <a:rPr lang="nl-NL" dirty="0" err="1"/>
              <a:t>Nictiz</a:t>
            </a:r>
            <a:r>
              <a:rPr lang="nl-NL" dirty="0"/>
              <a:t> eerder is ontwikkeld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Standaardisatie uitgevoerd en beschreven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Proefimplementatie </a:t>
            </a:r>
            <a:r>
              <a:rPr lang="nl-NL" dirty="0" smtClean="0"/>
              <a:t>LUMC en in de regio.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 smtClean="0"/>
              <a:t>eHealthNu</a:t>
            </a:r>
            <a:r>
              <a:rPr lang="nl-NL" dirty="0" smtClean="0"/>
              <a:t>
Implementatieplan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1814772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eHealthNu</a:t>
            </a:r>
            <a:r>
              <a:rPr lang="nl-NL" dirty="0"/>
              <a:t> </a:t>
            </a:r>
            <a:r>
              <a:rPr lang="nl-NL" dirty="0" smtClean="0"/>
              <a:t>2012/2013</a:t>
            </a:r>
            <a:br>
              <a:rPr lang="nl-NL" dirty="0" smtClean="0"/>
            </a:br>
            <a:r>
              <a:rPr lang="nl-NL" dirty="0" smtClean="0"/>
              <a:t>Actuele </a:t>
            </a:r>
            <a:r>
              <a:rPr lang="nl-NL" dirty="0"/>
              <a:t>projecten onder regie TNO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 smtClean="0"/>
              <a:t>eHealthNu</a:t>
            </a:r>
            <a:r>
              <a:rPr lang="nl-NL" dirty="0" smtClean="0"/>
              <a:t>
Implementatieplan</a:t>
            </a:r>
            <a:endParaRPr lang="nl-NL" dirty="0"/>
          </a:p>
        </p:txBody>
      </p:sp>
      <p:pic>
        <p:nvPicPr>
          <p:cNvPr id="5" name="Tijdelijke aanduiding voor inhou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80" y="2579488"/>
            <a:ext cx="4448105" cy="2952328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 flipH="1">
            <a:off x="1347921" y="2701203"/>
            <a:ext cx="2236986" cy="92333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tx2">
                    <a:lumMod val="50000"/>
                  </a:schemeClr>
                </a:solidFill>
              </a:rPr>
              <a:t>Indicatiestelling (Patiëntprofielen) &amp; werkprocessen</a:t>
            </a:r>
            <a:endParaRPr lang="nl-N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 flipH="1">
            <a:off x="1313926" y="4163957"/>
            <a:ext cx="2249961" cy="861774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tx2">
                    <a:lumMod val="50000"/>
                  </a:schemeClr>
                </a:solidFill>
              </a:rPr>
              <a:t>Implementatiegids</a:t>
            </a:r>
          </a:p>
          <a:p>
            <a:r>
              <a:rPr lang="nl-NL" sz="1600" dirty="0" smtClean="0">
                <a:solidFill>
                  <a:schemeClr val="tx2">
                    <a:lumMod val="50000"/>
                  </a:schemeClr>
                </a:solidFill>
              </a:rPr>
              <a:t>Proefimplementatie  LUMC &amp; huisartsen</a:t>
            </a:r>
            <a:endParaRPr lang="nl-NL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 flipH="1">
            <a:off x="2948638" y="5589240"/>
            <a:ext cx="4007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Slotsymposium </a:t>
            </a:r>
          </a:p>
          <a:p>
            <a:pPr algn="ctr"/>
            <a:r>
              <a:rPr lang="nl-NL" sz="2400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eHealthNu</a:t>
            </a:r>
            <a:r>
              <a:rPr lang="nl-NL" sz="24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&amp; NIA</a:t>
            </a:r>
          </a:p>
        </p:txBody>
      </p:sp>
      <p:sp>
        <p:nvSpPr>
          <p:cNvPr id="11" name="Tekstvak 10"/>
          <p:cNvSpPr txBox="1"/>
          <p:nvPr/>
        </p:nvSpPr>
        <p:spPr>
          <a:xfrm flipH="1">
            <a:off x="6497555" y="2701203"/>
            <a:ext cx="2059035" cy="369332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tx2">
                    <a:lumMod val="50000"/>
                  </a:schemeClr>
                </a:solidFill>
              </a:rPr>
              <a:t>Patiëntinformatie</a:t>
            </a:r>
            <a:endParaRPr lang="nl-N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 flipH="1">
            <a:off x="6516216" y="4097435"/>
            <a:ext cx="2291869" cy="92333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tx2">
                    <a:lumMod val="50000"/>
                  </a:schemeClr>
                </a:solidFill>
              </a:rPr>
              <a:t>Regionale business case met toekomst scenario’s</a:t>
            </a:r>
            <a:endParaRPr lang="nl-N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Ovaal 11"/>
          <p:cNvSpPr/>
          <p:nvPr/>
        </p:nvSpPr>
        <p:spPr>
          <a:xfrm>
            <a:off x="6012160" y="3861048"/>
            <a:ext cx="3240360" cy="14401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3454502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Business case model (deel werkwijze)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 smtClean="0"/>
              <a:t>eHealthNu</a:t>
            </a:r>
            <a:r>
              <a:rPr lang="nl-NL" dirty="0" smtClean="0"/>
              <a:t>
Implementatieplan</a:t>
            </a:r>
            <a:endParaRPr lang="nl-NL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3" y="2204864"/>
            <a:ext cx="8911803" cy="40452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="" xmlns:p14="http://schemas.microsoft.com/office/powerpoint/2010/main" val="1812943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Toekomstige scenario’s  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 smtClean="0"/>
              <a:t>eHealthNu</a:t>
            </a:r>
            <a:r>
              <a:rPr lang="nl-NL" dirty="0" smtClean="0"/>
              <a:t>
Implementatieplan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1403648" y="1916832"/>
            <a:ext cx="7272338" cy="4182150"/>
          </a:xfrm>
        </p:spPr>
        <p:txBody>
          <a:bodyPr/>
          <a:lstStyle/>
          <a:p>
            <a:r>
              <a:rPr lang="nl-NL" b="1" dirty="0"/>
              <a:t>Toekomstperspectief: zorg dichtbij </a:t>
            </a:r>
            <a:r>
              <a:rPr lang="nl-NL" b="1" dirty="0" smtClean="0"/>
              <a:t>huis (regionale afspraken)</a:t>
            </a:r>
          </a:p>
          <a:p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Welke </a:t>
            </a:r>
            <a:r>
              <a:rPr lang="nl-NL" dirty="0"/>
              <a:t>rol hebben professionals buiten het ziekenhuis? </a:t>
            </a:r>
            <a:br>
              <a:rPr lang="nl-NL" dirty="0"/>
            </a:br>
            <a:r>
              <a:rPr lang="nl-NL" dirty="0"/>
              <a:t>H</a:t>
            </a:r>
            <a:r>
              <a:rPr lang="nl-NL" dirty="0" smtClean="0"/>
              <a:t>uisarts</a:t>
            </a:r>
            <a:r>
              <a:rPr lang="nl-NL" dirty="0"/>
              <a:t>, POH, </a:t>
            </a:r>
            <a:r>
              <a:rPr lang="nl-NL" dirty="0" smtClean="0"/>
              <a:t>wijkverpleegkundige</a:t>
            </a:r>
          </a:p>
          <a:p>
            <a:pPr lvl="1"/>
            <a:r>
              <a:rPr lang="nl-NL" i="1" dirty="0" smtClean="0"/>
              <a:t>Huisarts mogelijk rol bij selectie, weekenden, stabiele patiënten</a:t>
            </a:r>
            <a:endParaRPr lang="nl-NL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Welke informatieoverdracht is dan nodig? </a:t>
            </a:r>
            <a:br>
              <a:rPr lang="nl-NL" dirty="0"/>
            </a:br>
            <a:r>
              <a:rPr lang="nl-NL" i="1" dirty="0" smtClean="0"/>
              <a:t>Bijv. monitoringswaarden</a:t>
            </a:r>
            <a:endParaRPr lang="nl-NL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Welke afspraken zijn dan nodig? </a:t>
            </a:r>
            <a:br>
              <a:rPr lang="nl-NL" dirty="0"/>
            </a:br>
            <a:r>
              <a:rPr lang="nl-NL" i="1" dirty="0" smtClean="0"/>
              <a:t>Acties </a:t>
            </a:r>
            <a:r>
              <a:rPr lang="nl-NL" i="1" dirty="0"/>
              <a:t>bij </a:t>
            </a:r>
            <a:r>
              <a:rPr lang="nl-NL" i="1" dirty="0" smtClean="0"/>
              <a:t>alarmmelding? Inzage in gegevens? </a:t>
            </a:r>
            <a:endParaRPr lang="nl-NL" i="1" dirty="0"/>
          </a:p>
          <a:p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984637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eHealthNu</a:t>
            </a:r>
            <a:r>
              <a:rPr lang="nl-NL" dirty="0"/>
              <a:t> </a:t>
            </a:r>
            <a:r>
              <a:rPr lang="nl-NL" dirty="0" smtClean="0"/>
              <a:t>2012/2013</a:t>
            </a:r>
            <a:br>
              <a:rPr lang="nl-NL" dirty="0" smtClean="0"/>
            </a:br>
            <a:r>
              <a:rPr lang="nl-NL" dirty="0" smtClean="0"/>
              <a:t>Actuele </a:t>
            </a:r>
            <a:r>
              <a:rPr lang="nl-NL" dirty="0"/>
              <a:t>projecten onder regie TNO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 smtClean="0"/>
              <a:t>eHealthNu</a:t>
            </a:r>
            <a:r>
              <a:rPr lang="nl-NL" dirty="0" smtClean="0"/>
              <a:t>
Implementatieplan</a:t>
            </a:r>
            <a:endParaRPr lang="nl-NL" dirty="0"/>
          </a:p>
        </p:txBody>
      </p:sp>
      <p:pic>
        <p:nvPicPr>
          <p:cNvPr id="5" name="Tijdelijke aanduiding voor inhou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80" y="2579488"/>
            <a:ext cx="4448105" cy="2952328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 flipH="1">
            <a:off x="1347921" y="2701203"/>
            <a:ext cx="2236986" cy="92333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tx2">
                    <a:lumMod val="50000"/>
                  </a:schemeClr>
                </a:solidFill>
              </a:rPr>
              <a:t>Indicatiestelling (Patiëntprofielen) &amp; werkprocessen</a:t>
            </a:r>
            <a:endParaRPr lang="nl-N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 flipH="1">
            <a:off x="1313926" y="4163957"/>
            <a:ext cx="2249961" cy="861774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tx2">
                    <a:lumMod val="50000"/>
                  </a:schemeClr>
                </a:solidFill>
              </a:rPr>
              <a:t>Implementatiegids</a:t>
            </a:r>
          </a:p>
          <a:p>
            <a:r>
              <a:rPr lang="nl-NL" sz="1600" dirty="0" smtClean="0">
                <a:solidFill>
                  <a:schemeClr val="tx2">
                    <a:lumMod val="50000"/>
                  </a:schemeClr>
                </a:solidFill>
              </a:rPr>
              <a:t>Proefimplementatie  LUMC &amp; huisartsen</a:t>
            </a:r>
            <a:endParaRPr lang="nl-NL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 flipH="1">
            <a:off x="2948638" y="5589240"/>
            <a:ext cx="4007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Slotsymposium </a:t>
            </a:r>
          </a:p>
          <a:p>
            <a:pPr algn="ctr"/>
            <a:r>
              <a:rPr lang="nl-NL" sz="2400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eHealthNu</a:t>
            </a:r>
            <a:r>
              <a:rPr lang="nl-NL" sz="24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&amp; NIA</a:t>
            </a:r>
          </a:p>
        </p:txBody>
      </p:sp>
      <p:sp>
        <p:nvSpPr>
          <p:cNvPr id="11" name="Tekstvak 10"/>
          <p:cNvSpPr txBox="1"/>
          <p:nvPr/>
        </p:nvSpPr>
        <p:spPr>
          <a:xfrm flipH="1">
            <a:off x="6497555" y="2701203"/>
            <a:ext cx="2059035" cy="369332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tx2">
                    <a:lumMod val="50000"/>
                  </a:schemeClr>
                </a:solidFill>
              </a:rPr>
              <a:t>Patiëntinformatie</a:t>
            </a:r>
            <a:endParaRPr lang="nl-N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 flipH="1">
            <a:off x="6516216" y="4097435"/>
            <a:ext cx="2291869" cy="92333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tx2">
                    <a:lumMod val="50000"/>
                  </a:schemeClr>
                </a:solidFill>
              </a:rPr>
              <a:t>Regionale business case met toekomst scenario’s</a:t>
            </a:r>
            <a:endParaRPr lang="nl-N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Ovaal 11"/>
          <p:cNvSpPr/>
          <p:nvPr/>
        </p:nvSpPr>
        <p:spPr>
          <a:xfrm>
            <a:off x="5903640" y="2204864"/>
            <a:ext cx="3240360" cy="14401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3454502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Patiëntinformatie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Samenwerking Hart &amp; Vaatgroep + NPCF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Beschikbaarheid </a:t>
            </a:r>
            <a:r>
              <a:rPr lang="nl-NL" dirty="0" err="1"/>
              <a:t>telemonitoring</a:t>
            </a:r>
            <a:r>
              <a:rPr lang="nl-NL" dirty="0"/>
              <a:t> voor Chronisch Hartfalen (thermometer)</a:t>
            </a:r>
          </a:p>
          <a:p>
            <a:pPr marL="641350" lvl="2" indent="-285750">
              <a:buFont typeface="Arial" panose="020B0604020202020204" pitchFamily="34" charset="0"/>
              <a:buChar char="•"/>
            </a:pPr>
            <a:r>
              <a:rPr lang="nl-NL" dirty="0"/>
              <a:t>Update digitale patiëntinformatie </a:t>
            </a:r>
            <a:r>
              <a:rPr lang="nl-NL" dirty="0" smtClean="0"/>
              <a:t>(Digitale </a:t>
            </a:r>
            <a:r>
              <a:rPr lang="nl-NL" dirty="0" err="1"/>
              <a:t>Zorggids</a:t>
            </a:r>
            <a:r>
              <a:rPr lang="nl-NL" dirty="0"/>
              <a:t>/Zorgkaart Nederland/monitor </a:t>
            </a:r>
            <a:r>
              <a:rPr lang="nl-NL" dirty="0" err="1"/>
              <a:t>eHealth</a:t>
            </a:r>
            <a:r>
              <a:rPr lang="nl-NL" dirty="0"/>
              <a:t> (NIVEL</a:t>
            </a:r>
            <a:r>
              <a:rPr lang="nl-NL" dirty="0" smtClean="0"/>
              <a:t>))</a:t>
            </a:r>
          </a:p>
          <a:p>
            <a:pPr marL="641350" lvl="2" indent="-285750">
              <a:buFont typeface="Arial" panose="020B0604020202020204" pitchFamily="34" charset="0"/>
              <a:buChar char="•"/>
            </a:pPr>
            <a:r>
              <a:rPr lang="nl-NL" dirty="0" smtClean="0"/>
              <a:t>Meting april &amp; oktober 2013</a:t>
            </a:r>
          </a:p>
          <a:p>
            <a:pPr marL="641350" lvl="2" indent="-285750">
              <a:buFont typeface="Arial" panose="020B0604020202020204" pitchFamily="34" charset="0"/>
              <a:buChar char="•"/>
            </a:pPr>
            <a:r>
              <a:rPr lang="nl-NL" dirty="0" smtClean="0"/>
              <a:t>Brief naar alle ziekenhuizen in Nederland met vragen over beschikbaarheid, c.q. plannen.</a:t>
            </a:r>
          </a:p>
          <a:p>
            <a:pPr lvl="2"/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 smtClean="0"/>
              <a:t>eHealthNu</a:t>
            </a:r>
            <a:r>
              <a:rPr lang="nl-NL" dirty="0" smtClean="0"/>
              <a:t>
Implementatieplan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2113129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322" t="14685" r="9329" b="112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 smtClean="0"/>
              <a:t>eHealthNu</a:t>
            </a:r>
            <a:r>
              <a:rPr lang="nl-NL" dirty="0" smtClean="0"/>
              <a:t>
Implementatieplan</a:t>
            </a:r>
            <a:endParaRPr lang="nl-N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Slotsymposium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916832"/>
            <a:ext cx="7704856" cy="4941168"/>
          </a:xfrm>
        </p:spPr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Datum: juni 2013</a:t>
            </a:r>
          </a:p>
          <a:p>
            <a:endParaRPr lang="nl-NL" dirty="0" smtClean="0"/>
          </a:p>
          <a:p>
            <a:r>
              <a:rPr lang="nl-NL" b="1" dirty="0" smtClean="0"/>
              <a:t>Programma (concept)</a:t>
            </a:r>
          </a:p>
          <a:p>
            <a:r>
              <a:rPr lang="nl-NL" dirty="0" smtClean="0"/>
              <a:t>Dagvoorzitter			Prof. dr. </a:t>
            </a:r>
            <a:r>
              <a:rPr lang="nl-NL" dirty="0" err="1" smtClean="0"/>
              <a:t>Schalij</a:t>
            </a:r>
            <a:r>
              <a:rPr lang="nl-NL" dirty="0" smtClean="0"/>
              <a:t> (NVVC)</a:t>
            </a:r>
          </a:p>
          <a:p>
            <a:r>
              <a:rPr lang="nl-NL" dirty="0" smtClean="0"/>
              <a:t>Inleiding 			R. Mooij (TNO)</a:t>
            </a:r>
          </a:p>
          <a:p>
            <a:r>
              <a:rPr lang="nl-NL" dirty="0" smtClean="0"/>
              <a:t>Resultaten 			Dr. R. van Dijk + Dr. D. Atsma</a:t>
            </a:r>
          </a:p>
          <a:p>
            <a:r>
              <a:rPr lang="nl-NL" dirty="0" smtClean="0"/>
              <a:t>Minipresentaties 			Dr. A. de Vries + R. van der Veer + C. 				Verstappen</a:t>
            </a:r>
          </a:p>
          <a:p>
            <a:r>
              <a:rPr lang="nl-NL" dirty="0" smtClean="0"/>
              <a:t>Discussieronde			O.l.v. ZN/</a:t>
            </a:r>
            <a:r>
              <a:rPr lang="nl-NL" dirty="0" err="1" smtClean="0"/>
              <a:t>eHealthNu</a:t>
            </a:r>
            <a:r>
              <a:rPr lang="nl-NL" dirty="0" smtClean="0"/>
              <a:t>/KNMG/NPCF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Patiëntprofielen		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Transmurale zorg</a:t>
            </a:r>
          </a:p>
          <a:p>
            <a:r>
              <a:rPr lang="nl-NL" dirty="0" smtClean="0"/>
              <a:t>Conclusie			H. Nienhuis (</a:t>
            </a:r>
            <a:r>
              <a:rPr lang="nl-NL" dirty="0" err="1" smtClean="0"/>
              <a:t>eHealthNu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 smtClean="0"/>
              <a:t>eHealthNu</a:t>
            </a:r>
            <a:r>
              <a:rPr lang="nl-NL" dirty="0" smtClean="0"/>
              <a:t>
Implementatieplan</a:t>
            </a:r>
            <a:endParaRPr lang="nl-NL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32621" t="23204" r="21761" b="30389"/>
          <a:stretch>
            <a:fillRect/>
          </a:stretch>
        </p:blipFill>
        <p:spPr bwMode="auto">
          <a:xfrm>
            <a:off x="5724128" y="1124744"/>
            <a:ext cx="282568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28505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67136" y="2348880"/>
            <a:ext cx="7776864" cy="1800200"/>
          </a:xfrm>
        </p:spPr>
        <p:txBody>
          <a:bodyPr/>
          <a:lstStyle/>
          <a:p>
            <a:r>
              <a:rPr lang="nl-NL" dirty="0"/>
              <a:t>Conclusie</a:t>
            </a:r>
            <a:r>
              <a:rPr lang="nl-NL" dirty="0" smtClean="0"/>
              <a:t>:   </a:t>
            </a:r>
            <a:br>
              <a:rPr lang="nl-NL" dirty="0" smtClean="0"/>
            </a:br>
            <a:r>
              <a:rPr lang="nl-NL" dirty="0" smtClean="0"/>
              <a:t>Vanaf juni 2013 zijn alle hulpmiddelen beschikbaar om met succes een Telemonitoring programma Hartfalen in uw instelling op te zetten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 smtClean="0"/>
              <a:t>eHealthNu</a:t>
            </a:r>
            <a:r>
              <a:rPr lang="nl-NL" dirty="0" smtClean="0"/>
              <a:t>
Implementatieplan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3508230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Discussie over nut </a:t>
            </a:r>
            <a:r>
              <a:rPr lang="nl-NL" dirty="0" smtClean="0"/>
              <a:t>Telemonitoring</a:t>
            </a:r>
          </a:p>
          <a:p>
            <a:r>
              <a:rPr lang="nl-NL" dirty="0" smtClean="0"/>
              <a:t>Waar </a:t>
            </a:r>
            <a:r>
              <a:rPr lang="nl-NL" dirty="0"/>
              <a:t>staan we </a:t>
            </a:r>
            <a:r>
              <a:rPr lang="nl-NL" dirty="0" smtClean="0"/>
              <a:t>nu en waar staan we straks in 2015?</a:t>
            </a:r>
          </a:p>
          <a:p>
            <a:r>
              <a:rPr lang="nl-NL" dirty="0" smtClean="0"/>
              <a:t>Hoe bereiken we dat? Actuele </a:t>
            </a:r>
            <a:r>
              <a:rPr lang="nl-NL" dirty="0"/>
              <a:t>projecten onder regie </a:t>
            </a:r>
            <a:r>
              <a:rPr lang="nl-NL" dirty="0" smtClean="0"/>
              <a:t>TNO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 smtClean="0"/>
              <a:t>eHealthNu</a:t>
            </a:r>
            <a:r>
              <a:rPr lang="nl-NL" dirty="0" smtClean="0"/>
              <a:t>
Implementatieplan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509415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Discussie over nut </a:t>
            </a:r>
            <a:r>
              <a:rPr lang="nl-NL" dirty="0" err="1" smtClean="0"/>
              <a:t>telemonitoring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 smtClean="0"/>
              <a:t>eHealthNu</a:t>
            </a:r>
            <a:r>
              <a:rPr lang="nl-NL" dirty="0" smtClean="0"/>
              <a:t>
Implementatieplan</a:t>
            </a:r>
            <a:endParaRPr lang="nl-NL" dirty="0"/>
          </a:p>
        </p:txBody>
      </p:sp>
      <p:pic>
        <p:nvPicPr>
          <p:cNvPr id="5" name="Afbeelding 4" descr="oude au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996952"/>
            <a:ext cx="2616414" cy="1959785"/>
          </a:xfrm>
          <a:prstGeom prst="rect">
            <a:avLst/>
          </a:prstGeom>
        </p:spPr>
      </p:pic>
      <p:pic>
        <p:nvPicPr>
          <p:cNvPr id="6" name="Afbeelding 5" descr="Mercedes-Benz_SLR_sil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2996952"/>
            <a:ext cx="2664296" cy="1915413"/>
          </a:xfrm>
          <a:prstGeom prst="rect">
            <a:avLst/>
          </a:prstGeom>
        </p:spPr>
      </p:pic>
      <p:pic>
        <p:nvPicPr>
          <p:cNvPr id="7" name="Afbeelding 6" descr="paard en wag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2996952"/>
            <a:ext cx="2736304" cy="19750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2423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Discussie over nut </a:t>
            </a:r>
            <a:r>
              <a:rPr lang="nl-NL" dirty="0" err="1"/>
              <a:t>telemonitoring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 smtClean="0"/>
              <a:t>eHealthNu</a:t>
            </a:r>
            <a:r>
              <a:rPr lang="nl-NL" dirty="0" smtClean="0"/>
              <a:t>
Implementatieplan</a:t>
            </a:r>
            <a:endParaRPr lang="nl-NL" dirty="0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70340" y="2204864"/>
            <a:ext cx="7272338" cy="653336"/>
          </a:xfrm>
        </p:spPr>
        <p:txBody>
          <a:bodyPr/>
          <a:lstStyle/>
          <a:p>
            <a:r>
              <a:rPr lang="nl-NL" dirty="0" smtClean="0"/>
              <a:t>Moet dus niet gaan over techniek of wel of niet, maar wie wel en waarom?</a:t>
            </a:r>
          </a:p>
          <a:p>
            <a:endParaRPr lang="nl-NL" dirty="0"/>
          </a:p>
          <a:p>
            <a:pPr marL="185738" lvl="1" indent="0">
              <a:buNone/>
            </a:pP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1270340" y="3284984"/>
            <a:ext cx="7272338" cy="24482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5738" indent="-185738" algn="l" defTabSz="914400" rtl="0" eaLnBrk="1" latinLnBrk="0" hangingPunct="1">
              <a:lnSpc>
                <a:spcPts val="2810"/>
              </a:lnSpc>
              <a:spcBef>
                <a:spcPts val="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57188" indent="-171450" algn="l" defTabSz="914400" rtl="0" eaLnBrk="1" latinLnBrk="0" hangingPunct="1">
              <a:lnSpc>
                <a:spcPts val="2810"/>
              </a:lnSpc>
              <a:spcBef>
                <a:spcPts val="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2925" indent="-187325" algn="l" defTabSz="914400" rtl="0" eaLnBrk="1" latinLnBrk="0" hangingPunct="1">
              <a:lnSpc>
                <a:spcPts val="2810"/>
              </a:lnSpc>
              <a:spcBef>
                <a:spcPts val="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15963" indent="-173038" algn="l" defTabSz="914400" rtl="0" eaLnBrk="1" latinLnBrk="0" hangingPunct="1">
              <a:lnSpc>
                <a:spcPts val="2810"/>
              </a:lnSpc>
              <a:spcBef>
                <a:spcPts val="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01700" indent="-187325" algn="l" defTabSz="914400" rtl="0" eaLnBrk="1" latinLnBrk="0" hangingPunct="1">
              <a:lnSpc>
                <a:spcPts val="2810"/>
              </a:lnSpc>
              <a:spcBef>
                <a:spcPts val="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Vragen: </a:t>
            </a:r>
          </a:p>
          <a:p>
            <a:pPr lvl="1"/>
            <a:r>
              <a:rPr lang="nl-NL" dirty="0" smtClean="0"/>
              <a:t>Welke patiënten zijn geschikt voor </a:t>
            </a:r>
            <a:r>
              <a:rPr lang="nl-NL" dirty="0" err="1" smtClean="0"/>
              <a:t>telemonitoring</a:t>
            </a:r>
            <a:r>
              <a:rPr lang="nl-NL" dirty="0" smtClean="0"/>
              <a:t>? </a:t>
            </a:r>
          </a:p>
          <a:p>
            <a:pPr lvl="1"/>
            <a:r>
              <a:rPr lang="nl-NL" dirty="0" smtClean="0"/>
              <a:t>Hoe organiseer ik </a:t>
            </a:r>
            <a:r>
              <a:rPr lang="nl-NL" dirty="0" err="1" smtClean="0"/>
              <a:t>telemonitoring</a:t>
            </a:r>
            <a:r>
              <a:rPr lang="nl-NL" dirty="0" smtClean="0"/>
              <a:t>? </a:t>
            </a:r>
          </a:p>
          <a:p>
            <a:pPr lvl="1"/>
            <a:r>
              <a:rPr lang="nl-NL" dirty="0" smtClean="0"/>
              <a:t>Wat heeft de patiënt er aan? </a:t>
            </a:r>
          </a:p>
          <a:p>
            <a:pPr lvl="1"/>
            <a:r>
              <a:rPr lang="nl-NL" dirty="0" smtClean="0"/>
              <a:t>Wat heeft de zorgverlener er aan? </a:t>
            </a:r>
          </a:p>
          <a:p>
            <a:pPr lvl="1"/>
            <a:r>
              <a:rPr lang="nl-NL" dirty="0" smtClean="0"/>
              <a:t>Wat heeft de zorgverzekeraar er aan?</a:t>
            </a:r>
          </a:p>
        </p:txBody>
      </p:sp>
    </p:spTree>
    <p:extLst>
      <p:ext uri="{BB962C8B-B14F-4D97-AF65-F5344CB8AC3E}">
        <p14:creationId xmlns="" xmlns:p14="http://schemas.microsoft.com/office/powerpoint/2010/main" val="3816499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Discussie over nut </a:t>
            </a:r>
            <a:r>
              <a:rPr lang="nl-NL" dirty="0" smtClean="0"/>
              <a:t>Telemonitoring</a:t>
            </a:r>
          </a:p>
          <a:p>
            <a:r>
              <a:rPr lang="nl-NL" b="1" dirty="0" smtClean="0"/>
              <a:t>Waar </a:t>
            </a:r>
            <a:r>
              <a:rPr lang="nl-NL" b="1" dirty="0"/>
              <a:t>staan we </a:t>
            </a:r>
            <a:r>
              <a:rPr lang="nl-NL" b="1" dirty="0" smtClean="0"/>
              <a:t>nu en waar staan we straks in 2015?</a:t>
            </a:r>
          </a:p>
          <a:p>
            <a:r>
              <a:rPr lang="nl-NL" dirty="0" smtClean="0"/>
              <a:t>Hoe bereiken we dat? Actuele </a:t>
            </a:r>
            <a:r>
              <a:rPr lang="nl-NL" dirty="0"/>
              <a:t>projecten onder regie </a:t>
            </a:r>
            <a:r>
              <a:rPr lang="nl-NL" dirty="0" smtClean="0"/>
              <a:t>TNO</a:t>
            </a:r>
          </a:p>
          <a:p>
            <a:pPr marL="0" indent="0">
              <a:buNone/>
            </a:pP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 smtClean="0"/>
              <a:t>eHealthNu</a:t>
            </a:r>
            <a:r>
              <a:rPr lang="nl-NL" dirty="0" smtClean="0"/>
              <a:t>
Implementatieplan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509415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staan we nu en waar staan we straks in 2015?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Anno 2013: ongeveer 1500 mensen Telemonitoring Hartfalen</a:t>
            </a:r>
          </a:p>
          <a:p>
            <a:endParaRPr lang="nl-NL" dirty="0" smtClean="0"/>
          </a:p>
          <a:p>
            <a:r>
              <a:rPr lang="nl-NL" dirty="0" smtClean="0"/>
              <a:t>Anno 2015: 50% van de mensen met Hartfalen, die er baat bij kunnen hebben, worden begeleid via Telemonitoring.</a:t>
            </a:r>
          </a:p>
          <a:p>
            <a:endParaRPr lang="nl-NL" dirty="0" smtClean="0"/>
          </a:p>
          <a:p>
            <a:pPr>
              <a:buNone/>
            </a:pP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 smtClean="0"/>
              <a:t>eHealthNu</a:t>
            </a:r>
            <a:r>
              <a:rPr lang="nl-NL" dirty="0" smtClean="0"/>
              <a:t>
Implementatieplan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509415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Discussie over nut </a:t>
            </a:r>
            <a:r>
              <a:rPr lang="nl-NL" dirty="0" smtClean="0"/>
              <a:t>Telemonitoring</a:t>
            </a:r>
          </a:p>
          <a:p>
            <a:r>
              <a:rPr lang="nl-NL" dirty="0" smtClean="0"/>
              <a:t>Waar </a:t>
            </a:r>
            <a:r>
              <a:rPr lang="nl-NL" dirty="0"/>
              <a:t>staan we </a:t>
            </a:r>
            <a:r>
              <a:rPr lang="nl-NL" dirty="0" smtClean="0"/>
              <a:t>nu en waar staan we straks in 2015?</a:t>
            </a:r>
          </a:p>
          <a:p>
            <a:r>
              <a:rPr lang="nl-NL" b="1" dirty="0" smtClean="0"/>
              <a:t>Hoe bereiken we dat? Actuele </a:t>
            </a:r>
            <a:r>
              <a:rPr lang="nl-NL" b="1" dirty="0"/>
              <a:t>projecten onder regie </a:t>
            </a:r>
            <a:r>
              <a:rPr lang="nl-NL" b="1" dirty="0" smtClean="0"/>
              <a:t>TNO</a:t>
            </a:r>
          </a:p>
          <a:p>
            <a:pPr marL="0" indent="0">
              <a:buNone/>
            </a:pP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 smtClean="0"/>
              <a:t>eHealthNu</a:t>
            </a:r>
            <a:r>
              <a:rPr lang="nl-NL" dirty="0" smtClean="0"/>
              <a:t>
Implementatieplan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509415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eHealthNu</a:t>
            </a:r>
            <a:r>
              <a:rPr lang="nl-NL" dirty="0"/>
              <a:t> </a:t>
            </a:r>
            <a:r>
              <a:rPr lang="nl-NL" dirty="0" smtClean="0"/>
              <a:t>2012/2013</a:t>
            </a:r>
            <a:br>
              <a:rPr lang="nl-NL" dirty="0" smtClean="0"/>
            </a:br>
            <a:r>
              <a:rPr lang="nl-NL" dirty="0" smtClean="0"/>
              <a:t>Actuele </a:t>
            </a:r>
            <a:r>
              <a:rPr lang="nl-NL" dirty="0"/>
              <a:t>projecten onder regie TNO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 smtClean="0"/>
              <a:t>eHealthNu</a:t>
            </a:r>
            <a:r>
              <a:rPr lang="nl-NL" dirty="0" smtClean="0"/>
              <a:t>
Implementatieplan</a:t>
            </a:r>
            <a:endParaRPr lang="nl-NL" dirty="0"/>
          </a:p>
        </p:txBody>
      </p:sp>
      <p:pic>
        <p:nvPicPr>
          <p:cNvPr id="5" name="Tijdelijke aanduiding voor inhoud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80" y="2579488"/>
            <a:ext cx="4448105" cy="2952328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 flipH="1">
            <a:off x="1347921" y="2701203"/>
            <a:ext cx="2236986" cy="92333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tx2">
                    <a:lumMod val="50000"/>
                  </a:schemeClr>
                </a:solidFill>
              </a:rPr>
              <a:t>Indicatiestelling Patiëntprofielen &amp; werkprocessen</a:t>
            </a:r>
            <a:endParaRPr lang="nl-N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 flipH="1">
            <a:off x="1313926" y="4163957"/>
            <a:ext cx="2249961" cy="861774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tx2">
                    <a:lumMod val="50000"/>
                  </a:schemeClr>
                </a:solidFill>
              </a:rPr>
              <a:t>Implementatiegids</a:t>
            </a:r>
          </a:p>
          <a:p>
            <a:r>
              <a:rPr lang="nl-NL" sz="1600" dirty="0" smtClean="0">
                <a:solidFill>
                  <a:schemeClr val="tx2">
                    <a:lumMod val="50000"/>
                  </a:schemeClr>
                </a:solidFill>
              </a:rPr>
              <a:t>Proefimplementatie  LUMC &amp; huisartsen</a:t>
            </a:r>
            <a:endParaRPr lang="nl-NL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 flipH="1">
            <a:off x="2948638" y="5589240"/>
            <a:ext cx="4007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Slotsymposium </a:t>
            </a:r>
          </a:p>
          <a:p>
            <a:pPr algn="ctr"/>
            <a:r>
              <a:rPr lang="nl-NL" sz="2400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eHealthNu</a:t>
            </a:r>
            <a:r>
              <a:rPr lang="nl-NL" sz="24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&amp; NIA</a:t>
            </a:r>
          </a:p>
        </p:txBody>
      </p:sp>
      <p:sp>
        <p:nvSpPr>
          <p:cNvPr id="11" name="Tekstvak 10"/>
          <p:cNvSpPr txBox="1"/>
          <p:nvPr/>
        </p:nvSpPr>
        <p:spPr>
          <a:xfrm flipH="1">
            <a:off x="6497555" y="2701203"/>
            <a:ext cx="2059035" cy="369332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tx2">
                    <a:lumMod val="50000"/>
                  </a:schemeClr>
                </a:solidFill>
              </a:rPr>
              <a:t>Patiëntinformatie</a:t>
            </a:r>
            <a:endParaRPr lang="nl-N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 flipH="1">
            <a:off x="6516216" y="4097435"/>
            <a:ext cx="2291869" cy="92333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tx2">
                    <a:lumMod val="50000"/>
                  </a:schemeClr>
                </a:solidFill>
              </a:rPr>
              <a:t>Regionale business case met toekomst scenario’s</a:t>
            </a:r>
            <a:endParaRPr lang="nl-NL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4502698"/>
      </p:ext>
    </p:extLst>
  </p:cSld>
  <p:clrMapOvr>
    <a:masterClrMapping/>
  </p:clrMapOvr>
</p:sld>
</file>

<file path=ppt/theme/theme1.xml><?xml version="1.0" encoding="utf-8"?>
<a:theme xmlns:a="http://schemas.openxmlformats.org/drawingml/2006/main" name="Basis TNO tekstdia -">
  <a:themeElements>
    <a:clrScheme name="TNO">
      <a:dk1>
        <a:sysClr val="windowText" lastClr="000000"/>
      </a:dk1>
      <a:lt1>
        <a:sysClr val="window" lastClr="FFFFFF"/>
      </a:lt1>
      <a:dk2>
        <a:srgbClr val="649EC9"/>
      </a:dk2>
      <a:lt2>
        <a:srgbClr val="9C9C9E"/>
      </a:lt2>
      <a:accent1>
        <a:srgbClr val="ED8000"/>
      </a:accent1>
      <a:accent2>
        <a:srgbClr val="CB1325"/>
      </a:accent2>
      <a:accent3>
        <a:srgbClr val="FFCB00"/>
      </a:accent3>
      <a:accent4>
        <a:srgbClr val="649EC9"/>
      </a:accent4>
      <a:accent5>
        <a:srgbClr val="D6277A"/>
      </a:accent5>
      <a:accent6>
        <a:srgbClr val="93A800"/>
      </a:accent6>
      <a:hlink>
        <a:srgbClr val="9C9C9E"/>
      </a:hlink>
      <a:folHlink>
        <a:srgbClr val="5D5C60"/>
      </a:folHlink>
    </a:clrScheme>
    <a:fontScheme name="TN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750</Words>
  <Application>Microsoft Office PowerPoint</Application>
  <PresentationFormat>Diavoorstelling (4:3)</PresentationFormat>
  <Paragraphs>209</Paragraphs>
  <Slides>21</Slides>
  <Notes>13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Basis TNO tekstdia -</vt:lpstr>
      <vt:lpstr>Implementatieplan  Telemonitoring Hartfalen</vt:lpstr>
      <vt:lpstr>Dia 2</vt:lpstr>
      <vt:lpstr>Inhoud</vt:lpstr>
      <vt:lpstr>Discussie over nut telemonitoring</vt:lpstr>
      <vt:lpstr>Discussie over nut telemonitoring</vt:lpstr>
      <vt:lpstr>Inhoud</vt:lpstr>
      <vt:lpstr>Waar staan we nu en waar staan we straks in 2015?</vt:lpstr>
      <vt:lpstr>Inhoud</vt:lpstr>
      <vt:lpstr>eHealthNu 2012/2013 Actuele projecten onder regie TNO</vt:lpstr>
      <vt:lpstr>Patiëntprofielen</vt:lpstr>
      <vt:lpstr>Patiëntprofielen</vt:lpstr>
      <vt:lpstr>Werkproces (voorbeeld)</vt:lpstr>
      <vt:lpstr>eHealthNu 2012/2013 Actuele projecten onder regie TNO</vt:lpstr>
      <vt:lpstr>Implementatiegids</vt:lpstr>
      <vt:lpstr>eHealthNu 2012/2013 Actuele projecten onder regie TNO</vt:lpstr>
      <vt:lpstr>Business case model (deel werkwijze)</vt:lpstr>
      <vt:lpstr>Toekomstige scenario’s  </vt:lpstr>
      <vt:lpstr>eHealthNu 2012/2013 Actuele projecten onder regie TNO</vt:lpstr>
      <vt:lpstr>Patiëntinformatie</vt:lpstr>
      <vt:lpstr>Slotsymposium </vt:lpstr>
      <vt:lpstr>Conclusie:    Vanaf juni 2013 zijn alle hulpmiddelen beschikbaar om met succes een Telemonitoring programma Hartfalen in uw instelling op te zetten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Implementatieplan</dc:title>
  <dc:creator/>
  <cp:lastModifiedBy/>
  <cp:revision>1</cp:revision>
  <dcterms:created xsi:type="dcterms:W3CDTF">2010-12-16T09:20:55Z</dcterms:created>
  <dcterms:modified xsi:type="dcterms:W3CDTF">2013-03-21T15:41:07Z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Date">
    <vt:lpwstr>20/03/2013 13:31:12</vt:lpwstr>
  </property>
  <property fmtid="{D5CDD505-2E9C-101B-9397-08002B2CF9AE}" pid="3" name="Title">
    <vt:lpwstr>Implementatieplan</vt:lpwstr>
  </property>
  <property fmtid="{D5CDD505-2E9C-101B-9397-08002B2CF9AE}" pid="4" name="SubTitle">
    <vt:lpwstr/>
  </property>
  <property fmtid="{D5CDD505-2E9C-101B-9397-08002B2CF9AE}" pid="5" name="Author">
    <vt:lpwstr>eHealthNu</vt:lpwstr>
  </property>
  <property fmtid="{D5CDD505-2E9C-101B-9397-08002B2CF9AE}" pid="6" name="ShowPages">
    <vt:lpwstr>False</vt:lpwstr>
  </property>
  <property fmtid="{D5CDD505-2E9C-101B-9397-08002B2CF9AE}" pid="7" name="ShowDate">
    <vt:lpwstr>False</vt:lpwstr>
  </property>
  <property fmtid="{D5CDD505-2E9C-101B-9397-08002B2CF9AE}" pid="8" name="SelectedPhoto">
    <vt:lpwstr>Integrale veiligheid 1.jpg</vt:lpwstr>
  </property>
  <property fmtid="{D5CDD505-2E9C-101B-9397-08002B2CF9AE}" pid="9" name="DateText">
    <vt:lpwstr>07 maart 2013</vt:lpwstr>
  </property>
  <property fmtid="{D5CDD505-2E9C-101B-9397-08002B2CF9AE}" pid="10" name="Color">
    <vt:lpwstr>True</vt:lpwstr>
  </property>
  <property fmtid="{D5CDD505-2E9C-101B-9397-08002B2CF9AE}" pid="11" name="Grammar">
    <vt:lpwstr>1</vt:lpwstr>
  </property>
  <property fmtid="{D5CDD505-2E9C-101B-9397-08002B2CF9AE}" pid="12" name="FavoriteLink1Image">
    <vt:lpwstr>Nederland.jpg</vt:lpwstr>
  </property>
  <property fmtid="{D5CDD505-2E9C-101B-9397-08002B2CF9AE}" pid="13" name="FavoriteLink2Image">
    <vt:lpwstr>techniek.jpg</vt:lpwstr>
  </property>
  <property fmtid="{D5CDD505-2E9C-101B-9397-08002B2CF9AE}" pid="14" name="FavoriteLink1Index">
    <vt:lpwstr>1</vt:lpwstr>
  </property>
  <property fmtid="{D5CDD505-2E9C-101B-9397-08002B2CF9AE}" pid="15" name="FavoriteLink2Index">
    <vt:lpwstr>1</vt:lpwstr>
  </property>
  <property fmtid="{D5CDD505-2E9C-101B-9397-08002B2CF9AE}" pid="16" name="CreationDate">
    <vt:lpwstr>7/03/2013 17:21:53</vt:lpwstr>
  </property>
  <property fmtid="{D5CDD505-2E9C-101B-9397-08002B2CF9AE}" pid="17" name="CreationBy">
    <vt:lpwstr>klauwdmvd</vt:lpwstr>
  </property>
</Properties>
</file>