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25-6-2013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25-6-2013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233027" cy="952751"/>
          </a:xfrm>
        </p:spPr>
        <p:txBody>
          <a:bodyPr>
            <a:normAutofit fontScale="90000"/>
          </a:bodyPr>
          <a:lstStyle/>
          <a:p>
            <a:pPr lvl="0"/>
            <a:r>
              <a:rPr lang="nl-NL" sz="3100" dirty="0" err="1" smtClean="0"/>
              <a:t>Rates</a:t>
            </a:r>
            <a:r>
              <a:rPr lang="nl-NL" sz="3100" dirty="0" smtClean="0"/>
              <a:t> of </a:t>
            </a:r>
            <a:r>
              <a:rPr lang="nl-NL" sz="3100" dirty="0" err="1" smtClean="0"/>
              <a:t>responders</a:t>
            </a:r>
            <a:r>
              <a:rPr lang="nl-NL" sz="3100" dirty="0" smtClean="0"/>
              <a:t> to </a:t>
            </a:r>
            <a:r>
              <a:rPr lang="nl-NL" sz="3100" dirty="0" err="1" smtClean="0"/>
              <a:t>renal</a:t>
            </a:r>
            <a:r>
              <a:rPr lang="nl-NL" sz="3100" dirty="0" smtClean="0"/>
              <a:t> </a:t>
            </a:r>
            <a:r>
              <a:rPr lang="nl-NL" sz="3100" dirty="0" err="1" smtClean="0"/>
              <a:t>denervation</a:t>
            </a:r>
            <a:r>
              <a:rPr lang="nl-NL" sz="3100" dirty="0" smtClean="0"/>
              <a:t> in </a:t>
            </a:r>
            <a:r>
              <a:rPr lang="nl-NL" sz="3100" dirty="0" err="1" smtClean="0"/>
              <a:t>patients</a:t>
            </a:r>
            <a:r>
              <a:rPr lang="nl-NL" sz="3100" dirty="0" smtClean="0"/>
              <a:t> </a:t>
            </a:r>
            <a:r>
              <a:rPr lang="nl-NL" sz="3100" dirty="0" err="1" smtClean="0"/>
              <a:t>with</a:t>
            </a:r>
            <a:r>
              <a:rPr lang="nl-NL" sz="3100" dirty="0" smtClean="0"/>
              <a:t> </a:t>
            </a:r>
            <a:r>
              <a:rPr lang="nl-NL" sz="3100" dirty="0" err="1" smtClean="0"/>
              <a:t>true</a:t>
            </a:r>
            <a:r>
              <a:rPr lang="nl-NL" sz="3100" dirty="0" smtClean="0"/>
              <a:t> </a:t>
            </a:r>
            <a:r>
              <a:rPr lang="nl-NL" sz="3100" dirty="0" err="1" smtClean="0"/>
              <a:t>treatment-resistant</a:t>
            </a:r>
            <a:r>
              <a:rPr lang="nl-NL" sz="3100" dirty="0" smtClean="0"/>
              <a:t> </a:t>
            </a:r>
            <a:r>
              <a:rPr lang="nl-NL" sz="3100" dirty="0" err="1" smtClean="0"/>
              <a:t>hypertension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1050" dirty="0" smtClean="0"/>
              <a:t>   </a:t>
            </a:r>
            <a:endParaRPr lang="nl-NL" sz="2000" dirty="0"/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272087" y="6478905"/>
            <a:ext cx="385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Mahfoud</a:t>
            </a:r>
            <a:r>
              <a:rPr lang="nl-N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al</a:t>
            </a:r>
            <a:r>
              <a:rPr lang="nl-N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nl-NL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Circulation</a:t>
            </a:r>
            <a:r>
              <a:rPr lang="nl-N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2013</a:t>
            </a:r>
            <a:endParaRPr lang="nl-N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877448" y="2131735"/>
            <a:ext cx="7441897" cy="3953778"/>
            <a:chOff x="1306510" y="1671061"/>
            <a:chExt cx="7441897" cy="3953778"/>
          </a:xfrm>
        </p:grpSpPr>
        <p:sp>
          <p:nvSpPr>
            <p:cNvPr id="6" name="Rechthoek 5"/>
            <p:cNvSpPr/>
            <p:nvPr/>
          </p:nvSpPr>
          <p:spPr>
            <a:xfrm>
              <a:off x="5136393" y="1671061"/>
              <a:ext cx="36120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Reduction of office SBP ≥ 10 mm Hg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5140678" y="2040393"/>
              <a:ext cx="28768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Reduction of ABP ≥ 5 mm Hg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grpSp>
          <p:nvGrpSpPr>
            <p:cNvPr id="8" name="Groep 28"/>
            <p:cNvGrpSpPr/>
            <p:nvPr/>
          </p:nvGrpSpPr>
          <p:grpSpPr>
            <a:xfrm>
              <a:off x="1306510" y="1855727"/>
              <a:ext cx="5635890" cy="3769112"/>
              <a:chOff x="1306510" y="1855727"/>
              <a:chExt cx="5635890" cy="3769112"/>
            </a:xfrm>
          </p:grpSpPr>
          <p:grpSp>
            <p:nvGrpSpPr>
              <p:cNvPr id="11" name="Groep 18"/>
              <p:cNvGrpSpPr/>
              <p:nvPr/>
            </p:nvGrpSpPr>
            <p:grpSpPr>
              <a:xfrm>
                <a:off x="1306510" y="1855727"/>
                <a:ext cx="5635890" cy="3769112"/>
                <a:chOff x="1594904" y="1479361"/>
                <a:chExt cx="5635890" cy="3769112"/>
              </a:xfrm>
            </p:grpSpPr>
            <p:pic>
              <p:nvPicPr>
                <p:cNvPr id="21" name="Picture 4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357167" y="1648383"/>
                  <a:ext cx="4873627" cy="32542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grpSp>
              <p:nvGrpSpPr>
                <p:cNvPr id="22" name="Groep 17"/>
                <p:cNvGrpSpPr/>
                <p:nvPr/>
              </p:nvGrpSpPr>
              <p:grpSpPr>
                <a:xfrm>
                  <a:off x="1594904" y="1479361"/>
                  <a:ext cx="5306001" cy="3769112"/>
                  <a:chOff x="1594904" y="1479361"/>
                  <a:chExt cx="5306001" cy="3769112"/>
                </a:xfrm>
              </p:grpSpPr>
              <p:sp>
                <p:nvSpPr>
                  <p:cNvPr id="23" name="Rechthoek 22"/>
                  <p:cNvSpPr/>
                  <p:nvPr/>
                </p:nvSpPr>
                <p:spPr>
                  <a:xfrm rot="16200000">
                    <a:off x="1000606" y="2980512"/>
                    <a:ext cx="155792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nl-NL" dirty="0" err="1" smtClean="0">
                        <a:solidFill>
                          <a:schemeClr val="bg1"/>
                        </a:solidFill>
                      </a:rPr>
                      <a:t>Proportion</a:t>
                    </a:r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 (%)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" name="Tekstvak 8"/>
                  <p:cNvSpPr txBox="1"/>
                  <p:nvPr/>
                </p:nvSpPr>
                <p:spPr>
                  <a:xfrm>
                    <a:off x="2720739" y="4874455"/>
                    <a:ext cx="106901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3 </a:t>
                    </a:r>
                    <a:r>
                      <a:rPr lang="nl-NL" dirty="0" err="1" smtClean="0">
                        <a:solidFill>
                          <a:schemeClr val="bg1"/>
                        </a:solidFill>
                      </a:rPr>
                      <a:t>months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5" name="Tekstvak 9"/>
                  <p:cNvSpPr txBox="1"/>
                  <p:nvPr/>
                </p:nvSpPr>
                <p:spPr>
                  <a:xfrm>
                    <a:off x="4202565" y="4879141"/>
                    <a:ext cx="106901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6 </a:t>
                    </a:r>
                    <a:r>
                      <a:rPr lang="nl-NL" dirty="0" err="1" smtClean="0">
                        <a:solidFill>
                          <a:schemeClr val="bg1"/>
                        </a:solidFill>
                      </a:rPr>
                      <a:t>months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6" name="Tekstvak 25"/>
                  <p:cNvSpPr txBox="1"/>
                  <p:nvPr/>
                </p:nvSpPr>
                <p:spPr>
                  <a:xfrm>
                    <a:off x="5714875" y="4879141"/>
                    <a:ext cx="118603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12 </a:t>
                    </a:r>
                    <a:r>
                      <a:rPr lang="nl-NL" dirty="0" err="1" smtClean="0">
                        <a:solidFill>
                          <a:schemeClr val="bg1"/>
                        </a:solidFill>
                      </a:rPr>
                      <a:t>months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7" name="Tekstvak 26"/>
                  <p:cNvSpPr txBox="1"/>
                  <p:nvPr/>
                </p:nvSpPr>
                <p:spPr>
                  <a:xfrm>
                    <a:off x="2097882" y="4569645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0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" name="Tekstvak 27"/>
                  <p:cNvSpPr txBox="1"/>
                  <p:nvPr/>
                </p:nvSpPr>
                <p:spPr>
                  <a:xfrm>
                    <a:off x="1990024" y="3990509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20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9" name="Tekstvak 28"/>
                  <p:cNvSpPr txBox="1"/>
                  <p:nvPr/>
                </p:nvSpPr>
                <p:spPr>
                  <a:xfrm>
                    <a:off x="1987676" y="3341033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40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Tekstvak 29"/>
                  <p:cNvSpPr txBox="1"/>
                  <p:nvPr/>
                </p:nvSpPr>
                <p:spPr>
                  <a:xfrm>
                    <a:off x="1992362" y="2733761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60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1" name="Tekstvak 30"/>
                  <p:cNvSpPr txBox="1"/>
                  <p:nvPr/>
                </p:nvSpPr>
                <p:spPr>
                  <a:xfrm>
                    <a:off x="1990014" y="2098353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80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2" name="Tekstvak 16"/>
                  <p:cNvSpPr txBox="1"/>
                  <p:nvPr/>
                </p:nvSpPr>
                <p:spPr>
                  <a:xfrm>
                    <a:off x="1912640" y="1479361"/>
                    <a:ext cx="53572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dirty="0" smtClean="0">
                        <a:solidFill>
                          <a:schemeClr val="bg1"/>
                        </a:solidFill>
                      </a:rPr>
                      <a:t>100</a:t>
                    </a:r>
                    <a:endParaRPr lang="nl-NL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12" name="Groep 27"/>
              <p:cNvGrpSpPr/>
              <p:nvPr/>
            </p:nvGrpSpPr>
            <p:grpSpPr>
              <a:xfrm>
                <a:off x="2417284" y="2789733"/>
                <a:ext cx="4013706" cy="852995"/>
                <a:chOff x="2417284" y="2789733"/>
                <a:chExt cx="4013706" cy="852995"/>
              </a:xfrm>
            </p:grpSpPr>
            <p:sp>
              <p:nvSpPr>
                <p:cNvPr id="13" name="Tekstvak 12"/>
                <p:cNvSpPr txBox="1"/>
                <p:nvPr/>
              </p:nvSpPr>
              <p:spPr>
                <a:xfrm>
                  <a:off x="2417284" y="2938120"/>
                  <a:ext cx="50366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dirty="0" smtClean="0"/>
                    <a:t>71,3</a:t>
                  </a:r>
                  <a:endParaRPr lang="nl-NL" sz="1400" dirty="0"/>
                </a:p>
              </p:txBody>
            </p:sp>
            <p:sp>
              <p:nvSpPr>
                <p:cNvPr id="14" name="Tekstvak 13"/>
                <p:cNvSpPr txBox="1"/>
                <p:nvPr/>
              </p:nvSpPr>
              <p:spPr>
                <a:xfrm>
                  <a:off x="3022334" y="3334951"/>
                  <a:ext cx="50366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dirty="0" smtClean="0"/>
                    <a:t>58,3</a:t>
                  </a:r>
                  <a:endParaRPr lang="nl-NL" sz="1400" dirty="0"/>
                </a:p>
              </p:txBody>
            </p:sp>
            <p:sp>
              <p:nvSpPr>
                <p:cNvPr id="15" name="Tekstvak 14"/>
                <p:cNvSpPr txBox="1"/>
                <p:nvPr/>
              </p:nvSpPr>
              <p:spPr>
                <a:xfrm>
                  <a:off x="3909528" y="2891354"/>
                  <a:ext cx="50366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dirty="0" smtClean="0"/>
                    <a:t>73,3</a:t>
                  </a:r>
                  <a:endParaRPr lang="nl-NL" sz="1400" dirty="0"/>
                </a:p>
              </p:txBody>
            </p:sp>
            <p:sp>
              <p:nvSpPr>
                <p:cNvPr id="16" name="Tekstvak 15"/>
                <p:cNvSpPr txBox="1"/>
                <p:nvPr/>
              </p:nvSpPr>
              <p:spPr>
                <a:xfrm>
                  <a:off x="4582876" y="3162919"/>
                  <a:ext cx="36740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dirty="0" smtClean="0"/>
                    <a:t>65</a:t>
                  </a:r>
                  <a:endParaRPr lang="nl-NL" sz="1400" dirty="0"/>
                </a:p>
              </p:txBody>
            </p:sp>
            <p:sp>
              <p:nvSpPr>
                <p:cNvPr id="17" name="Tekstvak 16"/>
                <p:cNvSpPr txBox="1"/>
                <p:nvPr/>
              </p:nvSpPr>
              <p:spPr>
                <a:xfrm>
                  <a:off x="5399322" y="2789733"/>
                  <a:ext cx="50366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dirty="0" smtClean="0"/>
                    <a:t>76,7</a:t>
                  </a:r>
                  <a:endParaRPr lang="nl-NL" sz="1400" dirty="0"/>
                </a:p>
              </p:txBody>
            </p:sp>
            <p:sp>
              <p:nvSpPr>
                <p:cNvPr id="19" name="Tekstvak 18"/>
                <p:cNvSpPr txBox="1"/>
                <p:nvPr/>
              </p:nvSpPr>
              <p:spPr>
                <a:xfrm>
                  <a:off x="6063582" y="2972818"/>
                  <a:ext cx="36740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dirty="0" smtClean="0"/>
                    <a:t>70</a:t>
                  </a:r>
                  <a:endParaRPr lang="nl-NL" sz="1400" dirty="0"/>
                </a:p>
              </p:txBody>
            </p:sp>
          </p:grpSp>
        </p:grpSp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71452" y="2152635"/>
              <a:ext cx="292100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64291" y="1793411"/>
              <a:ext cx="292100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53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Rates of responders to renal denervation in patients with true treatment-resistant hypertension   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19</cp:revision>
  <dcterms:created xsi:type="dcterms:W3CDTF">2013-04-15T08:15:24Z</dcterms:created>
  <dcterms:modified xsi:type="dcterms:W3CDTF">2013-06-25T09:59:37Z</dcterms:modified>
</cp:coreProperties>
</file>