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77" r:id="rId2"/>
    <p:sldId id="379" r:id="rId3"/>
    <p:sldId id="380" r:id="rId4"/>
    <p:sldId id="381" r:id="rId5"/>
    <p:sldId id="382" r:id="rId6"/>
    <p:sldId id="383" r:id="rId7"/>
    <p:sldId id="384" r:id="rId8"/>
  </p:sldIdLst>
  <p:sldSz cx="9144000" cy="6858000" type="screen4x3"/>
  <p:notesSz cx="6858000" cy="9144000"/>
  <p:custDataLst>
    <p:tags r:id="rId1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AFF"/>
    <a:srgbClr val="8EC3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196" y="-1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8" d="100"/>
        <a:sy n="4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27-12-2012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27-12-2012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6CC2168-4BF0-4F27-9B43-862DF46E7B2F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en-GB" sz="12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8132" name="Slide Image Placeholder 13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GB" b="0" dirty="0" smtClean="0">
                <a:latin typeface="Arial" charset="0"/>
                <a:cs typeface="Arial" charset="0"/>
              </a:rPr>
              <a:t>Reference; </a:t>
            </a:r>
            <a:r>
              <a:rPr lang="en-GB" dirty="0" err="1" smtClean="0">
                <a:latin typeface="Arial" charset="0"/>
                <a:cs typeface="Arial" charset="0"/>
              </a:rPr>
              <a:t>Camm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i="1" dirty="0" err="1" smtClean="0">
                <a:latin typeface="Arial" charset="0"/>
                <a:cs typeface="Arial" charset="0"/>
              </a:rPr>
              <a:t>Eur</a:t>
            </a:r>
            <a:r>
              <a:rPr lang="en-GB" i="1" dirty="0" smtClean="0">
                <a:latin typeface="Arial" charset="0"/>
                <a:cs typeface="Arial" charset="0"/>
              </a:rPr>
              <a:t> Heart J </a:t>
            </a:r>
            <a:r>
              <a:rPr lang="en-GB" dirty="0" smtClean="0">
                <a:latin typeface="Arial" charset="0"/>
                <a:cs typeface="Arial" charset="0"/>
              </a:rPr>
              <a:t>2010;31:2369–2429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C2A74F-49D5-4975-8576-E60DE5334D5A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  <p:sp>
        <p:nvSpPr>
          <p:cNvPr id="53252" name="Slide Image Placeholder 1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79388" indent="-179388" eaLnBrk="1" hangingPunct="1">
              <a:spcBef>
                <a:spcPts val="475"/>
              </a:spcBef>
              <a:buFont typeface="Calibri" pitchFamily="34" charset="0"/>
              <a:buNone/>
              <a:defRPr/>
            </a:pPr>
            <a:r>
              <a:rPr lang="en-GB" b="0" dirty="0" smtClean="0"/>
              <a:t>References: </a:t>
            </a:r>
            <a:r>
              <a:rPr lang="en-US" dirty="0" err="1" smtClean="0"/>
              <a:t>Fuster</a:t>
            </a:r>
            <a:r>
              <a:rPr lang="en-US" dirty="0" smtClean="0"/>
              <a:t> </a:t>
            </a:r>
            <a:r>
              <a:rPr lang="en-US" i="1" dirty="0" smtClean="0"/>
              <a:t>et al. Circulation </a:t>
            </a:r>
            <a:r>
              <a:rPr lang="en-US" dirty="0" smtClean="0"/>
              <a:t>2011</a:t>
            </a:r>
            <a:r>
              <a:rPr lang="en-GB" dirty="0" smtClean="0"/>
              <a:t>;123;e269-e367, </a:t>
            </a:r>
            <a:r>
              <a:rPr lang="en-GB" dirty="0" err="1" smtClean="0"/>
              <a:t>Camm</a:t>
            </a:r>
            <a:r>
              <a:rPr lang="en-GB" dirty="0" smtClean="0"/>
              <a:t> </a:t>
            </a:r>
            <a:r>
              <a:rPr lang="en-GB" i="1" dirty="0" smtClean="0"/>
              <a:t>et al</a:t>
            </a:r>
            <a:r>
              <a:rPr lang="en-GB" dirty="0" smtClean="0"/>
              <a:t>. </a:t>
            </a:r>
            <a:r>
              <a:rPr lang="en-GB" i="1" dirty="0" smtClean="0"/>
              <a:t>Eur Heart J </a:t>
            </a:r>
            <a:r>
              <a:rPr lang="en-GB" dirty="0" smtClean="0"/>
              <a:t>2010;31:2369–2429</a:t>
            </a:r>
          </a:p>
          <a:p>
            <a:pPr>
              <a:defRPr/>
            </a:pPr>
            <a:endParaRPr lang="en-GB" sz="12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C99ED8-B3FB-42A4-85EA-BD0794DA06A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spcBef>
                <a:spcPts val="475"/>
              </a:spcBef>
              <a:buFont typeface="Arial" pitchFamily="34" charset="0"/>
              <a:buNone/>
              <a:defRPr/>
            </a:pPr>
            <a:r>
              <a:rPr lang="en-GB" b="0" dirty="0" smtClean="0"/>
              <a:t>References: </a:t>
            </a:r>
            <a:r>
              <a:rPr lang="en-US" dirty="0" err="1" smtClean="0"/>
              <a:t>Fuster</a:t>
            </a:r>
            <a:r>
              <a:rPr lang="en-US" dirty="0" smtClean="0"/>
              <a:t> </a:t>
            </a:r>
            <a:r>
              <a:rPr lang="en-US" i="1" dirty="0" smtClean="0"/>
              <a:t>et al. Circulation </a:t>
            </a:r>
            <a:r>
              <a:rPr lang="en-US" dirty="0" smtClean="0"/>
              <a:t>2011</a:t>
            </a:r>
            <a:r>
              <a:rPr lang="en-GB" dirty="0" smtClean="0"/>
              <a:t>;123;e269-e367, </a:t>
            </a:r>
            <a:r>
              <a:rPr lang="en-GB" dirty="0" err="1" smtClean="0"/>
              <a:t>Camm</a:t>
            </a:r>
            <a:r>
              <a:rPr lang="en-GB" dirty="0" smtClean="0"/>
              <a:t> </a:t>
            </a:r>
            <a:r>
              <a:rPr lang="en-GB" i="1" dirty="0" smtClean="0"/>
              <a:t>et al</a:t>
            </a:r>
            <a:r>
              <a:rPr lang="en-GB" dirty="0" smtClean="0"/>
              <a:t>. </a:t>
            </a:r>
            <a:r>
              <a:rPr lang="en-GB" i="1" dirty="0" smtClean="0"/>
              <a:t>Eur Heart J </a:t>
            </a:r>
            <a:r>
              <a:rPr lang="en-GB" dirty="0" smtClean="0"/>
              <a:t>2010;31:2369–2429</a:t>
            </a:r>
          </a:p>
          <a:p>
            <a:pPr>
              <a:defRPr/>
            </a:pPr>
            <a:endParaRPr lang="en-GB" sz="1200" dirty="0" smtClean="0">
              <a:latin typeface="Arial" charset="0"/>
              <a:cs typeface="Arial" charset="0"/>
            </a:endParaRPr>
          </a:p>
          <a:p>
            <a:pPr lvl="1">
              <a:defRPr/>
            </a:pPr>
            <a:endParaRPr lang="en-GB" sz="12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E15E0A-2216-464C-A030-B783810DB73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GB" b="0" dirty="0" smtClean="0">
                <a:latin typeface="Arial" charset="0"/>
                <a:cs typeface="Arial" charset="0"/>
              </a:rPr>
              <a:t>Reference:</a:t>
            </a:r>
            <a:r>
              <a:rPr lang="en-GB" b="1" dirty="0" smtClean="0">
                <a:latin typeface="Arial" charset="0"/>
                <a:cs typeface="Arial" charset="0"/>
              </a:rPr>
              <a:t> </a:t>
            </a:r>
            <a:r>
              <a:rPr lang="en-GB" dirty="0" smtClean="0">
                <a:latin typeface="Arial" charset="0"/>
                <a:cs typeface="Arial" charset="0"/>
              </a:rPr>
              <a:t>Hobbs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i="1" dirty="0" smtClean="0">
                <a:latin typeface="Arial" charset="0"/>
                <a:cs typeface="Arial" charset="0"/>
              </a:rPr>
              <a:t>Health </a:t>
            </a:r>
            <a:r>
              <a:rPr lang="en-GB" i="1" dirty="0" err="1" smtClean="0">
                <a:latin typeface="Arial" charset="0"/>
                <a:cs typeface="Arial" charset="0"/>
              </a:rPr>
              <a:t>Technol</a:t>
            </a:r>
            <a:r>
              <a:rPr lang="en-GB" i="1" dirty="0" smtClean="0">
                <a:latin typeface="Arial" charset="0"/>
                <a:cs typeface="Arial" charset="0"/>
              </a:rPr>
              <a:t> Assess</a:t>
            </a:r>
            <a:r>
              <a:rPr lang="en-GB" dirty="0" smtClean="0">
                <a:latin typeface="Arial" charset="0"/>
                <a:cs typeface="Arial" charset="0"/>
              </a:rPr>
              <a:t> 2005;9:1</a:t>
            </a:r>
            <a:r>
              <a:rPr lang="en-GB" dirty="0" smtClean="0">
                <a:latin typeface="Arial" charset="0"/>
                <a:cs typeface="Arial" charset="0"/>
                <a:sym typeface="Symbol" pitchFamily="18" charset="2"/>
              </a:rPr>
              <a:t></a:t>
            </a:r>
            <a:r>
              <a:rPr lang="en-GB" dirty="0" smtClean="0">
                <a:latin typeface="Arial" charset="0"/>
                <a:cs typeface="Arial" charset="0"/>
              </a:rPr>
              <a:t>74</a:t>
            </a:r>
          </a:p>
          <a:p>
            <a:endParaRPr lang="en-GB" sz="12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E99FD2-9B5A-437F-BCE1-A77B5832D2E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7348" name="Slide Image Placeholder 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GB" b="0" dirty="0" smtClean="0">
                <a:latin typeface="Arial" charset="0"/>
                <a:cs typeface="Arial" charset="0"/>
              </a:rPr>
              <a:t>Reference: </a:t>
            </a:r>
            <a:r>
              <a:rPr lang="en-GB" dirty="0" smtClean="0">
                <a:latin typeface="Arial" charset="0"/>
                <a:cs typeface="Arial" charset="0"/>
              </a:rPr>
              <a:t>Hobbs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i="1" dirty="0" smtClean="0">
                <a:latin typeface="Arial" charset="0"/>
                <a:cs typeface="Arial" charset="0"/>
              </a:rPr>
              <a:t>Health </a:t>
            </a:r>
            <a:r>
              <a:rPr lang="en-GB" i="1" dirty="0" err="1" smtClean="0">
                <a:latin typeface="Arial" charset="0"/>
                <a:cs typeface="Arial" charset="0"/>
              </a:rPr>
              <a:t>Technol</a:t>
            </a:r>
            <a:r>
              <a:rPr lang="en-GB" i="1" dirty="0" smtClean="0">
                <a:latin typeface="Arial" charset="0"/>
                <a:cs typeface="Arial" charset="0"/>
              </a:rPr>
              <a:t> Assess</a:t>
            </a:r>
            <a:r>
              <a:rPr lang="en-GB" dirty="0" smtClean="0">
                <a:latin typeface="Arial" charset="0"/>
                <a:cs typeface="Arial" charset="0"/>
              </a:rPr>
              <a:t> 2005;9:1</a:t>
            </a:r>
            <a:r>
              <a:rPr lang="en-GB" dirty="0" smtClean="0">
                <a:latin typeface="Arial" charset="0"/>
                <a:cs typeface="Arial" charset="0"/>
                <a:sym typeface="Symbol" pitchFamily="18" charset="2"/>
              </a:rPr>
              <a:t></a:t>
            </a:r>
            <a:r>
              <a:rPr lang="en-GB" dirty="0" smtClean="0">
                <a:latin typeface="Arial" charset="0"/>
                <a:cs typeface="Arial" charset="0"/>
              </a:rPr>
              <a:t>74</a:t>
            </a:r>
          </a:p>
          <a:p>
            <a:endParaRPr lang="en-GB" sz="1200" dirty="0" smtClean="0"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11BE10-2D83-44CD-9AAF-03A6EF67957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8372" name="Slide Image Placeholder 9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73ABBF-A6AB-440C-8077-2F146A4D4352}" type="slidenum">
              <a:rPr lang="en-US" altLang="ja-JP" smtClean="0"/>
              <a:pPr>
                <a:defRPr/>
              </a:pPr>
              <a:t>7</a:t>
            </a:fld>
            <a:endParaRPr lang="en-US" altLang="ja-JP" smtClean="0"/>
          </a:p>
        </p:txBody>
      </p:sp>
      <p:sp>
        <p:nvSpPr>
          <p:cNvPr id="68611" name="Rectangle 5"/>
          <p:cNvSpPr>
            <a:spLocks noGrp="1" noChangeArrowheads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  <a:defRPr/>
            </a:pPr>
            <a:r>
              <a:rPr lang="en-GB" b="0" dirty="0" smtClean="0">
                <a:latin typeface="Arial" charset="0"/>
                <a:cs typeface="Arial" charset="0"/>
              </a:rPr>
              <a:t>Reference: </a:t>
            </a:r>
            <a:r>
              <a:rPr lang="en-GB" sz="900" dirty="0" smtClean="0">
                <a:cs typeface="+mn-cs"/>
              </a:rPr>
              <a:t>http://www.aa-international.org, </a:t>
            </a:r>
            <a:r>
              <a:rPr lang="en-GB" dirty="0" smtClean="0">
                <a:latin typeface="Arial" charset="0"/>
                <a:cs typeface="Arial" charset="0"/>
              </a:rPr>
              <a:t>Hobbs </a:t>
            </a:r>
            <a:r>
              <a:rPr lang="en-GB" i="1" dirty="0" smtClean="0">
                <a:latin typeface="Arial" charset="0"/>
                <a:cs typeface="Arial" charset="0"/>
              </a:rPr>
              <a:t>et al</a:t>
            </a:r>
            <a:r>
              <a:rPr lang="en-GB" dirty="0" smtClean="0">
                <a:latin typeface="Arial" charset="0"/>
                <a:cs typeface="Arial" charset="0"/>
              </a:rPr>
              <a:t>. </a:t>
            </a:r>
            <a:r>
              <a:rPr lang="en-GB" i="1" dirty="0" smtClean="0">
                <a:latin typeface="Arial" charset="0"/>
                <a:cs typeface="Arial" charset="0"/>
              </a:rPr>
              <a:t>Health </a:t>
            </a:r>
            <a:r>
              <a:rPr lang="en-GB" i="1" dirty="0" err="1" smtClean="0">
                <a:latin typeface="Arial" charset="0"/>
                <a:cs typeface="Arial" charset="0"/>
              </a:rPr>
              <a:t>Technol</a:t>
            </a:r>
            <a:r>
              <a:rPr lang="en-GB" i="1" dirty="0" smtClean="0">
                <a:latin typeface="Arial" charset="0"/>
                <a:cs typeface="Arial" charset="0"/>
              </a:rPr>
              <a:t> Assess </a:t>
            </a:r>
            <a:r>
              <a:rPr lang="en-GB" dirty="0" smtClean="0">
                <a:latin typeface="Arial" charset="0"/>
                <a:cs typeface="Arial" charset="0"/>
              </a:rPr>
              <a:t>2005;9:1</a:t>
            </a:r>
            <a:r>
              <a:rPr lang="en-GB" dirty="0" smtClean="0">
                <a:latin typeface="Arial" charset="0"/>
                <a:cs typeface="Arial" charset="0"/>
                <a:sym typeface="Symbol" pitchFamily="18" charset="2"/>
              </a:rPr>
              <a:t></a:t>
            </a:r>
            <a:r>
              <a:rPr lang="en-GB" dirty="0" smtClean="0">
                <a:latin typeface="Arial" charset="0"/>
                <a:cs typeface="Arial" charset="0"/>
              </a:rPr>
              <a:t>74</a:t>
            </a:r>
          </a:p>
        </p:txBody>
      </p:sp>
      <p:sp>
        <p:nvSpPr>
          <p:cNvPr id="59396" name="Slide Image Placeholder 6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27-12-2012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400"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27-12-2012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27-12-2012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Arial" pitchFamily="34" charset="0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-werkblad1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536" y="1778000"/>
            <a:ext cx="8160635" cy="2640013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 smtClean="0">
                <a:solidFill>
                  <a:srgbClr val="FFFF00"/>
                </a:solidFill>
              </a:rPr>
              <a:t>Screening and diagnosis of AF and stratifying stroke 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en-GB" sz="3200" dirty="0" smtClean="0"/>
              <a:t>The time course of AF</a:t>
            </a:r>
          </a:p>
        </p:txBody>
      </p:sp>
      <p:sp>
        <p:nvSpPr>
          <p:cNvPr id="23555" name="Content Placeholder 4"/>
          <p:cNvSpPr>
            <a:spLocks noGrp="1"/>
          </p:cNvSpPr>
          <p:nvPr>
            <p:ph idx="1"/>
          </p:nvPr>
        </p:nvSpPr>
        <p:spPr>
          <a:xfrm>
            <a:off x="457200" y="1370186"/>
            <a:ext cx="8229600" cy="4525963"/>
          </a:xfrm>
        </p:spPr>
        <p:txBody>
          <a:bodyPr/>
          <a:lstStyle/>
          <a:p>
            <a:r>
              <a:rPr lang="en-GB" sz="2400" smtClean="0"/>
              <a:t>AF typically progresses from short, rare episodes to longer and more frequent attacks</a:t>
            </a:r>
            <a:endParaRPr lang="en-GB" sz="2400" baseline="30000" smtClean="0"/>
          </a:p>
          <a:p>
            <a:r>
              <a:rPr lang="en-GB" sz="2400" smtClean="0"/>
              <a:t>Over time, many patients will go on to develop sustained forms of AF</a:t>
            </a:r>
            <a:endParaRPr lang="en-GB" sz="2400" baseline="30000" smtClean="0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2267744" y="6093296"/>
            <a:ext cx="6680200" cy="2794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marL="190500" indent="-190500" algn="r">
              <a:tabLst>
                <a:tab pos="177800" algn="l"/>
                <a:tab pos="361950" algn="l"/>
              </a:tabLst>
            </a:pPr>
            <a:r>
              <a:rPr lang="en-GB" sz="1200" dirty="0" err="1">
                <a:solidFill>
                  <a:schemeClr val="bg1"/>
                </a:solidFill>
              </a:rPr>
              <a:t>Camm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i="1" dirty="0">
                <a:solidFill>
                  <a:schemeClr val="bg1"/>
                </a:solidFill>
              </a:rPr>
              <a:t>et al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i="1" dirty="0" err="1">
                <a:solidFill>
                  <a:schemeClr val="bg1"/>
                </a:solidFill>
              </a:rPr>
              <a:t>Eur</a:t>
            </a:r>
            <a:r>
              <a:rPr lang="en-GB" sz="1200" i="1" dirty="0">
                <a:solidFill>
                  <a:schemeClr val="bg1"/>
                </a:solidFill>
              </a:rPr>
              <a:t> Heart J </a:t>
            </a:r>
            <a:r>
              <a:rPr lang="en-GB" sz="1200" dirty="0">
                <a:solidFill>
                  <a:schemeClr val="bg1"/>
                </a:solidFill>
              </a:rPr>
              <a:t>2010</a:t>
            </a:r>
          </a:p>
        </p:txBody>
      </p:sp>
      <p:sp>
        <p:nvSpPr>
          <p:cNvPr id="23557" name="TextBox 50"/>
          <p:cNvSpPr txBox="1">
            <a:spLocks noChangeArrowheads="1"/>
          </p:cNvSpPr>
          <p:nvPr/>
        </p:nvSpPr>
        <p:spPr bwMode="auto">
          <a:xfrm>
            <a:off x="759111" y="3846686"/>
            <a:ext cx="16742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First documented</a:t>
            </a:r>
          </a:p>
        </p:txBody>
      </p:sp>
      <p:sp>
        <p:nvSpPr>
          <p:cNvPr id="23558" name="TextBox 55"/>
          <p:cNvSpPr txBox="1">
            <a:spLocks noChangeArrowheads="1"/>
          </p:cNvSpPr>
          <p:nvPr/>
        </p:nvSpPr>
        <p:spPr bwMode="auto">
          <a:xfrm>
            <a:off x="395536" y="3419153"/>
            <a:ext cx="8528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33CAFF"/>
                </a:solidFill>
              </a:rPr>
              <a:t>A typical sequence of periods in AF</a:t>
            </a:r>
            <a:endParaRPr lang="en-GB" b="1" baseline="30000" dirty="0">
              <a:solidFill>
                <a:srgbClr val="33CA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56438" y="4653136"/>
            <a:ext cx="1460500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795963" y="4653136"/>
            <a:ext cx="1160462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146675" y="4653136"/>
            <a:ext cx="188913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3922713" y="4653136"/>
            <a:ext cx="620712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2589213" y="4653136"/>
            <a:ext cx="38100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2700338" y="4653136"/>
            <a:ext cx="88900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138363" y="4653136"/>
            <a:ext cx="36512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1931988" y="4653136"/>
            <a:ext cx="28575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250950" y="4653136"/>
            <a:ext cx="23813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630363" y="4653136"/>
            <a:ext cx="19050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568450" y="4653136"/>
            <a:ext cx="19050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1597025" y="4653136"/>
            <a:ext cx="19050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1182688" y="4653136"/>
            <a:ext cx="19050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533400" y="4653136"/>
            <a:ext cx="17463" cy="455613"/>
          </a:xfrm>
          <a:prstGeom prst="rect">
            <a:avLst/>
          </a:prstGeom>
          <a:solidFill>
            <a:srgbClr val="FFF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cxnSp>
        <p:nvCxnSpPr>
          <p:cNvPr id="50" name="Straight Connector 49"/>
          <p:cNvCxnSpPr/>
          <p:nvPr/>
        </p:nvCxnSpPr>
        <p:spPr>
          <a:xfrm>
            <a:off x="1601788" y="4135611"/>
            <a:ext cx="0" cy="10795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44500" y="4484861"/>
            <a:ext cx="8215313" cy="1588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5" name="TextBox 24"/>
          <p:cNvSpPr txBox="1">
            <a:spLocks noChangeArrowheads="1"/>
          </p:cNvSpPr>
          <p:nvPr/>
        </p:nvSpPr>
        <p:spPr bwMode="auto">
          <a:xfrm>
            <a:off x="730250" y="5186536"/>
            <a:ext cx="66364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</a:rPr>
              <a:t>Silent</a:t>
            </a:r>
          </a:p>
        </p:txBody>
      </p:sp>
      <p:sp>
        <p:nvSpPr>
          <p:cNvPr id="23576" name="TextBox 25"/>
          <p:cNvSpPr txBox="1">
            <a:spLocks noChangeArrowheads="1"/>
          </p:cNvSpPr>
          <p:nvPr/>
        </p:nvSpPr>
        <p:spPr bwMode="auto">
          <a:xfrm>
            <a:off x="1466850" y="5186536"/>
            <a:ext cx="115858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>
                <a:solidFill>
                  <a:schemeClr val="bg1"/>
                </a:solidFill>
              </a:rPr>
              <a:t>Paroxysmal</a:t>
            </a:r>
          </a:p>
        </p:txBody>
      </p:sp>
      <p:sp>
        <p:nvSpPr>
          <p:cNvPr id="23577" name="TextBox 26"/>
          <p:cNvSpPr txBox="1">
            <a:spLocks noChangeArrowheads="1"/>
          </p:cNvSpPr>
          <p:nvPr/>
        </p:nvSpPr>
        <p:spPr bwMode="auto">
          <a:xfrm>
            <a:off x="3720621" y="5186536"/>
            <a:ext cx="10248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Persistent</a:t>
            </a:r>
          </a:p>
        </p:txBody>
      </p:sp>
      <p:sp>
        <p:nvSpPr>
          <p:cNvPr id="23578" name="TextBox 27"/>
          <p:cNvSpPr txBox="1">
            <a:spLocks noChangeArrowheads="1"/>
          </p:cNvSpPr>
          <p:nvPr/>
        </p:nvSpPr>
        <p:spPr bwMode="auto">
          <a:xfrm>
            <a:off x="5765059" y="5186536"/>
            <a:ext cx="13810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Long-standing</a:t>
            </a:r>
          </a:p>
          <a:p>
            <a:pPr algn="ctr"/>
            <a:r>
              <a:rPr lang="en-GB" sz="1600" b="1">
                <a:solidFill>
                  <a:schemeClr val="bg1"/>
                </a:solidFill>
              </a:rPr>
              <a:t>persistent</a:t>
            </a:r>
          </a:p>
        </p:txBody>
      </p:sp>
      <p:sp>
        <p:nvSpPr>
          <p:cNvPr id="23579" name="TextBox 28"/>
          <p:cNvSpPr txBox="1">
            <a:spLocks noChangeArrowheads="1"/>
          </p:cNvSpPr>
          <p:nvPr/>
        </p:nvSpPr>
        <p:spPr bwMode="auto">
          <a:xfrm>
            <a:off x="7456659" y="5186536"/>
            <a:ext cx="11267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>
                <a:solidFill>
                  <a:schemeClr val="bg1"/>
                </a:solidFill>
              </a:rPr>
              <a:t>Permanent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Guideline recommendations for the detection and diagnosis of AF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GB" sz="2000" b="1" smtClean="0">
                <a:solidFill>
                  <a:srgbClr val="FFF000"/>
                </a:solidFill>
              </a:rPr>
              <a:t>ACCF/AHA/HRS 2011 guidelines</a:t>
            </a:r>
            <a:r>
              <a:rPr lang="en-GB" sz="2000" b="1" baseline="30000" smtClean="0">
                <a:solidFill>
                  <a:srgbClr val="FFF000"/>
                </a:solidFill>
              </a:rPr>
              <a:t>1</a:t>
            </a:r>
          </a:p>
          <a:p>
            <a:r>
              <a:rPr lang="en-US" sz="2000" smtClean="0"/>
              <a:t>A diagnosis of AF should be based on history and clinical examination and confirmed by ECG recording, sometimes in the form of bedside telemetry or ambulatory Holter recordings</a:t>
            </a:r>
          </a:p>
          <a:p>
            <a:r>
              <a:rPr lang="en-US" sz="2000" smtClean="0"/>
              <a:t>All patients with AF should have a </a:t>
            </a:r>
            <a:r>
              <a:rPr lang="en-GB" sz="2000" smtClean="0"/>
              <a:t>transthoracic echocardiogram to identify valvular heart disease</a:t>
            </a:r>
            <a:endParaRPr lang="en-US" sz="2000" smtClean="0"/>
          </a:p>
          <a:p>
            <a:r>
              <a:rPr lang="en-US" sz="2000" smtClean="0"/>
              <a:t>Blood tests of thyroid, renal and hepatic function should also be carried out when evaluating a patient with AF</a:t>
            </a:r>
          </a:p>
          <a:p>
            <a:pPr>
              <a:buFont typeface="Wingdings 2" pitchFamily="18" charset="2"/>
              <a:buNone/>
            </a:pPr>
            <a:r>
              <a:rPr lang="en-GB" sz="2000" b="1" smtClean="0">
                <a:solidFill>
                  <a:srgbClr val="FFF000"/>
                </a:solidFill>
              </a:rPr>
              <a:t>ESC 2010 guidelines</a:t>
            </a:r>
            <a:r>
              <a:rPr lang="en-GB" sz="2000" b="1" baseline="30000" smtClean="0">
                <a:solidFill>
                  <a:srgbClr val="FFF000"/>
                </a:solidFill>
              </a:rPr>
              <a:t>2</a:t>
            </a:r>
          </a:p>
          <a:p>
            <a:r>
              <a:rPr lang="en-US" sz="2000" smtClean="0"/>
              <a:t>An ECG recording is necessary to diagnose AF</a:t>
            </a:r>
          </a:p>
          <a:p>
            <a:r>
              <a:rPr lang="en-US" sz="2000" smtClean="0"/>
              <a:t>Any arrhythmia that has the ECG characteristics of AF and lasts sufficiently long for a 12-lead ECG to be recorded, or at least 30 seconds on a rhythm strip, should be considered as AF</a:t>
            </a:r>
            <a:endParaRPr lang="en-GB" sz="2000" smtClean="0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3228521" y="6237312"/>
            <a:ext cx="5735638" cy="2794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marL="228600" indent="-228600" algn="r" eaLnBrk="0" hangingPunct="0"/>
            <a:r>
              <a:rPr lang="en-US" sz="1200" dirty="0">
                <a:solidFill>
                  <a:schemeClr val="bg1"/>
                </a:solidFill>
              </a:rPr>
              <a:t>1. </a:t>
            </a:r>
            <a:r>
              <a:rPr lang="en-US" sz="1200" dirty="0" err="1">
                <a:solidFill>
                  <a:schemeClr val="bg1"/>
                </a:solidFill>
              </a:rPr>
              <a:t>Fuster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i="1" dirty="0">
                <a:solidFill>
                  <a:schemeClr val="bg1"/>
                </a:solidFill>
              </a:rPr>
              <a:t>et al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r>
              <a:rPr lang="en-US" sz="1200" i="1" dirty="0">
                <a:solidFill>
                  <a:schemeClr val="bg1"/>
                </a:solidFill>
              </a:rPr>
              <a:t> Circulation </a:t>
            </a:r>
            <a:r>
              <a:rPr lang="en-US" sz="1200" dirty="0">
                <a:solidFill>
                  <a:schemeClr val="bg1"/>
                </a:solidFill>
              </a:rPr>
              <a:t>2011; 2. </a:t>
            </a:r>
            <a:r>
              <a:rPr lang="en-US" sz="1200" dirty="0" err="1">
                <a:solidFill>
                  <a:schemeClr val="bg1"/>
                </a:solidFill>
              </a:rPr>
              <a:t>Camm</a:t>
            </a:r>
            <a:r>
              <a:rPr lang="en-US" sz="1200" dirty="0">
                <a:solidFill>
                  <a:schemeClr val="bg1"/>
                </a:solidFill>
              </a:rPr>
              <a:t> </a:t>
            </a:r>
            <a:r>
              <a:rPr lang="en-US" sz="1200" i="1" dirty="0">
                <a:solidFill>
                  <a:schemeClr val="bg1"/>
                </a:solidFill>
              </a:rPr>
              <a:t>et al</a:t>
            </a:r>
            <a:r>
              <a:rPr lang="en-US" sz="1200" dirty="0">
                <a:solidFill>
                  <a:schemeClr val="bg1"/>
                </a:solidFill>
              </a:rPr>
              <a:t>,</a:t>
            </a:r>
            <a:r>
              <a:rPr lang="en-US" sz="1200" i="1" dirty="0">
                <a:solidFill>
                  <a:schemeClr val="bg1"/>
                </a:solidFill>
              </a:rPr>
              <a:t> </a:t>
            </a:r>
            <a:r>
              <a:rPr lang="en-US" sz="1200" i="1" dirty="0" err="1">
                <a:solidFill>
                  <a:schemeClr val="bg1"/>
                </a:solidFill>
              </a:rPr>
              <a:t>Eur</a:t>
            </a:r>
            <a:r>
              <a:rPr lang="en-US" sz="1200" i="1" dirty="0">
                <a:solidFill>
                  <a:schemeClr val="bg1"/>
                </a:solidFill>
              </a:rPr>
              <a:t> Heart J </a:t>
            </a:r>
            <a:r>
              <a:rPr lang="en-US" sz="1200" dirty="0">
                <a:solidFill>
                  <a:schemeClr val="bg1"/>
                </a:solidFill>
              </a:rPr>
              <a:t>2010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MT776_Ch1_Fig_5_SynRhy_cropped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 l="10588" t="8134" r="29411" b="14583"/>
          <a:stretch>
            <a:fillRect/>
          </a:stretch>
        </p:blipFill>
        <p:spPr bwMode="auto">
          <a:xfrm>
            <a:off x="4445000" y="1484313"/>
            <a:ext cx="367347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Content Placeholder 10"/>
          <p:cNvSpPr>
            <a:spLocks noGrp="1"/>
          </p:cNvSpPr>
          <p:nvPr>
            <p:ph idx="1"/>
          </p:nvPr>
        </p:nvSpPr>
        <p:spPr>
          <a:xfrm>
            <a:off x="614363" y="4581128"/>
            <a:ext cx="7916862" cy="1438275"/>
          </a:xfrm>
        </p:spPr>
        <p:txBody>
          <a:bodyPr/>
          <a:lstStyle/>
          <a:p>
            <a:r>
              <a:rPr lang="en-GB" sz="1800" dirty="0" smtClean="0"/>
              <a:t>An ECG of a patient with AF is characterized by disorganized electrical activity:</a:t>
            </a:r>
          </a:p>
          <a:p>
            <a:pPr marL="622300" lvl="1" indent="-342900">
              <a:buFont typeface="Arial" charset="0"/>
              <a:buAutoNum type="arabicPeriod"/>
            </a:pPr>
            <a:r>
              <a:rPr lang="en-GB" sz="1600" dirty="0" smtClean="0"/>
              <a:t>Consistent P waves are replaced by rapid irregular waves</a:t>
            </a:r>
          </a:p>
          <a:p>
            <a:pPr marL="622300" lvl="1" indent="-342900">
              <a:buFont typeface="Arial" charset="0"/>
              <a:buAutoNum type="arabicPeriod"/>
            </a:pPr>
            <a:r>
              <a:rPr lang="en-GB" sz="1600" dirty="0" smtClean="0"/>
              <a:t>Irregular R–R intervals</a:t>
            </a:r>
          </a:p>
        </p:txBody>
      </p:sp>
      <p:pic>
        <p:nvPicPr>
          <p:cNvPr id="25604" name="Picture 5" descr="MT776_Ch1_Fig_5_AtrFib_cropped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/>
          </a:blip>
          <a:srcRect l="21524" t="8319" r="17545" b="16765"/>
          <a:stretch>
            <a:fillRect/>
          </a:stretch>
        </p:blipFill>
        <p:spPr bwMode="auto">
          <a:xfrm>
            <a:off x="4427538" y="3348232"/>
            <a:ext cx="3708400" cy="136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Title 1"/>
          <p:cNvSpPr>
            <a:spLocks noGrp="1"/>
          </p:cNvSpPr>
          <p:nvPr>
            <p:ph type="title"/>
          </p:nvPr>
        </p:nvSpPr>
        <p:spPr>
          <a:xfrm>
            <a:off x="279400" y="84853"/>
            <a:ext cx="7511661" cy="1183907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Characteristics of an ECG recording for a patient with AF</a:t>
            </a:r>
          </a:p>
        </p:txBody>
      </p:sp>
      <p:sp>
        <p:nvSpPr>
          <p:cNvPr id="14" name="Content Placeholder 10"/>
          <p:cNvSpPr txBox="1">
            <a:spLocks/>
          </p:cNvSpPr>
          <p:nvPr/>
        </p:nvSpPr>
        <p:spPr bwMode="auto">
          <a:xfrm>
            <a:off x="5148263" y="3463925"/>
            <a:ext cx="428625" cy="54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 eaLnBrk="0" fontAlgn="b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Font typeface="Wingdings 2" pitchFamily="18" charset="2"/>
              <a:buNone/>
              <a:defRPr/>
            </a:pPr>
            <a:r>
              <a:rPr lang="en-GB" sz="1600" b="1" kern="0" dirty="0">
                <a:solidFill>
                  <a:schemeClr val="bg1"/>
                </a:solidFill>
                <a:latin typeface="+mn-lt"/>
              </a:rPr>
              <a:t>1</a:t>
            </a:r>
          </a:p>
        </p:txBody>
      </p:sp>
      <p:sp>
        <p:nvSpPr>
          <p:cNvPr id="15" name="Content Placeholder 10"/>
          <p:cNvSpPr txBox="1">
            <a:spLocks/>
          </p:cNvSpPr>
          <p:nvPr/>
        </p:nvSpPr>
        <p:spPr bwMode="auto">
          <a:xfrm flipH="1">
            <a:off x="6804025" y="3316288"/>
            <a:ext cx="328613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6700" indent="-266700" eaLnBrk="0" fontAlgn="b" hangingPunct="0">
              <a:spcBef>
                <a:spcPct val="20000"/>
              </a:spcBef>
              <a:spcAft>
                <a:spcPct val="20000"/>
              </a:spcAft>
              <a:buClr>
                <a:schemeClr val="bg2"/>
              </a:buClr>
              <a:buFont typeface="Wingdings 2" pitchFamily="18" charset="2"/>
              <a:buNone/>
              <a:defRPr/>
            </a:pPr>
            <a:r>
              <a:rPr lang="en-GB" sz="1600" b="1" kern="0" dirty="0">
                <a:solidFill>
                  <a:schemeClr val="bg1"/>
                </a:solidFill>
                <a:latin typeface="+mn-lt"/>
              </a:rPr>
              <a:t>2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364163" y="3716338"/>
            <a:ext cx="360362" cy="433387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516688" y="3500438"/>
            <a:ext cx="288925" cy="100012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0" name="Rectangle 19"/>
          <p:cNvSpPr>
            <a:spLocks noChangeArrowheads="1"/>
          </p:cNvSpPr>
          <p:nvPr/>
        </p:nvSpPr>
        <p:spPr bwMode="auto">
          <a:xfrm>
            <a:off x="2614364" y="6421438"/>
            <a:ext cx="6134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200" dirty="0" err="1">
                <a:solidFill>
                  <a:schemeClr val="bg1"/>
                </a:solidFill>
              </a:rPr>
              <a:t>Fuster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i="1" dirty="0">
                <a:solidFill>
                  <a:schemeClr val="bg1"/>
                </a:solidFill>
              </a:rPr>
              <a:t>et al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i="1" dirty="0">
                <a:solidFill>
                  <a:schemeClr val="bg1"/>
                </a:solidFill>
              </a:rPr>
              <a:t>Circulation </a:t>
            </a:r>
            <a:r>
              <a:rPr lang="en-GB" sz="1200" dirty="0">
                <a:solidFill>
                  <a:schemeClr val="bg1"/>
                </a:solidFill>
              </a:rPr>
              <a:t>2011; </a:t>
            </a:r>
            <a:r>
              <a:rPr lang="en-GB" sz="1200" dirty="0" err="1">
                <a:solidFill>
                  <a:schemeClr val="bg1"/>
                </a:solidFill>
              </a:rPr>
              <a:t>Camm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i="1" dirty="0">
                <a:solidFill>
                  <a:schemeClr val="bg1"/>
                </a:solidFill>
              </a:rPr>
              <a:t>et al,</a:t>
            </a:r>
            <a:r>
              <a:rPr lang="en-GB" sz="1200" dirty="0">
                <a:solidFill>
                  <a:schemeClr val="bg1"/>
                </a:solidFill>
              </a:rPr>
              <a:t> </a:t>
            </a:r>
            <a:r>
              <a:rPr lang="en-GB" sz="1200" i="1" dirty="0" err="1">
                <a:solidFill>
                  <a:schemeClr val="bg1"/>
                </a:solidFill>
              </a:rPr>
              <a:t>Eur</a:t>
            </a:r>
            <a:r>
              <a:rPr lang="en-GB" sz="1200" i="1" dirty="0">
                <a:solidFill>
                  <a:schemeClr val="bg1"/>
                </a:solidFill>
              </a:rPr>
              <a:t> Heart J </a:t>
            </a:r>
            <a:r>
              <a:rPr lang="en-GB" sz="1200" dirty="0">
                <a:solidFill>
                  <a:schemeClr val="bg1"/>
                </a:solidFill>
              </a:rPr>
              <a:t>2010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367360" y="1290246"/>
            <a:ext cx="261001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Normal sinus rhythm</a:t>
            </a:r>
          </a:p>
        </p:txBody>
      </p:sp>
      <p:sp>
        <p:nvSpPr>
          <p:cNvPr id="25612" name="Rectangle 11"/>
          <p:cNvSpPr>
            <a:spLocks noChangeArrowheads="1"/>
          </p:cNvSpPr>
          <p:nvPr/>
        </p:nvSpPr>
        <p:spPr bwMode="auto">
          <a:xfrm>
            <a:off x="4427538" y="3019425"/>
            <a:ext cx="20922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b="1" dirty="0" err="1">
                <a:solidFill>
                  <a:schemeClr val="accent2">
                    <a:lumMod val="20000"/>
                    <a:lumOff val="80000"/>
                  </a:schemeClr>
                </a:solidFill>
              </a:rPr>
              <a:t>Atrial</a:t>
            </a:r>
            <a:r>
              <a:rPr lang="en-GB" sz="16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fibrillation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092950" y="3500438"/>
            <a:ext cx="288925" cy="100012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588963" y="1700213"/>
            <a:ext cx="3167062" cy="2717196"/>
            <a:chOff x="589559" y="1700808"/>
            <a:chExt cx="3167075" cy="2716971"/>
          </a:xfrm>
        </p:grpSpPr>
        <p:sp>
          <p:nvSpPr>
            <p:cNvPr id="25615" name="Text Box 19"/>
            <p:cNvSpPr txBox="1">
              <a:spLocks noChangeArrowheads="1"/>
            </p:cNvSpPr>
            <p:nvPr/>
          </p:nvSpPr>
          <p:spPr bwMode="auto">
            <a:xfrm>
              <a:off x="2042727" y="4077072"/>
              <a:ext cx="279542" cy="34070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177800" algn="l"/>
                  <a:tab pos="361950" algn="l"/>
                </a:tabLst>
              </a:pPr>
              <a:r>
                <a:rPr lang="en-GB" sz="1600" b="1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S</a:t>
              </a:r>
              <a:endParaRPr lang="en-US" sz="1600" b="1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5616" name="Text Box 20"/>
            <p:cNvSpPr txBox="1">
              <a:spLocks noChangeArrowheads="1"/>
            </p:cNvSpPr>
            <p:nvPr/>
          </p:nvSpPr>
          <p:spPr bwMode="auto">
            <a:xfrm>
              <a:off x="1754695" y="3909814"/>
              <a:ext cx="322823" cy="34070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177800" algn="l"/>
                  <a:tab pos="361950" algn="l"/>
                </a:tabLst>
              </a:pPr>
              <a:r>
                <a:rPr lang="en-GB" sz="1600" b="1" dirty="0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Q</a:t>
              </a:r>
              <a:endParaRPr lang="en-US" sz="1600" b="1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5617" name="Text Box 21"/>
            <p:cNvSpPr txBox="1">
              <a:spLocks noChangeArrowheads="1"/>
            </p:cNvSpPr>
            <p:nvPr/>
          </p:nvSpPr>
          <p:spPr bwMode="auto">
            <a:xfrm>
              <a:off x="2978831" y="2996952"/>
              <a:ext cx="282749" cy="34070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177800" algn="l"/>
                  <a:tab pos="361950" algn="l"/>
                </a:tabLst>
              </a:pPr>
              <a:r>
                <a:rPr lang="en-GB" sz="1600" b="1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T</a:t>
              </a:r>
              <a:endParaRPr lang="en-US" sz="1600" b="1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5618" name="Text Box 22"/>
            <p:cNvSpPr txBox="1">
              <a:spLocks noChangeArrowheads="1"/>
            </p:cNvSpPr>
            <p:nvPr/>
          </p:nvSpPr>
          <p:spPr bwMode="auto">
            <a:xfrm>
              <a:off x="1178631" y="3140968"/>
              <a:ext cx="290763" cy="34070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177800" algn="l"/>
                  <a:tab pos="361950" algn="l"/>
                </a:tabLst>
              </a:pPr>
              <a:r>
                <a:rPr lang="en-GB" sz="1600" b="1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P</a:t>
              </a:r>
              <a:endParaRPr lang="en-US" sz="1600" b="1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25619" name="Text Box 23"/>
            <p:cNvSpPr txBox="1">
              <a:spLocks noChangeArrowheads="1"/>
            </p:cNvSpPr>
            <p:nvPr/>
          </p:nvSpPr>
          <p:spPr bwMode="auto">
            <a:xfrm>
              <a:off x="1898711" y="1700808"/>
              <a:ext cx="297175" cy="34070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>
                <a:tabLst>
                  <a:tab pos="177800" algn="l"/>
                  <a:tab pos="361950" algn="l"/>
                </a:tabLst>
              </a:pPr>
              <a:r>
                <a:rPr lang="en-GB" sz="1600" b="1">
                  <a:solidFill>
                    <a:schemeClr val="accent1">
                      <a:lumMod val="20000"/>
                      <a:lumOff val="80000"/>
                    </a:schemeClr>
                  </a:solidFill>
                </a:rPr>
                <a:t>R</a:t>
              </a:r>
              <a:endParaRPr lang="en-US" sz="1600" b="1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1792889" y="3665970"/>
              <a:ext cx="131763" cy="269853"/>
            </a:xfrm>
            <a:prstGeom prst="line">
              <a:avLst/>
            </a:prstGeom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1924651" y="2062728"/>
              <a:ext cx="130176" cy="1884206"/>
            </a:xfrm>
            <a:prstGeom prst="line">
              <a:avLst/>
            </a:prstGeom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2059590" y="2061140"/>
              <a:ext cx="131763" cy="2052468"/>
            </a:xfrm>
            <a:prstGeom prst="line">
              <a:avLst/>
            </a:prstGeom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2191353" y="3664382"/>
              <a:ext cx="142876" cy="438114"/>
            </a:xfrm>
            <a:prstGeom prst="line">
              <a:avLst/>
            </a:prstGeom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2315178" y="3678669"/>
              <a:ext cx="409577" cy="0"/>
            </a:xfrm>
            <a:prstGeom prst="line">
              <a:avLst/>
            </a:prstGeom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Freeform 69"/>
            <p:cNvSpPr/>
            <p:nvPr/>
          </p:nvSpPr>
          <p:spPr>
            <a:xfrm>
              <a:off x="983261" y="3483422"/>
              <a:ext cx="519114" cy="204771"/>
            </a:xfrm>
            <a:custGeom>
              <a:avLst/>
              <a:gdLst>
                <a:gd name="connsiteX0" fmla="*/ 0 w 571500"/>
                <a:gd name="connsiteY0" fmla="*/ 286544 h 291306"/>
                <a:gd name="connsiteX1" fmla="*/ 300038 w 571500"/>
                <a:gd name="connsiteY1" fmla="*/ 794 h 291306"/>
                <a:gd name="connsiteX2" fmla="*/ 571500 w 571500"/>
                <a:gd name="connsiteY2" fmla="*/ 291306 h 291306"/>
                <a:gd name="connsiteX0" fmla="*/ 0 w 571500"/>
                <a:gd name="connsiteY0" fmla="*/ 287338 h 292100"/>
                <a:gd name="connsiteX1" fmla="*/ 379092 w 571500"/>
                <a:gd name="connsiteY1" fmla="*/ 794 h 292100"/>
                <a:gd name="connsiteX2" fmla="*/ 571500 w 571500"/>
                <a:gd name="connsiteY2" fmla="*/ 292100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500" h="292100">
                  <a:moveTo>
                    <a:pt x="0" y="287338"/>
                  </a:moveTo>
                  <a:cubicBezTo>
                    <a:pt x="102394" y="144066"/>
                    <a:pt x="283842" y="0"/>
                    <a:pt x="379092" y="794"/>
                  </a:cubicBezTo>
                  <a:cubicBezTo>
                    <a:pt x="474342" y="1588"/>
                    <a:pt x="483394" y="147241"/>
                    <a:pt x="571500" y="292100"/>
                  </a:cubicBezTo>
                </a:path>
              </a:pathLst>
            </a:custGeom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2707293" y="3350083"/>
              <a:ext cx="661990" cy="334935"/>
            </a:xfrm>
            <a:custGeom>
              <a:avLst/>
              <a:gdLst>
                <a:gd name="connsiteX0" fmla="*/ 0 w 638175"/>
                <a:gd name="connsiteY0" fmla="*/ 304800 h 304800"/>
                <a:gd name="connsiteX1" fmla="*/ 381000 w 638175"/>
                <a:gd name="connsiteY1" fmla="*/ 0 h 304800"/>
                <a:gd name="connsiteX2" fmla="*/ 638175 w 638175"/>
                <a:gd name="connsiteY2" fmla="*/ 304800 h 304800"/>
                <a:gd name="connsiteX0" fmla="*/ 0 w 638175"/>
                <a:gd name="connsiteY0" fmla="*/ 304800 h 304800"/>
                <a:gd name="connsiteX1" fmla="*/ 436043 w 638175"/>
                <a:gd name="connsiteY1" fmla="*/ 0 h 304800"/>
                <a:gd name="connsiteX2" fmla="*/ 638175 w 638175"/>
                <a:gd name="connsiteY2" fmla="*/ 30480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38175" h="304800">
                  <a:moveTo>
                    <a:pt x="0" y="304800"/>
                  </a:moveTo>
                  <a:cubicBezTo>
                    <a:pt x="137319" y="152400"/>
                    <a:pt x="329681" y="0"/>
                    <a:pt x="436043" y="0"/>
                  </a:cubicBezTo>
                  <a:cubicBezTo>
                    <a:pt x="542405" y="0"/>
                    <a:pt x="562768" y="152400"/>
                    <a:pt x="638175" y="304800"/>
                  </a:cubicBezTo>
                </a:path>
              </a:pathLst>
            </a:custGeom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77" name="Straight Connector 76"/>
            <p:cNvCxnSpPr/>
            <p:nvPr/>
          </p:nvCxnSpPr>
          <p:spPr>
            <a:xfrm>
              <a:off x="3347057" y="3678669"/>
              <a:ext cx="409577" cy="0"/>
            </a:xfrm>
            <a:prstGeom prst="line">
              <a:avLst/>
            </a:prstGeom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89559" y="3678669"/>
              <a:ext cx="409577" cy="0"/>
            </a:xfrm>
            <a:prstGeom prst="line">
              <a:avLst/>
            </a:prstGeom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483325" y="3678669"/>
              <a:ext cx="328614" cy="0"/>
            </a:xfrm>
            <a:prstGeom prst="line">
              <a:avLst/>
            </a:prstGeom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GB" sz="2800" dirty="0" smtClean="0"/>
              <a:t>Systematic versus opportunistic screening: the SAFE study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GB" sz="1800" b="1" dirty="0" smtClean="0">
                <a:solidFill>
                  <a:srgbClr val="FFF000"/>
                </a:solidFill>
              </a:rPr>
              <a:t>The UK Screening for AF in the Elderly (SAFE) study</a:t>
            </a:r>
          </a:p>
          <a:p>
            <a:r>
              <a:rPr lang="en-GB" sz="1800" dirty="0" smtClean="0"/>
              <a:t>Involved 50 primary care practices and almost 15,000 patients</a:t>
            </a:r>
          </a:p>
          <a:p>
            <a:r>
              <a:rPr lang="en-US" sz="1800" dirty="0" smtClean="0"/>
              <a:t>Aims: To determine the most cost-effective AF screening method, and to assess the incidence and prevalence of AF in the study population (aged ≥65 years)</a:t>
            </a:r>
          </a:p>
          <a:p>
            <a:r>
              <a:rPr lang="en-GB" sz="1800" dirty="0" smtClean="0"/>
              <a:t>Patients assigned to three groups for 12 months:</a:t>
            </a:r>
          </a:p>
          <a:p>
            <a:pPr lvl="1"/>
            <a:r>
              <a:rPr lang="en-GB" sz="1600" dirty="0" smtClean="0"/>
              <a:t>Routine clinical care</a:t>
            </a:r>
          </a:p>
          <a:p>
            <a:pPr lvl="1"/>
            <a:r>
              <a:rPr lang="en-GB" sz="1600" dirty="0" smtClean="0"/>
              <a:t>Systematic screening:</a:t>
            </a:r>
          </a:p>
          <a:p>
            <a:pPr lvl="2"/>
            <a:r>
              <a:rPr lang="en-GB" sz="1600" dirty="0" smtClean="0"/>
              <a:t>Patients invited by letter to attend a screening clinic</a:t>
            </a:r>
          </a:p>
          <a:p>
            <a:pPr lvl="1"/>
            <a:r>
              <a:rPr lang="en-GB" sz="1600" dirty="0" smtClean="0"/>
              <a:t>Opportunistic screening:</a:t>
            </a:r>
          </a:p>
          <a:p>
            <a:pPr lvl="2"/>
            <a:r>
              <a:rPr lang="en-GB" sz="1600" dirty="0" smtClean="0"/>
              <a:t>Patients’ notes flagged to remind practice staff to record the pulse during routine consultation</a:t>
            </a:r>
          </a:p>
          <a:p>
            <a:pPr lvl="2"/>
            <a:r>
              <a:rPr lang="en-GB" sz="1600" dirty="0" smtClean="0"/>
              <a:t>Patients with an irregular pulse were invited to attend a further appointment, where pulse taking and an ECG were performed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endParaRPr lang="en-GB" sz="1800" dirty="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293757" y="6237312"/>
            <a:ext cx="2670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</a:rPr>
              <a:t>Hobbs </a:t>
            </a:r>
            <a:r>
              <a:rPr lang="en-GB" sz="1200" i="1" dirty="0">
                <a:solidFill>
                  <a:schemeClr val="bg1"/>
                </a:solidFill>
              </a:rPr>
              <a:t>et al</a:t>
            </a:r>
            <a:r>
              <a:rPr lang="en-GB" sz="1200" dirty="0">
                <a:solidFill>
                  <a:schemeClr val="bg1"/>
                </a:solidFill>
              </a:rPr>
              <a:t>, </a:t>
            </a:r>
            <a:r>
              <a:rPr lang="en-GB" sz="1200" i="1" dirty="0">
                <a:solidFill>
                  <a:schemeClr val="bg1"/>
                </a:solidFill>
              </a:rPr>
              <a:t>Health </a:t>
            </a:r>
            <a:r>
              <a:rPr lang="en-GB" sz="1200" i="1" dirty="0" err="1">
                <a:solidFill>
                  <a:schemeClr val="bg1"/>
                </a:solidFill>
              </a:rPr>
              <a:t>Technol</a:t>
            </a:r>
            <a:r>
              <a:rPr lang="en-GB" sz="1200" i="1" dirty="0">
                <a:solidFill>
                  <a:schemeClr val="bg1"/>
                </a:solidFill>
              </a:rPr>
              <a:t> Assess </a:t>
            </a:r>
            <a:r>
              <a:rPr lang="en-GB" sz="1200" dirty="0">
                <a:solidFill>
                  <a:schemeClr val="bg1"/>
                </a:solidFill>
              </a:rPr>
              <a:t>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312666" y="228869"/>
            <a:ext cx="7427686" cy="1183907"/>
          </a:xfrm>
        </p:spPr>
        <p:txBody>
          <a:bodyPr/>
          <a:lstStyle/>
          <a:p>
            <a:r>
              <a:rPr lang="en-GB" sz="2800" dirty="0" smtClean="0"/>
              <a:t>Systematic versus opportunistic screening: the SAFE study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14363" y="1447130"/>
            <a:ext cx="7916862" cy="450215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 2" pitchFamily="18" charset="2"/>
              <a:buNone/>
              <a:defRPr/>
            </a:pPr>
            <a:r>
              <a:rPr lang="en-GB" sz="1800" b="1" dirty="0" smtClean="0">
                <a:solidFill>
                  <a:srgbClr val="FFF000"/>
                </a:solidFill>
              </a:rPr>
              <a:t>Both opportunistic and systematic screening identified more cases of AF than routine clinical care</a:t>
            </a:r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The incremental cost per additional case detected by opportunistic and systematic screening was £363 and £1787, respectively</a:t>
            </a:r>
          </a:p>
          <a:p>
            <a:pPr>
              <a:defRPr/>
            </a:pPr>
            <a:r>
              <a:rPr lang="en-GB" sz="1800" dirty="0" smtClean="0"/>
              <a:t>Pulse taking (to exclude patients without irregular pulses) reduces the number of ECGs performed, thus making opportunistic screening more cost-effective than systematic screening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5932209" y="6419076"/>
            <a:ext cx="26707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r>
              <a:rPr lang="en-GB" sz="1200">
                <a:solidFill>
                  <a:schemeClr val="bg1"/>
                </a:solidFill>
              </a:rPr>
              <a:t>Hobbs </a:t>
            </a:r>
            <a:r>
              <a:rPr lang="en-GB" sz="1200" i="1">
                <a:solidFill>
                  <a:schemeClr val="bg1"/>
                </a:solidFill>
              </a:rPr>
              <a:t>et al</a:t>
            </a:r>
            <a:r>
              <a:rPr lang="en-GB" sz="1200">
                <a:solidFill>
                  <a:schemeClr val="bg1"/>
                </a:solidFill>
              </a:rPr>
              <a:t>, </a:t>
            </a:r>
            <a:r>
              <a:rPr lang="en-GB" sz="1200" i="1">
                <a:solidFill>
                  <a:schemeClr val="bg1"/>
                </a:solidFill>
              </a:rPr>
              <a:t>Health Technol Assess </a:t>
            </a:r>
            <a:r>
              <a:rPr lang="en-GB" sz="1200">
                <a:solidFill>
                  <a:schemeClr val="bg1"/>
                </a:solidFill>
              </a:rPr>
              <a:t>2005</a:t>
            </a:r>
          </a:p>
        </p:txBody>
      </p:sp>
      <p:graphicFrame>
        <p:nvGraphicFramePr>
          <p:cNvPr id="1026" name="Chart 5"/>
          <p:cNvGraphicFramePr>
            <a:graphicFrameLocks/>
          </p:cNvGraphicFramePr>
          <p:nvPr/>
        </p:nvGraphicFramePr>
        <p:xfrm>
          <a:off x="1614488" y="1988840"/>
          <a:ext cx="5653087" cy="2673350"/>
        </p:xfrm>
        <a:graphic>
          <a:graphicData uri="http://schemas.openxmlformats.org/presentationml/2006/ole">
            <p:oleObj spid="_x0000_s2050" name="Worksheet" r:id="rId4" imgW="5667375" imgH="2676525" progId="Excel.Sheet.8">
              <p:embed/>
            </p:oleObj>
          </a:graphicData>
        </a:graphic>
      </p:graphicFrame>
      <p:sp>
        <p:nvSpPr>
          <p:cNvPr id="1030" name="TextBox 5"/>
          <p:cNvSpPr txBox="1">
            <a:spLocks noChangeArrowheads="1"/>
          </p:cNvSpPr>
          <p:nvPr/>
        </p:nvSpPr>
        <p:spPr bwMode="auto">
          <a:xfrm rot="-5400000">
            <a:off x="612362" y="3050966"/>
            <a:ext cx="18582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</a:rPr>
              <a:t>Mean incidence (%)</a:t>
            </a:r>
            <a:endParaRPr lang="en-GB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9"/>
          <p:cNvSpPr>
            <a:spLocks noGrp="1" noChangeArrowheads="1"/>
          </p:cNvSpPr>
          <p:nvPr>
            <p:ph type="title"/>
          </p:nvPr>
        </p:nvSpPr>
        <p:spPr>
          <a:xfrm>
            <a:off x="320577" y="300877"/>
            <a:ext cx="7203751" cy="1183907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dirty="0" smtClean="0"/>
              <a:t>How can we achieve earlier diagnosis of AF?</a:t>
            </a:r>
          </a:p>
        </p:txBody>
      </p:sp>
      <p:sp>
        <p:nvSpPr>
          <p:cNvPr id="28675" name="Rectangle 10"/>
          <p:cNvSpPr>
            <a:spLocks noGrp="1" noChangeArrowheads="1"/>
          </p:cNvSpPr>
          <p:nvPr>
            <p:ph idx="1"/>
          </p:nvPr>
        </p:nvSpPr>
        <p:spPr>
          <a:xfrm>
            <a:off x="279400" y="1488228"/>
            <a:ext cx="8407400" cy="4525963"/>
          </a:xfrm>
        </p:spPr>
        <p:txBody>
          <a:bodyPr/>
          <a:lstStyle/>
          <a:p>
            <a:pPr eaLnBrk="1" hangingPunct="1">
              <a:buClr>
                <a:srgbClr val="FFFF00"/>
              </a:buClr>
            </a:pPr>
            <a:r>
              <a:rPr lang="en-GB" altLang="ja-JP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MS PGothic" pitchFamily="34" charset="-128"/>
              </a:rPr>
              <a:t>Public campaigns to increase awareness of</a:t>
            </a:r>
            <a:r>
              <a:rPr lang="en-GB" altLang="ja-JP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MS PGothic" pitchFamily="34" charset="-128"/>
              </a:rPr>
              <a:t>: </a:t>
            </a:r>
          </a:p>
          <a:p>
            <a:pPr lvl="1" eaLnBrk="1" hangingPunct="1">
              <a:buClr>
                <a:srgbClr val="FFFF00"/>
              </a:buClr>
            </a:pPr>
            <a:r>
              <a:rPr lang="en-GB" altLang="ja-JP" sz="1800" dirty="0" smtClean="0">
                <a:ea typeface="MS PGothic" pitchFamily="34" charset="-128"/>
              </a:rPr>
              <a:t>The early signs of AF </a:t>
            </a:r>
            <a:br>
              <a:rPr lang="en-GB" altLang="ja-JP" sz="1800" dirty="0" smtClean="0">
                <a:ea typeface="MS PGothic" pitchFamily="34" charset="-128"/>
              </a:rPr>
            </a:br>
            <a:r>
              <a:rPr lang="en-GB" altLang="ja-JP" sz="1800" dirty="0" smtClean="0">
                <a:ea typeface="MS PGothic" pitchFamily="34" charset="-128"/>
              </a:rPr>
              <a:t>(e.g. irregular pulse)</a:t>
            </a:r>
          </a:p>
          <a:p>
            <a:pPr lvl="2" eaLnBrk="1" hangingPunct="1">
              <a:buClr>
                <a:srgbClr val="FFFF00"/>
              </a:buClr>
            </a:pPr>
            <a:r>
              <a:rPr lang="en-GB" altLang="en-US" sz="1800" dirty="0" smtClean="0"/>
              <a:t>‘</a:t>
            </a:r>
            <a:r>
              <a:rPr lang="en-GB" altLang="ja-JP" sz="1800" dirty="0" smtClean="0">
                <a:ea typeface="MS PGothic" pitchFamily="34" charset="-128"/>
              </a:rPr>
              <a:t>Know your pulse</a:t>
            </a:r>
            <a:r>
              <a:rPr lang="en-GB" altLang="en-US" sz="1800" dirty="0" smtClean="0"/>
              <a:t>’</a:t>
            </a:r>
            <a:r>
              <a:rPr lang="en-GB" altLang="ja-JP" sz="1800" dirty="0" smtClean="0">
                <a:ea typeface="MS PGothic" pitchFamily="34" charset="-128"/>
              </a:rPr>
              <a:t> campaign </a:t>
            </a:r>
            <a:br>
              <a:rPr lang="en-GB" altLang="ja-JP" sz="1800" dirty="0" smtClean="0">
                <a:ea typeface="MS PGothic" pitchFamily="34" charset="-128"/>
              </a:rPr>
            </a:br>
            <a:r>
              <a:rPr lang="en-GB" altLang="ja-JP" sz="1800" dirty="0" smtClean="0">
                <a:ea typeface="MS PGothic" pitchFamily="34" charset="-128"/>
              </a:rPr>
              <a:t>(Arrhythmia Alliance)</a:t>
            </a:r>
            <a:r>
              <a:rPr lang="en-GB" altLang="ja-JP" sz="1800" baseline="30000" dirty="0" smtClean="0">
                <a:ea typeface="MS PGothic" pitchFamily="34" charset="-128"/>
              </a:rPr>
              <a:t>1</a:t>
            </a:r>
          </a:p>
          <a:p>
            <a:pPr lvl="1" eaLnBrk="1" hangingPunct="1">
              <a:buClr>
                <a:srgbClr val="FFFF00"/>
              </a:buClr>
            </a:pPr>
            <a:r>
              <a:rPr lang="en-GB" altLang="ja-JP" sz="1800" dirty="0" smtClean="0">
                <a:ea typeface="MS PGothic" pitchFamily="34" charset="-128"/>
              </a:rPr>
              <a:t>Conditions that predispose to AF</a:t>
            </a:r>
          </a:p>
          <a:p>
            <a:pPr eaLnBrk="1" hangingPunct="1">
              <a:buClr>
                <a:srgbClr val="FFFF00"/>
              </a:buClr>
            </a:pPr>
            <a:r>
              <a:rPr lang="en-GB" altLang="ja-JP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MS PGothic" pitchFamily="34" charset="-128"/>
              </a:rPr>
              <a:t>Opportunistic screening in primary care (e.g. the SAFE study</a:t>
            </a:r>
            <a:r>
              <a:rPr lang="en-GB" altLang="ja-JP" sz="2000" b="1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MS PGothic" pitchFamily="34" charset="-128"/>
              </a:rPr>
              <a:t>2</a:t>
            </a:r>
            <a:r>
              <a:rPr lang="en-GB" altLang="ja-JP" sz="2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MS PGothic" pitchFamily="34" charset="-128"/>
              </a:rPr>
              <a:t>)</a:t>
            </a:r>
            <a:endParaRPr lang="en-GB" altLang="ja-JP" sz="2000" b="1" baseline="30000" dirty="0" smtClean="0">
              <a:solidFill>
                <a:schemeClr val="accent2">
                  <a:lumMod val="20000"/>
                  <a:lumOff val="80000"/>
                </a:schemeClr>
              </a:solidFill>
              <a:ea typeface="MS PGothic" pitchFamily="34" charset="-128"/>
            </a:endParaRPr>
          </a:p>
          <a:p>
            <a:pPr lvl="1" eaLnBrk="1" hangingPunct="1">
              <a:buClr>
                <a:srgbClr val="FFFF00"/>
              </a:buClr>
            </a:pPr>
            <a:r>
              <a:rPr lang="en-GB" altLang="ja-JP" sz="1800" dirty="0" smtClean="0">
                <a:ea typeface="MS PGothic" pitchFamily="34" charset="-128"/>
              </a:rPr>
              <a:t>Particularly in patients with other stroke risk factors such as: </a:t>
            </a:r>
          </a:p>
          <a:p>
            <a:pPr lvl="2" eaLnBrk="1" hangingPunct="1">
              <a:buClr>
                <a:srgbClr val="FFFF00"/>
              </a:buClr>
            </a:pPr>
            <a:r>
              <a:rPr lang="en-GB" sz="1800" dirty="0" smtClean="0"/>
              <a:t>Congestive heart failure</a:t>
            </a:r>
            <a:r>
              <a:rPr lang="en-GB" altLang="ja-JP" sz="1800" dirty="0" smtClean="0">
                <a:ea typeface="MS PGothic" pitchFamily="34" charset="-128"/>
              </a:rPr>
              <a:t>, hypertension, age &gt;75 years, diabetes mellitus, previous stroke/TIA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3612847" y="6419076"/>
            <a:ext cx="507395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>
            <a:spAutoFit/>
          </a:bodyPr>
          <a:lstStyle/>
          <a:p>
            <a:pPr algn="r"/>
            <a:r>
              <a:rPr lang="en-GB" sz="1200">
                <a:solidFill>
                  <a:schemeClr val="bg1"/>
                </a:solidFill>
              </a:rPr>
              <a:t>1. http://www.aa-international.org; 2. Hobbs </a:t>
            </a:r>
            <a:r>
              <a:rPr lang="en-GB" sz="1200" i="1">
                <a:solidFill>
                  <a:schemeClr val="bg1"/>
                </a:solidFill>
              </a:rPr>
              <a:t>et al</a:t>
            </a:r>
            <a:r>
              <a:rPr lang="en-GB" sz="1200">
                <a:solidFill>
                  <a:schemeClr val="bg1"/>
                </a:solidFill>
              </a:rPr>
              <a:t>, </a:t>
            </a:r>
            <a:r>
              <a:rPr lang="en-GB" sz="1200" i="1">
                <a:solidFill>
                  <a:schemeClr val="bg1"/>
                </a:solidFill>
              </a:rPr>
              <a:t>Health Technol Assess </a:t>
            </a:r>
            <a:r>
              <a:rPr lang="en-GB" sz="1200">
                <a:solidFill>
                  <a:schemeClr val="bg1"/>
                </a:solidFill>
              </a:rPr>
              <a:t>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EC008C"/>
    </a:dk1>
    <a:lt1>
      <a:srgbClr val="FFFFFF"/>
    </a:lt1>
    <a:dk2>
      <a:srgbClr val="001D8D"/>
    </a:dk2>
    <a:lt2>
      <a:srgbClr val="807F83"/>
    </a:lt2>
    <a:accent1>
      <a:srgbClr val="50AAC8"/>
    </a:accent1>
    <a:accent2>
      <a:srgbClr val="B4DC50"/>
    </a:accent2>
    <a:accent3>
      <a:srgbClr val="AAABC5"/>
    </a:accent3>
    <a:accent4>
      <a:srgbClr val="DADADA"/>
    </a:accent4>
    <a:accent5>
      <a:srgbClr val="B3D2E0"/>
    </a:accent5>
    <a:accent6>
      <a:srgbClr val="A3C748"/>
    </a:accent6>
    <a:hlink>
      <a:srgbClr val="FF9600"/>
    </a:hlink>
    <a:folHlink>
      <a:srgbClr val="32C8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594</Words>
  <Application>Microsoft Office PowerPoint</Application>
  <PresentationFormat>Diavoorstelling (4:3)</PresentationFormat>
  <Paragraphs>86</Paragraphs>
  <Slides>7</Slides>
  <Notes>7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1_Office-thema</vt:lpstr>
      <vt:lpstr>Worksheet</vt:lpstr>
      <vt:lpstr>Screening and diagnosis of AF and stratifying stroke risk</vt:lpstr>
      <vt:lpstr>The time course of AF</vt:lpstr>
      <vt:lpstr>Guideline recommendations for the detection and diagnosis of AF</vt:lpstr>
      <vt:lpstr>Characteristics of an ECG recording for a patient with AF</vt:lpstr>
      <vt:lpstr>Systematic versus opportunistic screening: the SAFE study</vt:lpstr>
      <vt:lpstr>Systematic versus opportunistic screening: the SAFE study</vt:lpstr>
      <vt:lpstr>How can we achieve earlier diagnosis of AF?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163</cp:revision>
  <dcterms:created xsi:type="dcterms:W3CDTF">2011-09-14T14:53:57Z</dcterms:created>
  <dcterms:modified xsi:type="dcterms:W3CDTF">2012-12-27T20:57:40Z</dcterms:modified>
</cp:coreProperties>
</file>