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54" r:id="rId2"/>
  </p:sldIdLst>
  <p:sldSz cx="9144000" cy="6858000" type="screen4x3"/>
  <p:notesSz cx="6858000" cy="9144000"/>
  <p:custDataLst>
    <p:tags r:id="rId5"/>
  </p:custDataLst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CAFF"/>
    <a:srgbClr val="8EC3E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5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-werkblad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l-NL"/>
  <c:chart>
    <c:plotArea>
      <c:layout/>
      <c:barChart>
        <c:barDir val="col"/>
        <c:grouping val="clustered"/>
        <c:ser>
          <c:idx val="0"/>
          <c:order val="0"/>
          <c:tx>
            <c:strRef>
              <c:f>Blad1!$B$1</c:f>
              <c:strCache>
                <c:ptCount val="1"/>
                <c:pt idx="0">
                  <c:v>low potency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200" baseline="0" dirty="0">
                        <a:solidFill>
                          <a:schemeClr val="bg1"/>
                        </a:solidFill>
                      </a:rPr>
                      <a:t>-15.3</a:t>
                    </a:r>
                    <a:endParaRPr lang="en-US" sz="1400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 baseline="0">
                    <a:solidFill>
                      <a:schemeClr val="bg1"/>
                    </a:solidFill>
                  </a:defRPr>
                </a:pPr>
                <a:endParaRPr lang="nl-NL"/>
              </a:p>
            </c:txPr>
            <c:showVal val="1"/>
          </c:dLbls>
          <c:cat>
            <c:strRef>
              <c:f>Blad1!$A$2:$A$6</c:f>
              <c:strCache>
                <c:ptCount val="5"/>
                <c:pt idx="0">
                  <c:v>Total C</c:v>
                </c:pt>
                <c:pt idx="1">
                  <c:v>LDL-C</c:v>
                </c:pt>
                <c:pt idx="2">
                  <c:v>non-HDL-C</c:v>
                </c:pt>
                <c:pt idx="3">
                  <c:v>ApoB</c:v>
                </c:pt>
                <c:pt idx="4">
                  <c:v>Total C/HDL-C</c:v>
                </c:pt>
              </c:strCache>
            </c:strRef>
          </c:cat>
          <c:val>
            <c:numRef>
              <c:f>Blad1!$B$2:$B$6</c:f>
              <c:numCache>
                <c:formatCode>General</c:formatCode>
                <c:ptCount val="5"/>
                <c:pt idx="0">
                  <c:v>-15.3</c:v>
                </c:pt>
                <c:pt idx="1">
                  <c:v>-23.2</c:v>
                </c:pt>
                <c:pt idx="2">
                  <c:v>-20.5</c:v>
                </c:pt>
                <c:pt idx="3">
                  <c:v>-16.7</c:v>
                </c:pt>
                <c:pt idx="4">
                  <c:v>-16.100000000000001</c:v>
                </c:pt>
              </c:numCache>
            </c:numRef>
          </c:val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medium potency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200" baseline="0" dirty="0">
                        <a:solidFill>
                          <a:schemeClr val="bg1"/>
                        </a:solidFill>
                      </a:rPr>
                      <a:t>-15</a:t>
                    </a:r>
                    <a:endParaRPr lang="en-US" sz="1400" dirty="0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200" baseline="0" dirty="0">
                        <a:solidFill>
                          <a:schemeClr val="bg1"/>
                        </a:solidFill>
                      </a:rPr>
                      <a:t>-23</a:t>
                    </a:r>
                    <a:endParaRPr lang="en-US" sz="1400" baseline="0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 baseline="0">
                    <a:solidFill>
                      <a:schemeClr val="bg1"/>
                    </a:solidFill>
                  </a:defRPr>
                </a:pPr>
                <a:endParaRPr lang="nl-NL"/>
              </a:p>
            </c:txPr>
            <c:showVal val="1"/>
          </c:dLbls>
          <c:cat>
            <c:strRef>
              <c:f>Blad1!$A$2:$A$6</c:f>
              <c:strCache>
                <c:ptCount val="5"/>
                <c:pt idx="0">
                  <c:v>Total C</c:v>
                </c:pt>
                <c:pt idx="1">
                  <c:v>LDL-C</c:v>
                </c:pt>
                <c:pt idx="2">
                  <c:v>non-HDL-C</c:v>
                </c:pt>
                <c:pt idx="3">
                  <c:v>ApoB</c:v>
                </c:pt>
                <c:pt idx="4">
                  <c:v>Total C/HDL-C</c:v>
                </c:pt>
              </c:strCache>
            </c:strRef>
          </c:cat>
          <c:val>
            <c:numRef>
              <c:f>Blad1!$C$2:$C$6</c:f>
              <c:numCache>
                <c:formatCode>General</c:formatCode>
                <c:ptCount val="5"/>
                <c:pt idx="0">
                  <c:v>-15</c:v>
                </c:pt>
                <c:pt idx="1">
                  <c:v>-23</c:v>
                </c:pt>
                <c:pt idx="2">
                  <c:v>-20.3</c:v>
                </c:pt>
                <c:pt idx="3">
                  <c:v>-16.7</c:v>
                </c:pt>
                <c:pt idx="4">
                  <c:v>-16.2</c:v>
                </c:pt>
              </c:numCache>
            </c:numRef>
          </c:val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high potency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200" baseline="0" dirty="0">
                        <a:solidFill>
                          <a:schemeClr val="bg1"/>
                        </a:solidFill>
                      </a:rPr>
                      <a:t>-16.7</a:t>
                    </a:r>
                    <a:endParaRPr lang="en-US" sz="1400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 baseline="0">
                    <a:solidFill>
                      <a:schemeClr val="bg1"/>
                    </a:solidFill>
                  </a:defRPr>
                </a:pPr>
                <a:endParaRPr lang="nl-NL"/>
              </a:p>
            </c:txPr>
            <c:showVal val="1"/>
          </c:dLbls>
          <c:cat>
            <c:strRef>
              <c:f>Blad1!$A$2:$A$6</c:f>
              <c:strCache>
                <c:ptCount val="5"/>
                <c:pt idx="0">
                  <c:v>Total C</c:v>
                </c:pt>
                <c:pt idx="1">
                  <c:v>LDL-C</c:v>
                </c:pt>
                <c:pt idx="2">
                  <c:v>non-HDL-C</c:v>
                </c:pt>
                <c:pt idx="3">
                  <c:v>ApoB</c:v>
                </c:pt>
                <c:pt idx="4">
                  <c:v>Total C/HDL-C</c:v>
                </c:pt>
              </c:strCache>
            </c:strRef>
          </c:cat>
          <c:val>
            <c:numRef>
              <c:f>Blad1!$D$2:$D$6</c:f>
              <c:numCache>
                <c:formatCode>General</c:formatCode>
                <c:ptCount val="5"/>
                <c:pt idx="0">
                  <c:v>-16.7</c:v>
                </c:pt>
                <c:pt idx="1">
                  <c:v>-23.7</c:v>
                </c:pt>
                <c:pt idx="2">
                  <c:v>-22.3</c:v>
                </c:pt>
                <c:pt idx="3">
                  <c:v>-18.7</c:v>
                </c:pt>
                <c:pt idx="4">
                  <c:v>-17.3</c:v>
                </c:pt>
              </c:numCache>
            </c:numRef>
          </c:val>
        </c:ser>
        <c:dLbls>
          <c:showVal val="1"/>
        </c:dLbls>
        <c:gapWidth val="75"/>
        <c:axId val="52321280"/>
        <c:axId val="52347648"/>
      </c:barChart>
      <c:catAx>
        <c:axId val="52321280"/>
        <c:scaling>
          <c:orientation val="minMax"/>
        </c:scaling>
        <c:axPos val="b"/>
        <c:majorTickMark val="none"/>
        <c:tickLblPos val="high"/>
        <c:txPr>
          <a:bodyPr/>
          <a:lstStyle/>
          <a:p>
            <a:pPr>
              <a:defRPr baseline="0">
                <a:solidFill>
                  <a:schemeClr val="bg1"/>
                </a:solidFill>
              </a:defRPr>
            </a:pPr>
            <a:endParaRPr lang="nl-NL"/>
          </a:p>
        </c:txPr>
        <c:crossAx val="52347648"/>
        <c:crosses val="autoZero"/>
        <c:lblAlgn val="ctr"/>
        <c:lblOffset val="100"/>
      </c:catAx>
      <c:valAx>
        <c:axId val="52347648"/>
        <c:scaling>
          <c:orientation val="minMax"/>
          <c:min val="-35"/>
        </c:scaling>
        <c:axPos val="l"/>
        <c:numFmt formatCode="General" sourceLinked="1"/>
        <c:majorTickMark val="none"/>
        <c:tickLblPos val="nextTo"/>
        <c:txPr>
          <a:bodyPr/>
          <a:lstStyle/>
          <a:p>
            <a:pPr>
              <a:defRPr baseline="0">
                <a:solidFill>
                  <a:schemeClr val="bg1"/>
                </a:solidFill>
              </a:defRPr>
            </a:pPr>
            <a:endParaRPr lang="nl-NL"/>
          </a:p>
        </c:txPr>
        <c:crossAx val="52321280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baseline="0">
              <a:solidFill>
                <a:schemeClr val="bg1"/>
              </a:solidFill>
            </a:defRPr>
          </a:pPr>
          <a:endParaRPr lang="nl-NL"/>
        </a:p>
      </c:txPr>
    </c:legend>
    <c:plotVisOnly val="1"/>
    <c:dispBlanksAs val="gap"/>
  </c:chart>
  <c:txPr>
    <a:bodyPr/>
    <a:lstStyle/>
    <a:p>
      <a:pPr>
        <a:defRPr sz="1800"/>
      </a:pPr>
      <a:endParaRPr lang="nl-NL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0.11111</cdr:x>
      <cdr:y>0.78481</cdr:y>
    </cdr:from>
    <cdr:to>
      <cdr:x>0.23232</cdr:x>
      <cdr:y>0.8481</cdr:y>
    </cdr:to>
    <cdr:sp macro="" textlink="">
      <cdr:nvSpPr>
        <cdr:cNvPr id="4" name="Tekstvak 3"/>
        <cdr:cNvSpPr txBox="1"/>
      </cdr:nvSpPr>
      <cdr:spPr>
        <a:xfrm xmlns:a="http://schemas.openxmlformats.org/drawingml/2006/main">
          <a:off x="838200" y="4724400"/>
          <a:ext cx="9144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dirty="0" smtClean="0">
              <a:solidFill>
                <a:schemeClr val="bg1"/>
              </a:solidFill>
            </a:rPr>
            <a:t>P=0.37</a:t>
          </a:r>
          <a:endParaRPr lang="nl-NL" sz="14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0.29293</cdr:x>
      <cdr:y>0.78481</cdr:y>
    </cdr:from>
    <cdr:to>
      <cdr:x>0.41414</cdr:x>
      <cdr:y>0.8481</cdr:y>
    </cdr:to>
    <cdr:sp macro="" textlink="">
      <cdr:nvSpPr>
        <cdr:cNvPr id="5" name="Tekstvak 1"/>
        <cdr:cNvSpPr txBox="1"/>
      </cdr:nvSpPr>
      <cdr:spPr>
        <a:xfrm xmlns:a="http://schemas.openxmlformats.org/drawingml/2006/main">
          <a:off x="2209800" y="4724400"/>
          <a:ext cx="9144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dirty="0" smtClean="0">
              <a:solidFill>
                <a:schemeClr val="bg1"/>
              </a:solidFill>
            </a:rPr>
            <a:t>P=0.91</a:t>
          </a:r>
          <a:endParaRPr lang="nl-NL" sz="14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0.48485</cdr:x>
      <cdr:y>0.78481</cdr:y>
    </cdr:from>
    <cdr:to>
      <cdr:x>0.60606</cdr:x>
      <cdr:y>0.8481</cdr:y>
    </cdr:to>
    <cdr:sp macro="" textlink="">
      <cdr:nvSpPr>
        <cdr:cNvPr id="6" name="Tekstvak 1"/>
        <cdr:cNvSpPr txBox="1"/>
      </cdr:nvSpPr>
      <cdr:spPr>
        <a:xfrm xmlns:a="http://schemas.openxmlformats.org/drawingml/2006/main">
          <a:off x="3657600" y="4724400"/>
          <a:ext cx="9144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dirty="0" smtClean="0">
              <a:solidFill>
                <a:schemeClr val="bg1"/>
              </a:solidFill>
            </a:rPr>
            <a:t>P=0.43</a:t>
          </a:r>
          <a:endParaRPr lang="nl-NL" sz="14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0.66667</cdr:x>
      <cdr:y>0.78481</cdr:y>
    </cdr:from>
    <cdr:to>
      <cdr:x>0.78788</cdr:x>
      <cdr:y>0.8481</cdr:y>
    </cdr:to>
    <cdr:sp macro="" textlink="">
      <cdr:nvSpPr>
        <cdr:cNvPr id="7" name="Tekstvak 1"/>
        <cdr:cNvSpPr txBox="1"/>
      </cdr:nvSpPr>
      <cdr:spPr>
        <a:xfrm xmlns:a="http://schemas.openxmlformats.org/drawingml/2006/main">
          <a:off x="5029200" y="4724400"/>
          <a:ext cx="9144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dirty="0" smtClean="0">
              <a:solidFill>
                <a:schemeClr val="bg1"/>
              </a:solidFill>
            </a:rPr>
            <a:t>P=0.36</a:t>
          </a:r>
          <a:endParaRPr lang="nl-NL" sz="14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0.84848</cdr:x>
      <cdr:y>0.78481</cdr:y>
    </cdr:from>
    <cdr:to>
      <cdr:x>0.9697</cdr:x>
      <cdr:y>0.8481</cdr:y>
    </cdr:to>
    <cdr:sp macro="" textlink="">
      <cdr:nvSpPr>
        <cdr:cNvPr id="8" name="Tekstvak 1"/>
        <cdr:cNvSpPr txBox="1"/>
      </cdr:nvSpPr>
      <cdr:spPr>
        <a:xfrm xmlns:a="http://schemas.openxmlformats.org/drawingml/2006/main">
          <a:off x="6400800" y="4724400"/>
          <a:ext cx="9144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dirty="0" smtClean="0">
              <a:solidFill>
                <a:schemeClr val="bg1"/>
              </a:solidFill>
            </a:rPr>
            <a:t>P=0.76</a:t>
          </a:r>
          <a:endParaRPr lang="nl-NL" sz="1400" dirty="0">
            <a:solidFill>
              <a:schemeClr val="bg1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44E174-51D6-4608-8DC1-70BCE87B2DC3}" type="datetimeFigureOut">
              <a:rPr lang="nl-NL" smtClean="0"/>
              <a:pPr/>
              <a:t>5-12-2012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83E07-74B5-4647-A906-289A6A9543D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2146671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C2690-D71B-415C-8DFF-8B9BCB891972}" type="datetimeFigureOut">
              <a:rPr lang="nl-NL" smtClean="0"/>
              <a:pPr/>
              <a:t>5-12-2012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6E6E8-FFA6-468D-804F-3C0623FA4A64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1261773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DBEC79-67A9-4E75-A57E-8C4E88205109}" type="datetime1">
              <a:rPr lang="nl-NL"/>
              <a:pPr/>
              <a:t>5-12-2012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97DF66-C9C9-4335-B5FA-C9B803DA0C49}" type="datetime1">
              <a:rPr lang="nl-NL"/>
              <a:pPr/>
              <a:t>5-12-2012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BBC16-E3C7-4AA0-B5B5-B995CFFF70E3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E545AB-683C-4956-ACA8-6616B6AD5141}" type="datetime1">
              <a:rPr lang="nl-NL"/>
              <a:pPr/>
              <a:t>5-12-2012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59980-35AA-4C3B-BA9D-06B413E8E6E5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3988" y="195916"/>
            <a:ext cx="8836025" cy="755650"/>
          </a:xfrm>
        </p:spPr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04838"/>
            <a:ext cx="8508181" cy="384175"/>
          </a:xfrm>
        </p:spPr>
        <p:txBody>
          <a:bodyPr/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522413"/>
            <a:ext cx="4181475" cy="4537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714875" y="1522413"/>
            <a:ext cx="4183063" cy="4537075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 baseline="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B86B49-8930-4176-8B07-FCFD5AB192F3}" type="datetime1">
              <a:rPr lang="nl-NL"/>
              <a:pPr/>
              <a:t>5-12-2012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415C-8934-45B6-A578-26CB4893DDF4}" type="datetime1">
              <a:rPr lang="nl-NL"/>
              <a:pPr/>
              <a:t>5-12-2012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9B4E74-B586-45DB-A626-FC5E0C60BE5B}" type="datetime1">
              <a:rPr lang="nl-NL"/>
              <a:pPr/>
              <a:t>5-12-2012</a:t>
            </a:fld>
            <a:endParaRPr lang="nl-NL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D11638-C780-4FD8-8F05-72B70A5C8A34}" type="datetime1">
              <a:rPr lang="nl-NL"/>
              <a:pPr/>
              <a:t>5-12-2012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F1FA9-57F9-4474-8321-102B398C0850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10" name="Afbeelding 9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 baseline="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4ACCD8-C934-4E0C-8B3C-4F4E34F5B967}" type="datetime1">
              <a:rPr lang="nl-NL"/>
              <a:pPr/>
              <a:t>5-12-2012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A2502-3E2F-4B72-BCD3-0F438D3A3FDA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6" name="Afbeelding 5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CBF491-6CA2-4CDE-9635-429009883E4E}" type="datetime1">
              <a:rPr lang="nl-NL"/>
              <a:pPr/>
              <a:t>5-12-2012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10787-18C6-4FC5-88C3-658C95315D0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5" name="Afbeelding 4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310F20-E26D-4E06-BB2C-04A206509EDB}" type="datetime1">
              <a:rPr lang="nl-NL"/>
              <a:pPr/>
              <a:t>5-12-2012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693DD-1153-45B9-8C3F-87D9C88058B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400183-D8D7-4279-B00F-2E4BC83613B9}" type="datetime1">
              <a:rPr lang="nl-NL"/>
              <a:pPr/>
              <a:t>5-12-2012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4F0D66-E2DD-4059-BA0B-B779A5E8EF0D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 smtClean="0"/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  <a:p>
            <a:pPr lvl="0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9999C47-799A-435D-A9FA-88FC9ED5CD6A}" type="datetime1">
              <a:rPr lang="nl-NL">
                <a:cs typeface="Arial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5-12-2012</a:t>
            </a:fld>
            <a:endParaRPr lang="nl-NL">
              <a:cs typeface="Arial" charset="0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cs typeface="Arial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000" b="1" i="1">
                <a:solidFill>
                  <a:srgbClr val="FFFF00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cs typeface="Arial" charset="0"/>
            </a:endParaRPr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 baseline="0">
          <a:solidFill>
            <a:schemeClr val="bg1"/>
          </a:solidFill>
          <a:latin typeface="+mn-lt"/>
          <a:ea typeface="ＭＳ Ｐゴシック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ek 3"/>
          <p:cNvGraphicFramePr/>
          <p:nvPr>
            <p:extLst>
              <p:ext uri="{D42A27DB-BD31-4B8C-83A1-F6EECF244321}">
                <p14:modId xmlns:p14="http://schemas.microsoft.com/office/powerpoint/2010/main" xmlns="" val="3607196531"/>
              </p:ext>
            </p:extLst>
          </p:nvPr>
        </p:nvGraphicFramePr>
        <p:xfrm>
          <a:off x="764870" y="764704"/>
          <a:ext cx="8123005" cy="5169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kstvak 4"/>
          <p:cNvSpPr txBox="1"/>
          <p:nvPr/>
        </p:nvSpPr>
        <p:spPr>
          <a:xfrm rot="16200000">
            <a:off x="-922772" y="3766943"/>
            <a:ext cx="3005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% change from baseline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251520" y="0"/>
            <a:ext cx="8784976" cy="1143000"/>
          </a:xfrm>
        </p:spPr>
        <p:txBody>
          <a:bodyPr/>
          <a:lstStyle/>
          <a:p>
            <a:r>
              <a:rPr lang="en-US" sz="3200" b="1" dirty="0" smtClean="0"/>
              <a:t>% Change in lipid values </a:t>
            </a:r>
            <a:r>
              <a:rPr lang="en-US" sz="3200" b="1" dirty="0" smtClean="0"/>
              <a:t>after</a:t>
            </a:r>
            <a:br>
              <a:rPr lang="en-US" sz="3200" b="1" dirty="0" smtClean="0"/>
            </a:br>
            <a:r>
              <a:rPr lang="en-US" sz="3200" b="1" dirty="0" err="1" smtClean="0"/>
              <a:t>ezetimibe</a:t>
            </a:r>
            <a:r>
              <a:rPr lang="en-US" sz="3200" b="1" dirty="0" smtClean="0"/>
              <a:t> </a:t>
            </a:r>
            <a:r>
              <a:rPr lang="en-US" sz="3200" b="1" dirty="0" smtClean="0"/>
              <a:t>add-on</a:t>
            </a:r>
            <a:endParaRPr lang="nl-NL" sz="3200" b="1" dirty="0"/>
          </a:p>
        </p:txBody>
      </p:sp>
    </p:spTree>
    <p:extLst>
      <p:ext uri="{BB962C8B-B14F-4D97-AF65-F5344CB8AC3E}">
        <p14:creationId xmlns:p14="http://schemas.microsoft.com/office/powerpoint/2010/main" xmlns="" val="159705347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1_Office-thema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1095</TotalTime>
  <Words>23</Words>
  <Application>Microsoft Office PowerPoint</Application>
  <PresentationFormat>Diavoorstelling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1_Office-thema</vt:lpstr>
      <vt:lpstr>% Change in lipid values after ezetimibe add-on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 review 2011</dc:title>
  <dc:creator>Karan</dc:creator>
  <cp:lastModifiedBy>onno</cp:lastModifiedBy>
  <cp:revision>149</cp:revision>
  <dcterms:created xsi:type="dcterms:W3CDTF">2011-09-14T14:53:57Z</dcterms:created>
  <dcterms:modified xsi:type="dcterms:W3CDTF">2012-12-05T15:47:40Z</dcterms:modified>
</cp:coreProperties>
</file>